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Lst>
  <p:notesMasterIdLst>
    <p:notesMasterId r:id="rId165"/>
  </p:notesMasterIdLst>
  <p:handoutMasterIdLst>
    <p:handoutMasterId r:id="rId166"/>
  </p:handoutMasterIdLst>
  <p:sldIdLst>
    <p:sldId id="2152" r:id="rId2"/>
    <p:sldId id="2154" r:id="rId3"/>
    <p:sldId id="2155" r:id="rId4"/>
    <p:sldId id="2156" r:id="rId5"/>
    <p:sldId id="2157" r:id="rId6"/>
    <p:sldId id="2158" r:id="rId7"/>
    <p:sldId id="2159" r:id="rId8"/>
    <p:sldId id="2160" r:id="rId9"/>
    <p:sldId id="2161" r:id="rId10"/>
    <p:sldId id="2162" r:id="rId11"/>
    <p:sldId id="2046" r:id="rId12"/>
    <p:sldId id="2047" r:id="rId13"/>
    <p:sldId id="2048" r:id="rId14"/>
    <p:sldId id="2049" r:id="rId15"/>
    <p:sldId id="2050" r:id="rId16"/>
    <p:sldId id="2051" r:id="rId17"/>
    <p:sldId id="2052" r:id="rId18"/>
    <p:sldId id="2054" r:id="rId19"/>
    <p:sldId id="2055" r:id="rId20"/>
    <p:sldId id="2056" r:id="rId21"/>
    <p:sldId id="2171" r:id="rId22"/>
    <p:sldId id="2172" r:id="rId23"/>
    <p:sldId id="666" r:id="rId24"/>
    <p:sldId id="668" r:id="rId25"/>
    <p:sldId id="669" r:id="rId26"/>
    <p:sldId id="667" r:id="rId27"/>
    <p:sldId id="2148" r:id="rId28"/>
    <p:sldId id="2149" r:id="rId29"/>
    <p:sldId id="670" r:id="rId30"/>
    <p:sldId id="2173" r:id="rId31"/>
    <p:sldId id="2163" r:id="rId32"/>
    <p:sldId id="2164" r:id="rId33"/>
    <p:sldId id="2205" r:id="rId34"/>
    <p:sldId id="2206" r:id="rId35"/>
    <p:sldId id="2207" r:id="rId36"/>
    <p:sldId id="2208" r:id="rId37"/>
    <p:sldId id="2166" r:id="rId38"/>
    <p:sldId id="2064" r:id="rId39"/>
    <p:sldId id="2175" r:id="rId40"/>
    <p:sldId id="2177" r:id="rId41"/>
    <p:sldId id="2176" r:id="rId42"/>
    <p:sldId id="2065" r:id="rId43"/>
    <p:sldId id="2399" r:id="rId44"/>
    <p:sldId id="2178" r:id="rId45"/>
    <p:sldId id="2138" r:id="rId46"/>
    <p:sldId id="2179" r:id="rId47"/>
    <p:sldId id="2139" r:id="rId48"/>
    <p:sldId id="2009" r:id="rId49"/>
    <p:sldId id="2140" r:id="rId50"/>
    <p:sldId id="2184" r:id="rId51"/>
    <p:sldId id="2185" r:id="rId52"/>
    <p:sldId id="1096" r:id="rId53"/>
    <p:sldId id="1327" r:id="rId54"/>
    <p:sldId id="1329" r:id="rId55"/>
    <p:sldId id="2142" r:id="rId56"/>
    <p:sldId id="2143" r:id="rId57"/>
    <p:sldId id="2058" r:id="rId58"/>
    <p:sldId id="2059" r:id="rId59"/>
    <p:sldId id="2060" r:id="rId60"/>
    <p:sldId id="2187" r:id="rId61"/>
    <p:sldId id="2188" r:id="rId62"/>
    <p:sldId id="2190" r:id="rId63"/>
    <p:sldId id="2191" r:id="rId64"/>
    <p:sldId id="2192" r:id="rId65"/>
    <p:sldId id="2193" r:id="rId66"/>
    <p:sldId id="2194" r:id="rId67"/>
    <p:sldId id="1079" r:id="rId68"/>
    <p:sldId id="2195" r:id="rId69"/>
    <p:sldId id="2196" r:id="rId70"/>
    <p:sldId id="2197" r:id="rId71"/>
    <p:sldId id="2072" r:id="rId72"/>
    <p:sldId id="2073" r:id="rId73"/>
    <p:sldId id="2144" r:id="rId74"/>
    <p:sldId id="2074" r:id="rId75"/>
    <p:sldId id="2075" r:id="rId76"/>
    <p:sldId id="2145" r:id="rId77"/>
    <p:sldId id="2146" r:id="rId78"/>
    <p:sldId id="2076" r:id="rId79"/>
    <p:sldId id="2077" r:id="rId80"/>
    <p:sldId id="2078" r:id="rId81"/>
    <p:sldId id="2085" r:id="rId82"/>
    <p:sldId id="2086" r:id="rId83"/>
    <p:sldId id="2087" r:id="rId84"/>
    <p:sldId id="2198" r:id="rId85"/>
    <p:sldId id="851" r:id="rId86"/>
    <p:sldId id="2101" r:id="rId87"/>
    <p:sldId id="2199" r:id="rId88"/>
    <p:sldId id="2200" r:id="rId89"/>
    <p:sldId id="2201" r:id="rId90"/>
    <p:sldId id="2202" r:id="rId91"/>
    <p:sldId id="2203" r:id="rId92"/>
    <p:sldId id="2102" r:id="rId93"/>
    <p:sldId id="2391" r:id="rId94"/>
    <p:sldId id="2392" r:id="rId95"/>
    <p:sldId id="2393" r:id="rId96"/>
    <p:sldId id="2394" r:id="rId97"/>
    <p:sldId id="2395" r:id="rId98"/>
    <p:sldId id="2396" r:id="rId99"/>
    <p:sldId id="2397" r:id="rId100"/>
    <p:sldId id="2398" r:id="rId101"/>
    <p:sldId id="841" r:id="rId102"/>
    <p:sldId id="894" r:id="rId103"/>
    <p:sldId id="2243" r:id="rId104"/>
    <p:sldId id="892" r:id="rId105"/>
    <p:sldId id="844" r:id="rId106"/>
    <p:sldId id="2265" r:id="rId107"/>
    <p:sldId id="2266" r:id="rId108"/>
    <p:sldId id="2267" r:id="rId109"/>
    <p:sldId id="899" r:id="rId110"/>
    <p:sldId id="911" r:id="rId111"/>
    <p:sldId id="912" r:id="rId112"/>
    <p:sldId id="913" r:id="rId113"/>
    <p:sldId id="914" r:id="rId114"/>
    <p:sldId id="917" r:id="rId115"/>
    <p:sldId id="2296" r:id="rId116"/>
    <p:sldId id="915" r:id="rId117"/>
    <p:sldId id="919" r:id="rId118"/>
    <p:sldId id="918" r:id="rId119"/>
    <p:sldId id="921" r:id="rId120"/>
    <p:sldId id="922" r:id="rId121"/>
    <p:sldId id="923" r:id="rId122"/>
    <p:sldId id="2268" r:id="rId123"/>
    <p:sldId id="849" r:id="rId124"/>
    <p:sldId id="850" r:id="rId125"/>
    <p:sldId id="2088" r:id="rId126"/>
    <p:sldId id="2270" r:id="rId127"/>
    <p:sldId id="2271" r:id="rId128"/>
    <p:sldId id="2275" r:id="rId129"/>
    <p:sldId id="2276" r:id="rId130"/>
    <p:sldId id="2089" r:id="rId131"/>
    <p:sldId id="2278" r:id="rId132"/>
    <p:sldId id="2301" r:id="rId133"/>
    <p:sldId id="2299" r:id="rId134"/>
    <p:sldId id="2300" r:id="rId135"/>
    <p:sldId id="2302" r:id="rId136"/>
    <p:sldId id="2303" r:id="rId137"/>
    <p:sldId id="2304" r:id="rId138"/>
    <p:sldId id="2090" r:id="rId139"/>
    <p:sldId id="2279" r:id="rId140"/>
    <p:sldId id="2091" r:id="rId141"/>
    <p:sldId id="816" r:id="rId142"/>
    <p:sldId id="800" r:id="rId143"/>
    <p:sldId id="799" r:id="rId144"/>
    <p:sldId id="900" r:id="rId145"/>
    <p:sldId id="2287" r:id="rId146"/>
    <p:sldId id="901" r:id="rId147"/>
    <p:sldId id="902" r:id="rId148"/>
    <p:sldId id="903" r:id="rId149"/>
    <p:sldId id="904" r:id="rId150"/>
    <p:sldId id="905" r:id="rId151"/>
    <p:sldId id="906" r:id="rId152"/>
    <p:sldId id="907" r:id="rId153"/>
    <p:sldId id="2298" r:id="rId154"/>
    <p:sldId id="909" r:id="rId155"/>
    <p:sldId id="910" r:id="rId156"/>
    <p:sldId id="2280" r:id="rId157"/>
    <p:sldId id="2282" r:id="rId158"/>
    <p:sldId id="2281" r:id="rId159"/>
    <p:sldId id="2283" r:id="rId160"/>
    <p:sldId id="2284" r:id="rId161"/>
    <p:sldId id="2241" r:id="rId162"/>
    <p:sldId id="2285" r:id="rId163"/>
    <p:sldId id="2286" r:id="rId164"/>
  </p:sldIdLst>
  <p:sldSz cx="11522075" cy="6480175"/>
  <p:notesSz cx="6797675" cy="9874250"/>
  <p:custDataLst>
    <p:tags r:id="rId167"/>
  </p:custDataLst>
  <p:defaultTextStyle>
    <a:defPPr>
      <a:defRPr lang="ko-KR"/>
    </a:defPPr>
    <a:lvl1pPr algn="l" rtl="0" fontAlgn="base" latinLnBrk="1">
      <a:spcBef>
        <a:spcPct val="0"/>
      </a:spcBef>
      <a:spcAft>
        <a:spcPct val="0"/>
      </a:spcAft>
      <a:defRPr kumimoji="1" kern="1200">
        <a:solidFill>
          <a:schemeClr val="tx1"/>
        </a:solidFill>
        <a:latin typeface="굴림" charset="-127"/>
        <a:ea typeface="굴림" charset="-127"/>
        <a:cs typeface="+mn-cs"/>
      </a:defRPr>
    </a:lvl1pPr>
    <a:lvl2pPr marL="457055" algn="l" rtl="0" fontAlgn="base" latinLnBrk="1">
      <a:spcBef>
        <a:spcPct val="0"/>
      </a:spcBef>
      <a:spcAft>
        <a:spcPct val="0"/>
      </a:spcAft>
      <a:defRPr kumimoji="1" kern="1200">
        <a:solidFill>
          <a:schemeClr val="tx1"/>
        </a:solidFill>
        <a:latin typeface="굴림" charset="-127"/>
        <a:ea typeface="굴림" charset="-127"/>
        <a:cs typeface="+mn-cs"/>
      </a:defRPr>
    </a:lvl2pPr>
    <a:lvl3pPr marL="914110" algn="l" rtl="0" fontAlgn="base" latinLnBrk="1">
      <a:spcBef>
        <a:spcPct val="0"/>
      </a:spcBef>
      <a:spcAft>
        <a:spcPct val="0"/>
      </a:spcAft>
      <a:defRPr kumimoji="1" kern="1200">
        <a:solidFill>
          <a:schemeClr val="tx1"/>
        </a:solidFill>
        <a:latin typeface="굴림" charset="-127"/>
        <a:ea typeface="굴림" charset="-127"/>
        <a:cs typeface="+mn-cs"/>
      </a:defRPr>
    </a:lvl3pPr>
    <a:lvl4pPr marL="1371164" algn="l" rtl="0" fontAlgn="base" latinLnBrk="1">
      <a:spcBef>
        <a:spcPct val="0"/>
      </a:spcBef>
      <a:spcAft>
        <a:spcPct val="0"/>
      </a:spcAft>
      <a:defRPr kumimoji="1" kern="1200">
        <a:solidFill>
          <a:schemeClr val="tx1"/>
        </a:solidFill>
        <a:latin typeface="굴림" charset="-127"/>
        <a:ea typeface="굴림" charset="-127"/>
        <a:cs typeface="+mn-cs"/>
      </a:defRPr>
    </a:lvl4pPr>
    <a:lvl5pPr marL="1828218" algn="l" rtl="0" fontAlgn="base" latinLnBrk="1">
      <a:spcBef>
        <a:spcPct val="0"/>
      </a:spcBef>
      <a:spcAft>
        <a:spcPct val="0"/>
      </a:spcAft>
      <a:defRPr kumimoji="1" kern="1200">
        <a:solidFill>
          <a:schemeClr val="tx1"/>
        </a:solidFill>
        <a:latin typeface="굴림" charset="-127"/>
        <a:ea typeface="굴림" charset="-127"/>
        <a:cs typeface="+mn-cs"/>
      </a:defRPr>
    </a:lvl5pPr>
    <a:lvl6pPr marL="2285272" algn="l" defTabSz="914110" rtl="0" eaLnBrk="1" latinLnBrk="1" hangingPunct="1">
      <a:defRPr kumimoji="1" kern="1200">
        <a:solidFill>
          <a:schemeClr val="tx1"/>
        </a:solidFill>
        <a:latin typeface="굴림" charset="-127"/>
        <a:ea typeface="굴림" charset="-127"/>
        <a:cs typeface="+mn-cs"/>
      </a:defRPr>
    </a:lvl6pPr>
    <a:lvl7pPr marL="2742327" algn="l" defTabSz="914110" rtl="0" eaLnBrk="1" latinLnBrk="1" hangingPunct="1">
      <a:defRPr kumimoji="1" kern="1200">
        <a:solidFill>
          <a:schemeClr val="tx1"/>
        </a:solidFill>
        <a:latin typeface="굴림" charset="-127"/>
        <a:ea typeface="굴림" charset="-127"/>
        <a:cs typeface="+mn-cs"/>
      </a:defRPr>
    </a:lvl7pPr>
    <a:lvl8pPr marL="3199383" algn="l" defTabSz="914110" rtl="0" eaLnBrk="1" latinLnBrk="1" hangingPunct="1">
      <a:defRPr kumimoji="1" kern="1200">
        <a:solidFill>
          <a:schemeClr val="tx1"/>
        </a:solidFill>
        <a:latin typeface="굴림" charset="-127"/>
        <a:ea typeface="굴림" charset="-127"/>
        <a:cs typeface="+mn-cs"/>
      </a:defRPr>
    </a:lvl8pPr>
    <a:lvl9pPr marL="3656438" algn="l" defTabSz="914110" rtl="0" eaLnBrk="1" latinLnBrk="1" hangingPunct="1">
      <a:defRPr kumimoji="1"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14" userDrawn="1">
          <p15:clr>
            <a:srgbClr val="A4A3A4"/>
          </p15:clr>
        </p15:guide>
        <p15:guide id="2" orient="horz" pos="3720" userDrawn="1">
          <p15:clr>
            <a:srgbClr val="A4A3A4"/>
          </p15:clr>
        </p15:guide>
        <p15:guide id="3" orient="horz" pos="690" userDrawn="1">
          <p15:clr>
            <a:srgbClr val="A4A3A4"/>
          </p15:clr>
        </p15:guide>
        <p15:guide id="4" pos="485">
          <p15:clr>
            <a:srgbClr val="A4A3A4"/>
          </p15:clr>
        </p15:guide>
        <p15:guide id="5" pos="7058">
          <p15:clr>
            <a:srgbClr val="A4A3A4"/>
          </p15:clr>
        </p15:guide>
        <p15:guide id="7" pos="282" userDrawn="1">
          <p15:clr>
            <a:srgbClr val="A4A3A4"/>
          </p15:clr>
        </p15:guide>
        <p15:guide id="8" pos="6940" userDrawn="1">
          <p15:clr>
            <a:srgbClr val="A4A3A4"/>
          </p15:clr>
        </p15:guide>
        <p15:guide id="9" pos="635" userDrawn="1">
          <p15:clr>
            <a:srgbClr val="A4A3A4"/>
          </p15:clr>
        </p15:guide>
        <p15:guide id="10" pos="749" userDrawn="1">
          <p15:clr>
            <a:srgbClr val="A4A3A4"/>
          </p15:clr>
        </p15:guide>
      </p15:sldGuideLst>
    </p:ext>
    <p:ext uri="{2D200454-40CA-4A62-9FC3-DE9A4176ACB9}">
      <p15:notesGuideLst xmlns:p15="http://schemas.microsoft.com/office/powerpoint/2012/main">
        <p15:guide id="1" orient="horz" pos="3110">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C"/>
    <a:srgbClr val="80ABE0"/>
    <a:srgbClr val="F2CA58"/>
    <a:srgbClr val="399AB5"/>
    <a:srgbClr val="F4D170"/>
    <a:srgbClr val="5D829E"/>
    <a:srgbClr val="EFF3F6"/>
    <a:srgbClr val="EFF3FF"/>
    <a:srgbClr val="EFFFFF"/>
    <a:srgbClr val="0B5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59" autoAdjust="0"/>
    <p:restoredTop sz="92964" autoAdjust="0"/>
  </p:normalViewPr>
  <p:slideViewPr>
    <p:cSldViewPr>
      <p:cViewPr varScale="1">
        <p:scale>
          <a:sx n="67" d="100"/>
          <a:sy n="67" d="100"/>
        </p:scale>
        <p:origin x="102" y="1014"/>
      </p:cViewPr>
      <p:guideLst>
        <p:guide orient="horz" pos="414"/>
        <p:guide orient="horz" pos="3720"/>
        <p:guide orient="horz" pos="690"/>
        <p:guide pos="485"/>
        <p:guide pos="7058"/>
        <p:guide pos="282"/>
        <p:guide pos="6940"/>
        <p:guide pos="635"/>
        <p:guide pos="749"/>
      </p:guideLst>
    </p:cSldViewPr>
  </p:slideViewPr>
  <p:outlineViewPr>
    <p:cViewPr>
      <p:scale>
        <a:sx n="30" d="100"/>
        <a:sy n="30"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Lst>
  </p:outlineViewPr>
  <p:notesTextViewPr>
    <p:cViewPr>
      <p:scale>
        <a:sx n="3" d="2"/>
        <a:sy n="3" d="2"/>
      </p:scale>
      <p:origin x="0" y="0"/>
    </p:cViewPr>
  </p:notesTextViewPr>
  <p:sorterViewPr>
    <p:cViewPr>
      <p:scale>
        <a:sx n="66" d="100"/>
        <a:sy n="66" d="100"/>
      </p:scale>
      <p:origin x="0" y="0"/>
    </p:cViewPr>
  </p:sorterViewPr>
  <p:notesViewPr>
    <p:cSldViewPr>
      <p:cViewPr varScale="1">
        <p:scale>
          <a:sx n="74" d="100"/>
          <a:sy n="74" d="100"/>
        </p:scale>
        <p:origin x="2574" y="60"/>
      </p:cViewPr>
      <p:guideLst>
        <p:guide orient="horz" pos="3110"/>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_rels/viewProps.xml.rels><?xml version="1.0" encoding="UTF-8" standalone="yes"?>
<Relationships xmlns="http://schemas.openxmlformats.org/package/2006/relationships"><Relationship Id="rId26" Type="http://schemas.openxmlformats.org/officeDocument/2006/relationships/slide" Target="slides/slide29.xml"/><Relationship Id="rId21" Type="http://schemas.openxmlformats.org/officeDocument/2006/relationships/slide" Target="slides/slide24.xml"/><Relationship Id="rId34" Type="http://schemas.openxmlformats.org/officeDocument/2006/relationships/slide" Target="slides/slide39.xml"/><Relationship Id="rId42" Type="http://schemas.openxmlformats.org/officeDocument/2006/relationships/slide" Target="slides/slide47.xml"/><Relationship Id="rId47" Type="http://schemas.openxmlformats.org/officeDocument/2006/relationships/slide" Target="slides/slide52.xml"/><Relationship Id="rId50" Type="http://schemas.openxmlformats.org/officeDocument/2006/relationships/slide" Target="slides/slide55.xml"/><Relationship Id="rId55" Type="http://schemas.openxmlformats.org/officeDocument/2006/relationships/slide" Target="slides/slide60.xml"/><Relationship Id="rId63" Type="http://schemas.openxmlformats.org/officeDocument/2006/relationships/slide" Target="slides/slide68.xml"/><Relationship Id="rId68" Type="http://schemas.openxmlformats.org/officeDocument/2006/relationships/slide" Target="slides/slide73.xml"/><Relationship Id="rId76" Type="http://schemas.openxmlformats.org/officeDocument/2006/relationships/slide" Target="slides/slide81.xml"/><Relationship Id="rId84" Type="http://schemas.openxmlformats.org/officeDocument/2006/relationships/slide" Target="slides/slide125.xml"/><Relationship Id="rId89" Type="http://schemas.openxmlformats.org/officeDocument/2006/relationships/slide" Target="slides/slide130.xml"/><Relationship Id="rId97" Type="http://schemas.openxmlformats.org/officeDocument/2006/relationships/slide" Target="slides/slide138.xml"/><Relationship Id="rId7" Type="http://schemas.openxmlformats.org/officeDocument/2006/relationships/slide" Target="slides/slide9.xml"/><Relationship Id="rId71" Type="http://schemas.openxmlformats.org/officeDocument/2006/relationships/slide" Target="slides/slide76.xml"/><Relationship Id="rId92" Type="http://schemas.openxmlformats.org/officeDocument/2006/relationships/slide" Target="slides/slide133.xml"/><Relationship Id="rId2" Type="http://schemas.openxmlformats.org/officeDocument/2006/relationships/slide" Target="slides/slide4.xml"/><Relationship Id="rId16" Type="http://schemas.openxmlformats.org/officeDocument/2006/relationships/slide" Target="slides/slide18.xml"/><Relationship Id="rId29" Type="http://schemas.openxmlformats.org/officeDocument/2006/relationships/slide" Target="slides/slide33.xml"/><Relationship Id="rId11" Type="http://schemas.openxmlformats.org/officeDocument/2006/relationships/slide" Target="slides/slide13.xml"/><Relationship Id="rId24" Type="http://schemas.openxmlformats.org/officeDocument/2006/relationships/slide" Target="slides/slide27.xml"/><Relationship Id="rId32" Type="http://schemas.openxmlformats.org/officeDocument/2006/relationships/slide" Target="slides/slide36.xml"/><Relationship Id="rId37" Type="http://schemas.openxmlformats.org/officeDocument/2006/relationships/slide" Target="slides/slide42.xml"/><Relationship Id="rId40" Type="http://schemas.openxmlformats.org/officeDocument/2006/relationships/slide" Target="slides/slide45.xml"/><Relationship Id="rId45" Type="http://schemas.openxmlformats.org/officeDocument/2006/relationships/slide" Target="slides/slide50.xml"/><Relationship Id="rId53" Type="http://schemas.openxmlformats.org/officeDocument/2006/relationships/slide" Target="slides/slide58.xml"/><Relationship Id="rId58" Type="http://schemas.openxmlformats.org/officeDocument/2006/relationships/slide" Target="slides/slide63.xml"/><Relationship Id="rId66" Type="http://schemas.openxmlformats.org/officeDocument/2006/relationships/slide" Target="slides/slide71.xml"/><Relationship Id="rId74" Type="http://schemas.openxmlformats.org/officeDocument/2006/relationships/slide" Target="slides/slide79.xml"/><Relationship Id="rId79" Type="http://schemas.openxmlformats.org/officeDocument/2006/relationships/slide" Target="slides/slide87.xml"/><Relationship Id="rId87" Type="http://schemas.openxmlformats.org/officeDocument/2006/relationships/slide" Target="slides/slide128.xml"/><Relationship Id="rId5" Type="http://schemas.openxmlformats.org/officeDocument/2006/relationships/slide" Target="slides/slide7.xml"/><Relationship Id="rId61" Type="http://schemas.openxmlformats.org/officeDocument/2006/relationships/slide" Target="slides/slide66.xml"/><Relationship Id="rId82" Type="http://schemas.openxmlformats.org/officeDocument/2006/relationships/slide" Target="slides/slide90.xml"/><Relationship Id="rId90" Type="http://schemas.openxmlformats.org/officeDocument/2006/relationships/slide" Target="slides/slide131.xml"/><Relationship Id="rId95" Type="http://schemas.openxmlformats.org/officeDocument/2006/relationships/slide" Target="slides/slide136.xml"/><Relationship Id="rId19" Type="http://schemas.openxmlformats.org/officeDocument/2006/relationships/slide" Target="slides/slide22.xml"/><Relationship Id="rId14" Type="http://schemas.openxmlformats.org/officeDocument/2006/relationships/slide" Target="slides/slide16.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4.xml"/><Relationship Id="rId35" Type="http://schemas.openxmlformats.org/officeDocument/2006/relationships/slide" Target="slides/slide40.xml"/><Relationship Id="rId43" Type="http://schemas.openxmlformats.org/officeDocument/2006/relationships/slide" Target="slides/slide48.xml"/><Relationship Id="rId48" Type="http://schemas.openxmlformats.org/officeDocument/2006/relationships/slide" Target="slides/slide53.xml"/><Relationship Id="rId56" Type="http://schemas.openxmlformats.org/officeDocument/2006/relationships/slide" Target="slides/slide61.xml"/><Relationship Id="rId64" Type="http://schemas.openxmlformats.org/officeDocument/2006/relationships/slide" Target="slides/slide69.xml"/><Relationship Id="rId69" Type="http://schemas.openxmlformats.org/officeDocument/2006/relationships/slide" Target="slides/slide74.xml"/><Relationship Id="rId77" Type="http://schemas.openxmlformats.org/officeDocument/2006/relationships/slide" Target="slides/slide82.xml"/><Relationship Id="rId100" Type="http://schemas.openxmlformats.org/officeDocument/2006/relationships/slide" Target="slides/slide163.xml"/><Relationship Id="rId8" Type="http://schemas.openxmlformats.org/officeDocument/2006/relationships/slide" Target="slides/slide10.xml"/><Relationship Id="rId51" Type="http://schemas.openxmlformats.org/officeDocument/2006/relationships/slide" Target="slides/slide56.xml"/><Relationship Id="rId72" Type="http://schemas.openxmlformats.org/officeDocument/2006/relationships/slide" Target="slides/slide77.xml"/><Relationship Id="rId80" Type="http://schemas.openxmlformats.org/officeDocument/2006/relationships/slide" Target="slides/slide88.xml"/><Relationship Id="rId85" Type="http://schemas.openxmlformats.org/officeDocument/2006/relationships/slide" Target="slides/slide126.xml"/><Relationship Id="rId93" Type="http://schemas.openxmlformats.org/officeDocument/2006/relationships/slide" Target="slides/slide134.xml"/><Relationship Id="rId98" Type="http://schemas.openxmlformats.org/officeDocument/2006/relationships/slide" Target="slides/slide139.xml"/><Relationship Id="rId3" Type="http://schemas.openxmlformats.org/officeDocument/2006/relationships/slide" Target="slides/slide5.xml"/><Relationship Id="rId12" Type="http://schemas.openxmlformats.org/officeDocument/2006/relationships/slide" Target="slides/slide14.xml"/><Relationship Id="rId17" Type="http://schemas.openxmlformats.org/officeDocument/2006/relationships/slide" Target="slides/slide19.xml"/><Relationship Id="rId25" Type="http://schemas.openxmlformats.org/officeDocument/2006/relationships/slide" Target="slides/slide28.xml"/><Relationship Id="rId33" Type="http://schemas.openxmlformats.org/officeDocument/2006/relationships/slide" Target="slides/slide38.xml"/><Relationship Id="rId38" Type="http://schemas.openxmlformats.org/officeDocument/2006/relationships/slide" Target="slides/slide43.xml"/><Relationship Id="rId46" Type="http://schemas.openxmlformats.org/officeDocument/2006/relationships/slide" Target="slides/slide51.xml"/><Relationship Id="rId59" Type="http://schemas.openxmlformats.org/officeDocument/2006/relationships/slide" Target="slides/slide64.xml"/><Relationship Id="rId67" Type="http://schemas.openxmlformats.org/officeDocument/2006/relationships/slide" Target="slides/slide72.xml"/><Relationship Id="rId20" Type="http://schemas.openxmlformats.org/officeDocument/2006/relationships/slide" Target="slides/slide23.xml"/><Relationship Id="rId41" Type="http://schemas.openxmlformats.org/officeDocument/2006/relationships/slide" Target="slides/slide46.xml"/><Relationship Id="rId54" Type="http://schemas.openxmlformats.org/officeDocument/2006/relationships/slide" Target="slides/slide59.xml"/><Relationship Id="rId62" Type="http://schemas.openxmlformats.org/officeDocument/2006/relationships/slide" Target="slides/slide67.xml"/><Relationship Id="rId70" Type="http://schemas.openxmlformats.org/officeDocument/2006/relationships/slide" Target="slides/slide75.xml"/><Relationship Id="rId75" Type="http://schemas.openxmlformats.org/officeDocument/2006/relationships/slide" Target="slides/slide80.xml"/><Relationship Id="rId83" Type="http://schemas.openxmlformats.org/officeDocument/2006/relationships/slide" Target="slides/slide91.xml"/><Relationship Id="rId88" Type="http://schemas.openxmlformats.org/officeDocument/2006/relationships/slide" Target="slides/slide129.xml"/><Relationship Id="rId91" Type="http://schemas.openxmlformats.org/officeDocument/2006/relationships/slide" Target="slides/slide132.xml"/><Relationship Id="rId96" Type="http://schemas.openxmlformats.org/officeDocument/2006/relationships/slide" Target="slides/slide137.xml"/><Relationship Id="rId1" Type="http://schemas.openxmlformats.org/officeDocument/2006/relationships/slide" Target="slides/slide3.xml"/><Relationship Id="rId6" Type="http://schemas.openxmlformats.org/officeDocument/2006/relationships/slide" Target="slides/slide8.xml"/><Relationship Id="rId15" Type="http://schemas.openxmlformats.org/officeDocument/2006/relationships/slide" Target="slides/slide17.xml"/><Relationship Id="rId23" Type="http://schemas.openxmlformats.org/officeDocument/2006/relationships/slide" Target="slides/slide26.xml"/><Relationship Id="rId28" Type="http://schemas.openxmlformats.org/officeDocument/2006/relationships/slide" Target="slides/slide32.xml"/><Relationship Id="rId36" Type="http://schemas.openxmlformats.org/officeDocument/2006/relationships/slide" Target="slides/slide41.xml"/><Relationship Id="rId49" Type="http://schemas.openxmlformats.org/officeDocument/2006/relationships/slide" Target="slides/slide54.xml"/><Relationship Id="rId57" Type="http://schemas.openxmlformats.org/officeDocument/2006/relationships/slide" Target="slides/slide62.xml"/><Relationship Id="rId10" Type="http://schemas.openxmlformats.org/officeDocument/2006/relationships/slide" Target="slides/slide12.xml"/><Relationship Id="rId31" Type="http://schemas.openxmlformats.org/officeDocument/2006/relationships/slide" Target="slides/slide35.xml"/><Relationship Id="rId44" Type="http://schemas.openxmlformats.org/officeDocument/2006/relationships/slide" Target="slides/slide49.xml"/><Relationship Id="rId52" Type="http://schemas.openxmlformats.org/officeDocument/2006/relationships/slide" Target="slides/slide57.xml"/><Relationship Id="rId60" Type="http://schemas.openxmlformats.org/officeDocument/2006/relationships/slide" Target="slides/slide65.xml"/><Relationship Id="rId65" Type="http://schemas.openxmlformats.org/officeDocument/2006/relationships/slide" Target="slides/slide70.xml"/><Relationship Id="rId73" Type="http://schemas.openxmlformats.org/officeDocument/2006/relationships/slide" Target="slides/slide78.xml"/><Relationship Id="rId78" Type="http://schemas.openxmlformats.org/officeDocument/2006/relationships/slide" Target="slides/slide83.xml"/><Relationship Id="rId81" Type="http://schemas.openxmlformats.org/officeDocument/2006/relationships/slide" Target="slides/slide89.xml"/><Relationship Id="rId86" Type="http://schemas.openxmlformats.org/officeDocument/2006/relationships/slide" Target="slides/slide127.xml"/><Relationship Id="rId94" Type="http://schemas.openxmlformats.org/officeDocument/2006/relationships/slide" Target="slides/slide135.xml"/><Relationship Id="rId99" Type="http://schemas.openxmlformats.org/officeDocument/2006/relationships/slide" Target="slides/slide140.xml"/><Relationship Id="rId4" Type="http://schemas.openxmlformats.org/officeDocument/2006/relationships/slide" Target="slides/slide6.xml"/><Relationship Id="rId9" Type="http://schemas.openxmlformats.org/officeDocument/2006/relationships/slide" Target="slides/slide11.xml"/><Relationship Id="rId13" Type="http://schemas.openxmlformats.org/officeDocument/2006/relationships/slide" Target="slides/slide15.xml"/><Relationship Id="rId18" Type="http://schemas.openxmlformats.org/officeDocument/2006/relationships/slide" Target="slides/slide20.xml"/><Relationship Id="rId39"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099" name="Rectangle 3"/>
          <p:cNvSpPr>
            <a:spLocks noGrp="1" noChangeArrowheads="1"/>
          </p:cNvSpPr>
          <p:nvPr>
            <p:ph type="dt" sz="quarter" idx="1"/>
          </p:nvPr>
        </p:nvSpPr>
        <p:spPr bwMode="auto">
          <a:xfrm>
            <a:off x="3851275"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100" name="Rectangle 4"/>
          <p:cNvSpPr>
            <a:spLocks noGrp="1" noChangeArrowheads="1"/>
          </p:cNvSpPr>
          <p:nvPr>
            <p:ph type="ftr" sz="quarter" idx="2"/>
          </p:nvPr>
        </p:nvSpPr>
        <p:spPr bwMode="auto">
          <a:xfrm>
            <a:off x="0"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latinLnBrk="1">
              <a:spcBef>
                <a:spcPct val="0"/>
              </a:spcBef>
              <a:defRPr sz="1200">
                <a:latin typeface="굴림" charset="-127"/>
                <a:ea typeface="굴림" charset="-127"/>
              </a:defRPr>
            </a:lvl1pPr>
          </a:lstStyle>
          <a:p>
            <a:pPr>
              <a:defRPr/>
            </a:pPr>
            <a:endParaRPr lang="en-US" altLang="ko-KR" dirty="0">
              <a:latin typeface="맑은 고딕" panose="020B0503020000020004" pitchFamily="50" charset="-127"/>
              <a:ea typeface="맑은 고딕" panose="020B0503020000020004" pitchFamily="50" charset="-127"/>
            </a:endParaRPr>
          </a:p>
        </p:txBody>
      </p:sp>
      <p:sp>
        <p:nvSpPr>
          <p:cNvPr id="4101" name="Rectangle 5"/>
          <p:cNvSpPr>
            <a:spLocks noGrp="1" noChangeArrowheads="1"/>
          </p:cNvSpPr>
          <p:nvPr>
            <p:ph type="sldNum" sz="quarter" idx="3"/>
          </p:nvPr>
        </p:nvSpPr>
        <p:spPr bwMode="auto">
          <a:xfrm>
            <a:off x="3851275"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latinLnBrk="1">
              <a:spcBef>
                <a:spcPct val="0"/>
              </a:spcBef>
              <a:defRPr sz="1200">
                <a:latin typeface="굴림" charset="-127"/>
                <a:ea typeface="굴림" charset="-127"/>
              </a:defRPr>
            </a:lvl1pPr>
          </a:lstStyle>
          <a:p>
            <a:pPr>
              <a:defRPr/>
            </a:pPr>
            <a:fld id="{6FF4D35C-A5FB-48C7-8B8B-150FDEF29C3F}" type="slidenum">
              <a:rPr lang="en-US" altLang="ko-KR">
                <a:latin typeface="맑은 고딕" panose="020B0503020000020004" pitchFamily="50" charset="-127"/>
                <a:ea typeface="맑은 고딕" panose="020B0503020000020004" pitchFamily="50" charset="-127"/>
              </a:rPr>
              <a:pPr>
                <a:defRPr/>
              </a:pPr>
              <a:t>‹#›</a:t>
            </a:fld>
            <a:endParaRPr lang="en-US" altLang="ko-KR"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83244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9091" name="Rectangle 3"/>
          <p:cNvSpPr>
            <a:spLocks noGrp="1" noChangeArrowheads="1"/>
          </p:cNvSpPr>
          <p:nvPr>
            <p:ph type="dt" idx="1"/>
          </p:nvPr>
        </p:nvSpPr>
        <p:spPr bwMode="auto">
          <a:xfrm>
            <a:off x="3851275" y="0"/>
            <a:ext cx="29448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4100" name="Rectangle 4"/>
          <p:cNvSpPr>
            <a:spLocks noGrp="1" noRot="1" noChangeAspect="1" noChangeArrowheads="1" noTextEdit="1"/>
          </p:cNvSpPr>
          <p:nvPr>
            <p:ph type="sldImg" idx="2"/>
          </p:nvPr>
        </p:nvSpPr>
        <p:spPr bwMode="auto">
          <a:xfrm>
            <a:off x="106363" y="739775"/>
            <a:ext cx="6584950" cy="3703638"/>
          </a:xfrm>
          <a:prstGeom prst="rect">
            <a:avLst/>
          </a:prstGeom>
          <a:noFill/>
          <a:ln w="9525">
            <a:solidFill>
              <a:srgbClr val="000000"/>
            </a:solidFill>
            <a:miter lim="800000"/>
            <a:headEnd/>
            <a:tailEnd/>
          </a:ln>
        </p:spPr>
      </p:sp>
      <p:sp>
        <p:nvSpPr>
          <p:cNvPr id="89093" name="Rectangle 5"/>
          <p:cNvSpPr>
            <a:spLocks noGrp="1" noChangeArrowheads="1"/>
          </p:cNvSpPr>
          <p:nvPr>
            <p:ph type="body" sz="quarter" idx="3"/>
          </p:nvPr>
        </p:nvSpPr>
        <p:spPr bwMode="auto">
          <a:xfrm>
            <a:off x="679450" y="4691063"/>
            <a:ext cx="5438775" cy="4443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dirty="0"/>
              <a:t>마스터 텍스트 스타일을 편집합니다</a:t>
            </a:r>
          </a:p>
          <a:p>
            <a:pPr lvl="1"/>
            <a:r>
              <a:rPr lang="ko-KR" altLang="en-US" noProof="0" dirty="0"/>
              <a:t>둘째 수준</a:t>
            </a:r>
          </a:p>
          <a:p>
            <a:pPr lvl="2"/>
            <a:r>
              <a:rPr lang="ko-KR" altLang="en-US" noProof="0" dirty="0"/>
              <a:t>셋째 수준</a:t>
            </a:r>
          </a:p>
          <a:p>
            <a:pPr lvl="3"/>
            <a:r>
              <a:rPr lang="ko-KR" altLang="en-US" noProof="0" dirty="0"/>
              <a:t>넷째 수준</a:t>
            </a:r>
          </a:p>
          <a:p>
            <a:pPr lvl="4"/>
            <a:r>
              <a:rPr lang="ko-KR" altLang="en-US" noProof="0" dirty="0"/>
              <a:t>다섯째 수준</a:t>
            </a:r>
          </a:p>
        </p:txBody>
      </p:sp>
      <p:sp>
        <p:nvSpPr>
          <p:cNvPr id="89094" name="Rectangle 6"/>
          <p:cNvSpPr>
            <a:spLocks noGrp="1" noChangeArrowheads="1"/>
          </p:cNvSpPr>
          <p:nvPr>
            <p:ph type="ftr" sz="quarter" idx="4"/>
          </p:nvPr>
        </p:nvSpPr>
        <p:spPr bwMode="auto">
          <a:xfrm>
            <a:off x="0"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latinLnBrk="1">
              <a:spcBef>
                <a:spcPct val="0"/>
              </a:spcBef>
              <a:defRPr sz="1200">
                <a:latin typeface="맑은 고딕" panose="020B0503020000020004" pitchFamily="50" charset="-127"/>
                <a:ea typeface="맑은 고딕" panose="020B0503020000020004" pitchFamily="50" charset="-127"/>
              </a:defRPr>
            </a:lvl1pPr>
          </a:lstStyle>
          <a:p>
            <a:pPr>
              <a:defRPr/>
            </a:pPr>
            <a:endParaRPr lang="en-US" altLang="ko-KR" dirty="0"/>
          </a:p>
        </p:txBody>
      </p:sp>
      <p:sp>
        <p:nvSpPr>
          <p:cNvPr id="89095" name="Rectangle 7"/>
          <p:cNvSpPr>
            <a:spLocks noGrp="1" noChangeArrowheads="1"/>
          </p:cNvSpPr>
          <p:nvPr>
            <p:ph type="sldNum" sz="quarter" idx="5"/>
          </p:nvPr>
        </p:nvSpPr>
        <p:spPr bwMode="auto">
          <a:xfrm>
            <a:off x="3851275" y="9378950"/>
            <a:ext cx="29448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latinLnBrk="1">
              <a:spcBef>
                <a:spcPct val="0"/>
              </a:spcBef>
              <a:defRPr sz="1200">
                <a:latin typeface="맑은 고딕" panose="020B0503020000020004" pitchFamily="50" charset="-127"/>
                <a:ea typeface="맑은 고딕" panose="020B0503020000020004" pitchFamily="50" charset="-127"/>
              </a:defRPr>
            </a:lvl1pPr>
          </a:lstStyle>
          <a:p>
            <a:pPr>
              <a:defRPr/>
            </a:pPr>
            <a:fld id="{6E320EF1-5372-4976-AD8C-111FC694FBD2}" type="slidenum">
              <a:rPr lang="en-US" altLang="ko-KR" smtClean="0"/>
              <a:pPr>
                <a:defRPr/>
              </a:pPr>
              <a:t>‹#›</a:t>
            </a:fld>
            <a:endParaRPr lang="en-US" altLang="ko-KR" dirty="0"/>
          </a:p>
        </p:txBody>
      </p:sp>
    </p:spTree>
    <p:extLst>
      <p:ext uri="{BB962C8B-B14F-4D97-AF65-F5344CB8AC3E}">
        <p14:creationId xmlns:p14="http://schemas.microsoft.com/office/powerpoint/2010/main" val="3441562115"/>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1pPr>
    <a:lvl2pPr marL="457055"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2pPr>
    <a:lvl3pPr marL="914110"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3pPr>
    <a:lvl4pPr marL="1371164"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4pPr>
    <a:lvl5pPr marL="1828218" algn="l" rtl="0" eaLnBrk="0" fontAlgn="base" latinLnBrk="1" hangingPunct="0">
      <a:spcBef>
        <a:spcPct val="30000"/>
      </a:spcBef>
      <a:spcAft>
        <a:spcPct val="0"/>
      </a:spcAft>
      <a:defRPr kumimoji="1" sz="1200" kern="1200">
        <a:solidFill>
          <a:schemeClr val="tx1"/>
        </a:solidFill>
        <a:latin typeface="맑은 고딕" panose="020B0503020000020004" pitchFamily="50" charset="-127"/>
        <a:ea typeface="맑은 고딕" panose="020B0503020000020004" pitchFamily="50" charset="-127"/>
        <a:cs typeface="+mn-cs"/>
      </a:defRPr>
    </a:lvl5pPr>
    <a:lvl6pPr marL="2285272" algn="l" defTabSz="914110" rtl="0" eaLnBrk="1" latinLnBrk="1" hangingPunct="1">
      <a:defRPr sz="1200" kern="1200">
        <a:solidFill>
          <a:schemeClr val="tx1"/>
        </a:solidFill>
        <a:latin typeface="+mn-lt"/>
        <a:ea typeface="+mn-ea"/>
        <a:cs typeface="+mn-cs"/>
      </a:defRPr>
    </a:lvl6pPr>
    <a:lvl7pPr marL="2742327" algn="l" defTabSz="914110" rtl="0" eaLnBrk="1" latinLnBrk="1" hangingPunct="1">
      <a:defRPr sz="1200" kern="1200">
        <a:solidFill>
          <a:schemeClr val="tx1"/>
        </a:solidFill>
        <a:latin typeface="+mn-lt"/>
        <a:ea typeface="+mn-ea"/>
        <a:cs typeface="+mn-cs"/>
      </a:defRPr>
    </a:lvl7pPr>
    <a:lvl8pPr marL="3199383" algn="l" defTabSz="914110" rtl="0" eaLnBrk="1" latinLnBrk="1" hangingPunct="1">
      <a:defRPr sz="1200" kern="1200">
        <a:solidFill>
          <a:schemeClr val="tx1"/>
        </a:solidFill>
        <a:latin typeface="+mn-lt"/>
        <a:ea typeface="+mn-ea"/>
        <a:cs typeface="+mn-cs"/>
      </a:defRPr>
    </a:lvl8pPr>
    <a:lvl9pPr marL="3656438" algn="l" defTabSz="91411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naver.varofla.com/221087931237"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naver.varofla.com/221087931237"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https://blog.naver.com/nsgsky/222266006924</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a:t>
            </a:fld>
            <a:endParaRPr lang="en-US" altLang="ko-KR">
              <a:solidFill>
                <a:prstClr val="black"/>
              </a:solidFill>
            </a:endParaRPr>
          </a:p>
        </p:txBody>
      </p:sp>
    </p:spTree>
    <p:extLst>
      <p:ext uri="{BB962C8B-B14F-4D97-AF65-F5344CB8AC3E}">
        <p14:creationId xmlns:p14="http://schemas.microsoft.com/office/powerpoint/2010/main" val="907071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a:t>
            </a:fld>
            <a:endParaRPr lang="en-US" altLang="ko-KR">
              <a:solidFill>
                <a:prstClr val="black"/>
              </a:solidFill>
            </a:endParaRPr>
          </a:p>
        </p:txBody>
      </p:sp>
    </p:spTree>
    <p:extLst>
      <p:ext uri="{BB962C8B-B14F-4D97-AF65-F5344CB8AC3E}">
        <p14:creationId xmlns:p14="http://schemas.microsoft.com/office/powerpoint/2010/main" val="41953027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106</a:t>
            </a:fld>
            <a:endParaRPr lang="en-US" altLang="ko-KR" dirty="0"/>
          </a:p>
        </p:txBody>
      </p:sp>
    </p:spTree>
    <p:extLst>
      <p:ext uri="{BB962C8B-B14F-4D97-AF65-F5344CB8AC3E}">
        <p14:creationId xmlns:p14="http://schemas.microsoft.com/office/powerpoint/2010/main" val="39084015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107</a:t>
            </a:fld>
            <a:endParaRPr lang="en-US" altLang="ko-KR" dirty="0"/>
          </a:p>
        </p:txBody>
      </p:sp>
    </p:spTree>
    <p:extLst>
      <p:ext uri="{BB962C8B-B14F-4D97-AF65-F5344CB8AC3E}">
        <p14:creationId xmlns:p14="http://schemas.microsoft.com/office/powerpoint/2010/main" val="34088059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108</a:t>
            </a:fld>
            <a:endParaRPr lang="en-US" altLang="ko-KR" dirty="0"/>
          </a:p>
        </p:txBody>
      </p:sp>
    </p:spTree>
    <p:extLst>
      <p:ext uri="{BB962C8B-B14F-4D97-AF65-F5344CB8AC3E}">
        <p14:creationId xmlns:p14="http://schemas.microsoft.com/office/powerpoint/2010/main" val="37423128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109</a:t>
            </a:fld>
            <a:endParaRPr lang="en-US" altLang="ko-KR" dirty="0"/>
          </a:p>
        </p:txBody>
      </p:sp>
    </p:spTree>
    <p:extLst>
      <p:ext uri="{BB962C8B-B14F-4D97-AF65-F5344CB8AC3E}">
        <p14:creationId xmlns:p14="http://schemas.microsoft.com/office/powerpoint/2010/main" val="33041979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110</a:t>
            </a:fld>
            <a:endParaRPr lang="en-US" altLang="ko-KR" dirty="0"/>
          </a:p>
        </p:txBody>
      </p:sp>
    </p:spTree>
    <p:extLst>
      <p:ext uri="{BB962C8B-B14F-4D97-AF65-F5344CB8AC3E}">
        <p14:creationId xmlns:p14="http://schemas.microsoft.com/office/powerpoint/2010/main" val="42074865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111</a:t>
            </a:fld>
            <a:endParaRPr lang="en-US" altLang="ko-KR" dirty="0"/>
          </a:p>
        </p:txBody>
      </p:sp>
    </p:spTree>
    <p:extLst>
      <p:ext uri="{BB962C8B-B14F-4D97-AF65-F5344CB8AC3E}">
        <p14:creationId xmlns:p14="http://schemas.microsoft.com/office/powerpoint/2010/main" val="8736658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112</a:t>
            </a:fld>
            <a:endParaRPr lang="en-US" altLang="ko-KR" dirty="0"/>
          </a:p>
        </p:txBody>
      </p:sp>
    </p:spTree>
    <p:extLst>
      <p:ext uri="{BB962C8B-B14F-4D97-AF65-F5344CB8AC3E}">
        <p14:creationId xmlns:p14="http://schemas.microsoft.com/office/powerpoint/2010/main" val="14500779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113</a:t>
            </a:fld>
            <a:endParaRPr lang="en-US" altLang="ko-KR" dirty="0"/>
          </a:p>
        </p:txBody>
      </p:sp>
    </p:spTree>
    <p:extLst>
      <p:ext uri="{BB962C8B-B14F-4D97-AF65-F5344CB8AC3E}">
        <p14:creationId xmlns:p14="http://schemas.microsoft.com/office/powerpoint/2010/main" val="2841708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114</a:t>
            </a:fld>
            <a:endParaRPr lang="en-US" altLang="ko-KR" dirty="0"/>
          </a:p>
        </p:txBody>
      </p:sp>
    </p:spTree>
    <p:extLst>
      <p:ext uri="{BB962C8B-B14F-4D97-AF65-F5344CB8AC3E}">
        <p14:creationId xmlns:p14="http://schemas.microsoft.com/office/powerpoint/2010/main" val="13467421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115</a:t>
            </a:fld>
            <a:endParaRPr lang="en-US" altLang="ko-KR" dirty="0"/>
          </a:p>
        </p:txBody>
      </p:sp>
    </p:spTree>
    <p:extLst>
      <p:ext uri="{BB962C8B-B14F-4D97-AF65-F5344CB8AC3E}">
        <p14:creationId xmlns:p14="http://schemas.microsoft.com/office/powerpoint/2010/main" val="2450182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a:t>
            </a:fld>
            <a:endParaRPr lang="en-US" altLang="ko-KR">
              <a:solidFill>
                <a:prstClr val="black"/>
              </a:solidFill>
            </a:endParaRPr>
          </a:p>
        </p:txBody>
      </p:sp>
    </p:spTree>
    <p:extLst>
      <p:ext uri="{BB962C8B-B14F-4D97-AF65-F5344CB8AC3E}">
        <p14:creationId xmlns:p14="http://schemas.microsoft.com/office/powerpoint/2010/main" val="22440085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116</a:t>
            </a:fld>
            <a:endParaRPr lang="en-US" altLang="ko-KR" dirty="0"/>
          </a:p>
        </p:txBody>
      </p:sp>
    </p:spTree>
    <p:extLst>
      <p:ext uri="{BB962C8B-B14F-4D97-AF65-F5344CB8AC3E}">
        <p14:creationId xmlns:p14="http://schemas.microsoft.com/office/powerpoint/2010/main" val="32464810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117</a:t>
            </a:fld>
            <a:endParaRPr lang="en-US" altLang="ko-KR" dirty="0"/>
          </a:p>
        </p:txBody>
      </p:sp>
    </p:spTree>
    <p:extLst>
      <p:ext uri="{BB962C8B-B14F-4D97-AF65-F5344CB8AC3E}">
        <p14:creationId xmlns:p14="http://schemas.microsoft.com/office/powerpoint/2010/main" val="22900676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https://blog.naver.com/solidpple/222192490881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118</a:t>
            </a:fld>
            <a:endParaRPr lang="en-US" altLang="ko-KR" dirty="0"/>
          </a:p>
        </p:txBody>
      </p:sp>
    </p:spTree>
    <p:extLst>
      <p:ext uri="{BB962C8B-B14F-4D97-AF65-F5344CB8AC3E}">
        <p14:creationId xmlns:p14="http://schemas.microsoft.com/office/powerpoint/2010/main" val="29845079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119</a:t>
            </a:fld>
            <a:endParaRPr lang="en-US" altLang="ko-KR" dirty="0"/>
          </a:p>
        </p:txBody>
      </p:sp>
    </p:spTree>
    <p:extLst>
      <p:ext uri="{BB962C8B-B14F-4D97-AF65-F5344CB8AC3E}">
        <p14:creationId xmlns:p14="http://schemas.microsoft.com/office/powerpoint/2010/main" val="400585532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120</a:t>
            </a:fld>
            <a:endParaRPr lang="en-US" altLang="ko-KR" dirty="0"/>
          </a:p>
        </p:txBody>
      </p:sp>
    </p:spTree>
    <p:extLst>
      <p:ext uri="{BB962C8B-B14F-4D97-AF65-F5344CB8AC3E}">
        <p14:creationId xmlns:p14="http://schemas.microsoft.com/office/powerpoint/2010/main" val="4784769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https://www.influxdata.com/blog/getting-started-python-influxdb/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121</a:t>
            </a:fld>
            <a:endParaRPr lang="en-US" altLang="ko-KR" dirty="0"/>
          </a:p>
        </p:txBody>
      </p:sp>
    </p:spTree>
    <p:extLst>
      <p:ext uri="{BB962C8B-B14F-4D97-AF65-F5344CB8AC3E}">
        <p14:creationId xmlns:p14="http://schemas.microsoft.com/office/powerpoint/2010/main" val="42436281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https://www.influxdata.com/blog/getting-started-python-influxdb/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122</a:t>
            </a:fld>
            <a:endParaRPr lang="en-US" altLang="ko-KR" dirty="0"/>
          </a:p>
        </p:txBody>
      </p:sp>
    </p:spTree>
    <p:extLst>
      <p:ext uri="{BB962C8B-B14F-4D97-AF65-F5344CB8AC3E}">
        <p14:creationId xmlns:p14="http://schemas.microsoft.com/office/powerpoint/2010/main" val="6150512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123</a:t>
            </a:fld>
            <a:endParaRPr lang="en-US" altLang="ko-KR" dirty="0"/>
          </a:p>
        </p:txBody>
      </p:sp>
    </p:spTree>
    <p:extLst>
      <p:ext uri="{BB962C8B-B14F-4D97-AF65-F5344CB8AC3E}">
        <p14:creationId xmlns:p14="http://schemas.microsoft.com/office/powerpoint/2010/main" val="5400182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https://blog.naver.com/shyoo_1990/221550265678</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124</a:t>
            </a:fld>
            <a:endParaRPr lang="en-US" altLang="ko-KR" dirty="0"/>
          </a:p>
        </p:txBody>
      </p:sp>
    </p:spTree>
    <p:extLst>
      <p:ext uri="{BB962C8B-B14F-4D97-AF65-F5344CB8AC3E}">
        <p14:creationId xmlns:p14="http://schemas.microsoft.com/office/powerpoint/2010/main" val="40021943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125</a:t>
            </a:fld>
            <a:endParaRPr lang="en-US" altLang="ko-KR">
              <a:solidFill>
                <a:prstClr val="black"/>
              </a:solidFill>
            </a:endParaRPr>
          </a:p>
        </p:txBody>
      </p:sp>
    </p:spTree>
    <p:extLst>
      <p:ext uri="{BB962C8B-B14F-4D97-AF65-F5344CB8AC3E}">
        <p14:creationId xmlns:p14="http://schemas.microsoft.com/office/powerpoint/2010/main" val="1082156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a:t>
            </a:fld>
            <a:endParaRPr lang="en-US" altLang="ko-KR">
              <a:solidFill>
                <a:prstClr val="black"/>
              </a:solidFill>
            </a:endParaRPr>
          </a:p>
        </p:txBody>
      </p:sp>
    </p:spTree>
    <p:extLst>
      <p:ext uri="{BB962C8B-B14F-4D97-AF65-F5344CB8AC3E}">
        <p14:creationId xmlns:p14="http://schemas.microsoft.com/office/powerpoint/2010/main" val="9903850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126</a:t>
            </a:fld>
            <a:endParaRPr lang="en-US" altLang="ko-KR">
              <a:solidFill>
                <a:prstClr val="black"/>
              </a:solidFill>
            </a:endParaRPr>
          </a:p>
        </p:txBody>
      </p:sp>
    </p:spTree>
    <p:extLst>
      <p:ext uri="{BB962C8B-B14F-4D97-AF65-F5344CB8AC3E}">
        <p14:creationId xmlns:p14="http://schemas.microsoft.com/office/powerpoint/2010/main" val="36246364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127</a:t>
            </a:fld>
            <a:endParaRPr lang="en-US" altLang="ko-KR">
              <a:solidFill>
                <a:prstClr val="black"/>
              </a:solidFill>
            </a:endParaRPr>
          </a:p>
        </p:txBody>
      </p:sp>
    </p:spTree>
    <p:extLst>
      <p:ext uri="{BB962C8B-B14F-4D97-AF65-F5344CB8AC3E}">
        <p14:creationId xmlns:p14="http://schemas.microsoft.com/office/powerpoint/2010/main" val="17122626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128</a:t>
            </a:fld>
            <a:endParaRPr lang="en-US" altLang="ko-KR">
              <a:solidFill>
                <a:prstClr val="black"/>
              </a:solidFill>
            </a:endParaRPr>
          </a:p>
        </p:txBody>
      </p:sp>
    </p:spTree>
    <p:extLst>
      <p:ext uri="{BB962C8B-B14F-4D97-AF65-F5344CB8AC3E}">
        <p14:creationId xmlns:p14="http://schemas.microsoft.com/office/powerpoint/2010/main" val="1571739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129</a:t>
            </a:fld>
            <a:endParaRPr lang="en-US" altLang="ko-KR">
              <a:solidFill>
                <a:prstClr val="black"/>
              </a:solidFill>
            </a:endParaRPr>
          </a:p>
        </p:txBody>
      </p:sp>
    </p:spTree>
    <p:extLst>
      <p:ext uri="{BB962C8B-B14F-4D97-AF65-F5344CB8AC3E}">
        <p14:creationId xmlns:p14="http://schemas.microsoft.com/office/powerpoint/2010/main" val="11391923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130</a:t>
            </a:fld>
            <a:endParaRPr lang="en-US" altLang="ko-KR">
              <a:solidFill>
                <a:prstClr val="black"/>
              </a:solidFill>
            </a:endParaRPr>
          </a:p>
        </p:txBody>
      </p:sp>
    </p:spTree>
    <p:extLst>
      <p:ext uri="{BB962C8B-B14F-4D97-AF65-F5344CB8AC3E}">
        <p14:creationId xmlns:p14="http://schemas.microsoft.com/office/powerpoint/2010/main" val="3261796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131</a:t>
            </a:fld>
            <a:endParaRPr lang="en-US" altLang="ko-KR">
              <a:solidFill>
                <a:prstClr val="black"/>
              </a:solidFill>
            </a:endParaRPr>
          </a:p>
        </p:txBody>
      </p:sp>
    </p:spTree>
    <p:extLst>
      <p:ext uri="{BB962C8B-B14F-4D97-AF65-F5344CB8AC3E}">
        <p14:creationId xmlns:p14="http://schemas.microsoft.com/office/powerpoint/2010/main" val="30398580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132</a:t>
            </a:fld>
            <a:endParaRPr lang="en-US" altLang="ko-KR">
              <a:solidFill>
                <a:prstClr val="black"/>
              </a:solidFill>
            </a:endParaRPr>
          </a:p>
        </p:txBody>
      </p:sp>
    </p:spTree>
    <p:extLst>
      <p:ext uri="{BB962C8B-B14F-4D97-AF65-F5344CB8AC3E}">
        <p14:creationId xmlns:p14="http://schemas.microsoft.com/office/powerpoint/2010/main" val="24160412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133</a:t>
            </a:fld>
            <a:endParaRPr lang="en-US" altLang="ko-KR">
              <a:solidFill>
                <a:prstClr val="black"/>
              </a:solidFill>
            </a:endParaRPr>
          </a:p>
        </p:txBody>
      </p:sp>
    </p:spTree>
    <p:extLst>
      <p:ext uri="{BB962C8B-B14F-4D97-AF65-F5344CB8AC3E}">
        <p14:creationId xmlns:p14="http://schemas.microsoft.com/office/powerpoint/2010/main" val="27928282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134</a:t>
            </a:fld>
            <a:endParaRPr lang="en-US" altLang="ko-KR">
              <a:solidFill>
                <a:prstClr val="black"/>
              </a:solidFill>
            </a:endParaRPr>
          </a:p>
        </p:txBody>
      </p:sp>
    </p:spTree>
    <p:extLst>
      <p:ext uri="{BB962C8B-B14F-4D97-AF65-F5344CB8AC3E}">
        <p14:creationId xmlns:p14="http://schemas.microsoft.com/office/powerpoint/2010/main" val="214705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135</a:t>
            </a:fld>
            <a:endParaRPr lang="en-US" altLang="ko-KR">
              <a:solidFill>
                <a:prstClr val="black"/>
              </a:solidFill>
            </a:endParaRPr>
          </a:p>
        </p:txBody>
      </p:sp>
    </p:spTree>
    <p:extLst>
      <p:ext uri="{BB962C8B-B14F-4D97-AF65-F5344CB8AC3E}">
        <p14:creationId xmlns:p14="http://schemas.microsoft.com/office/powerpoint/2010/main" val="2845709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15</a:t>
            </a:fld>
            <a:endParaRPr lang="en-US" altLang="ko-KR">
              <a:solidFill>
                <a:prstClr val="black"/>
              </a:solidFill>
            </a:endParaRPr>
          </a:p>
        </p:txBody>
      </p:sp>
    </p:spTree>
    <p:extLst>
      <p:ext uri="{BB962C8B-B14F-4D97-AF65-F5344CB8AC3E}">
        <p14:creationId xmlns:p14="http://schemas.microsoft.com/office/powerpoint/2010/main" val="28266383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136</a:t>
            </a:fld>
            <a:endParaRPr lang="en-US" altLang="ko-KR">
              <a:solidFill>
                <a:prstClr val="black"/>
              </a:solidFill>
            </a:endParaRPr>
          </a:p>
        </p:txBody>
      </p:sp>
    </p:spTree>
    <p:extLst>
      <p:ext uri="{BB962C8B-B14F-4D97-AF65-F5344CB8AC3E}">
        <p14:creationId xmlns:p14="http://schemas.microsoft.com/office/powerpoint/2010/main" val="27828247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137</a:t>
            </a:fld>
            <a:endParaRPr lang="en-US" altLang="ko-KR">
              <a:solidFill>
                <a:prstClr val="black"/>
              </a:solidFill>
            </a:endParaRPr>
          </a:p>
        </p:txBody>
      </p:sp>
    </p:spTree>
    <p:extLst>
      <p:ext uri="{BB962C8B-B14F-4D97-AF65-F5344CB8AC3E}">
        <p14:creationId xmlns:p14="http://schemas.microsoft.com/office/powerpoint/2010/main" val="9795433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138</a:t>
            </a:fld>
            <a:endParaRPr lang="en-US" altLang="ko-KR">
              <a:solidFill>
                <a:prstClr val="black"/>
              </a:solidFill>
            </a:endParaRPr>
          </a:p>
        </p:txBody>
      </p:sp>
    </p:spTree>
    <p:extLst>
      <p:ext uri="{BB962C8B-B14F-4D97-AF65-F5344CB8AC3E}">
        <p14:creationId xmlns:p14="http://schemas.microsoft.com/office/powerpoint/2010/main" val="316791957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139</a:t>
            </a:fld>
            <a:endParaRPr lang="en-US" altLang="ko-KR">
              <a:solidFill>
                <a:prstClr val="black"/>
              </a:solidFill>
            </a:endParaRPr>
          </a:p>
        </p:txBody>
      </p:sp>
    </p:spTree>
    <p:extLst>
      <p:ext uri="{BB962C8B-B14F-4D97-AF65-F5344CB8AC3E}">
        <p14:creationId xmlns:p14="http://schemas.microsoft.com/office/powerpoint/2010/main" val="24160412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140</a:t>
            </a:fld>
            <a:endParaRPr lang="en-US" altLang="ko-KR">
              <a:solidFill>
                <a:prstClr val="black"/>
              </a:solidFill>
            </a:endParaRPr>
          </a:p>
        </p:txBody>
      </p:sp>
    </p:spTree>
    <p:extLst>
      <p:ext uri="{BB962C8B-B14F-4D97-AF65-F5344CB8AC3E}">
        <p14:creationId xmlns:p14="http://schemas.microsoft.com/office/powerpoint/2010/main" val="10714647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출처</a:t>
            </a:r>
            <a:r>
              <a:rPr lang="en-US" altLang="ko-KR" dirty="0"/>
              <a:t>1] https://pandorafms.com/blog/what-is-grafana/</a:t>
            </a:r>
          </a:p>
          <a:p>
            <a:r>
              <a:rPr lang="en-US" altLang="ko-KR" dirty="0"/>
              <a:t>[</a:t>
            </a:r>
            <a:r>
              <a:rPr lang="ko-KR" altLang="en-US" dirty="0"/>
              <a:t>출처</a:t>
            </a:r>
            <a:r>
              <a:rPr lang="en-US" altLang="ko-KR" dirty="0"/>
              <a:t>2] https://play.grafana.org/d/000000012/grafana-play-home?orgId=1</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142</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t>
            </a:r>
            <a:r>
              <a:rPr lang="ko-KR" altLang="en-US" dirty="0"/>
              <a:t>출처</a:t>
            </a:r>
            <a:r>
              <a:rPr lang="en-US" altLang="ko-KR" dirty="0"/>
              <a:t>3] https://grafana.com/grafana/#visualize-content</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143</a:t>
            </a:fld>
            <a:endParaRPr lang="en-US" altLang="ko-KR" dirty="0"/>
          </a:p>
        </p:txBody>
      </p:sp>
    </p:spTree>
    <p:extLst>
      <p:ext uri="{BB962C8B-B14F-4D97-AF65-F5344CB8AC3E}">
        <p14:creationId xmlns:p14="http://schemas.microsoft.com/office/powerpoint/2010/main" val="29381944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https://computingforgeeks.com/how-to-install-grafana-on-ubuntu-debian/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144</a:t>
            </a:fld>
            <a:endParaRPr lang="en-US" altLang="ko-KR" dirty="0"/>
          </a:p>
        </p:txBody>
      </p:sp>
    </p:spTree>
    <p:extLst>
      <p:ext uri="{BB962C8B-B14F-4D97-AF65-F5344CB8AC3E}">
        <p14:creationId xmlns:p14="http://schemas.microsoft.com/office/powerpoint/2010/main" val="20492799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https://computingforgeeks.com/how-to-install-grafana-on-ubuntu-debian/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145</a:t>
            </a:fld>
            <a:endParaRPr lang="en-US" altLang="ko-KR" dirty="0"/>
          </a:p>
        </p:txBody>
      </p:sp>
    </p:spTree>
    <p:extLst>
      <p:ext uri="{BB962C8B-B14F-4D97-AF65-F5344CB8AC3E}">
        <p14:creationId xmlns:p14="http://schemas.microsoft.com/office/powerpoint/2010/main" val="7012283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146</a:t>
            </a:fld>
            <a:endParaRPr lang="en-US" altLang="ko-KR" dirty="0"/>
          </a:p>
        </p:txBody>
      </p:sp>
    </p:spTree>
    <p:extLst>
      <p:ext uri="{BB962C8B-B14F-4D97-AF65-F5344CB8AC3E}">
        <p14:creationId xmlns:p14="http://schemas.microsoft.com/office/powerpoint/2010/main" val="2099833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a:t>
            </a:fld>
            <a:endParaRPr lang="en-US" altLang="ko-KR">
              <a:solidFill>
                <a:prstClr val="black"/>
              </a:solidFill>
            </a:endParaRPr>
          </a:p>
        </p:txBody>
      </p:sp>
    </p:spTree>
    <p:extLst>
      <p:ext uri="{BB962C8B-B14F-4D97-AF65-F5344CB8AC3E}">
        <p14:creationId xmlns:p14="http://schemas.microsoft.com/office/powerpoint/2010/main" val="274080187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147</a:t>
            </a:fld>
            <a:endParaRPr lang="en-US" altLang="ko-KR" dirty="0"/>
          </a:p>
        </p:txBody>
      </p:sp>
    </p:spTree>
    <p:extLst>
      <p:ext uri="{BB962C8B-B14F-4D97-AF65-F5344CB8AC3E}">
        <p14:creationId xmlns:p14="http://schemas.microsoft.com/office/powerpoint/2010/main" val="163951389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148</a:t>
            </a:fld>
            <a:endParaRPr lang="en-US" altLang="ko-KR" dirty="0"/>
          </a:p>
        </p:txBody>
      </p:sp>
    </p:spTree>
    <p:extLst>
      <p:ext uri="{BB962C8B-B14F-4D97-AF65-F5344CB8AC3E}">
        <p14:creationId xmlns:p14="http://schemas.microsoft.com/office/powerpoint/2010/main" val="363814748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149</a:t>
            </a:fld>
            <a:endParaRPr lang="en-US" altLang="ko-KR" dirty="0"/>
          </a:p>
        </p:txBody>
      </p:sp>
    </p:spTree>
    <p:extLst>
      <p:ext uri="{BB962C8B-B14F-4D97-AF65-F5344CB8AC3E}">
        <p14:creationId xmlns:p14="http://schemas.microsoft.com/office/powerpoint/2010/main" val="15728423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150</a:t>
            </a:fld>
            <a:endParaRPr lang="en-US" altLang="ko-KR" dirty="0"/>
          </a:p>
        </p:txBody>
      </p:sp>
    </p:spTree>
    <p:extLst>
      <p:ext uri="{BB962C8B-B14F-4D97-AF65-F5344CB8AC3E}">
        <p14:creationId xmlns:p14="http://schemas.microsoft.com/office/powerpoint/2010/main" val="317035339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151</a:t>
            </a:fld>
            <a:endParaRPr lang="en-US" altLang="ko-KR" dirty="0"/>
          </a:p>
        </p:txBody>
      </p:sp>
    </p:spTree>
    <p:extLst>
      <p:ext uri="{BB962C8B-B14F-4D97-AF65-F5344CB8AC3E}">
        <p14:creationId xmlns:p14="http://schemas.microsoft.com/office/powerpoint/2010/main" val="305177891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152</a:t>
            </a:fld>
            <a:endParaRPr lang="en-US" altLang="ko-KR" dirty="0"/>
          </a:p>
        </p:txBody>
      </p:sp>
    </p:spTree>
    <p:extLst>
      <p:ext uri="{BB962C8B-B14F-4D97-AF65-F5344CB8AC3E}">
        <p14:creationId xmlns:p14="http://schemas.microsoft.com/office/powerpoint/2010/main" val="281563515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153</a:t>
            </a:fld>
            <a:endParaRPr lang="en-US" altLang="ko-KR" dirty="0"/>
          </a:p>
        </p:txBody>
      </p:sp>
    </p:spTree>
    <p:extLst>
      <p:ext uri="{BB962C8B-B14F-4D97-AF65-F5344CB8AC3E}">
        <p14:creationId xmlns:p14="http://schemas.microsoft.com/office/powerpoint/2010/main" val="137560688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154</a:t>
            </a:fld>
            <a:endParaRPr lang="en-US" altLang="ko-KR" dirty="0"/>
          </a:p>
        </p:txBody>
      </p:sp>
    </p:spTree>
    <p:extLst>
      <p:ext uri="{BB962C8B-B14F-4D97-AF65-F5344CB8AC3E}">
        <p14:creationId xmlns:p14="http://schemas.microsoft.com/office/powerpoint/2010/main" val="28067400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155</a:t>
            </a:fld>
            <a:endParaRPr lang="en-US" altLang="ko-KR" dirty="0"/>
          </a:p>
        </p:txBody>
      </p:sp>
    </p:spTree>
    <p:extLst>
      <p:ext uri="{BB962C8B-B14F-4D97-AF65-F5344CB8AC3E}">
        <p14:creationId xmlns:p14="http://schemas.microsoft.com/office/powerpoint/2010/main" val="134716087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156</a:t>
            </a:fld>
            <a:endParaRPr lang="en-US" altLang="ko-KR" dirty="0"/>
          </a:p>
        </p:txBody>
      </p:sp>
    </p:spTree>
    <p:extLst>
      <p:ext uri="{BB962C8B-B14F-4D97-AF65-F5344CB8AC3E}">
        <p14:creationId xmlns:p14="http://schemas.microsoft.com/office/powerpoint/2010/main" val="3910825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17</a:t>
            </a:fld>
            <a:endParaRPr lang="en-US" altLang="ko-KR">
              <a:solidFill>
                <a:prstClr val="black"/>
              </a:solidFill>
            </a:endParaRPr>
          </a:p>
        </p:txBody>
      </p:sp>
    </p:spTree>
    <p:extLst>
      <p:ext uri="{BB962C8B-B14F-4D97-AF65-F5344CB8AC3E}">
        <p14:creationId xmlns:p14="http://schemas.microsoft.com/office/powerpoint/2010/main" val="367224676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157</a:t>
            </a:fld>
            <a:endParaRPr lang="en-US" altLang="ko-KR" dirty="0"/>
          </a:p>
        </p:txBody>
      </p:sp>
    </p:spTree>
    <p:extLst>
      <p:ext uri="{BB962C8B-B14F-4D97-AF65-F5344CB8AC3E}">
        <p14:creationId xmlns:p14="http://schemas.microsoft.com/office/powerpoint/2010/main" val="14521670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158</a:t>
            </a:fld>
            <a:endParaRPr lang="en-US" altLang="ko-KR" dirty="0"/>
          </a:p>
        </p:txBody>
      </p:sp>
    </p:spTree>
    <p:extLst>
      <p:ext uri="{BB962C8B-B14F-4D97-AF65-F5344CB8AC3E}">
        <p14:creationId xmlns:p14="http://schemas.microsoft.com/office/powerpoint/2010/main" val="336685684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159</a:t>
            </a:fld>
            <a:endParaRPr lang="en-US" altLang="ko-KR" dirty="0"/>
          </a:p>
        </p:txBody>
      </p:sp>
    </p:spTree>
    <p:extLst>
      <p:ext uri="{BB962C8B-B14F-4D97-AF65-F5344CB8AC3E}">
        <p14:creationId xmlns:p14="http://schemas.microsoft.com/office/powerpoint/2010/main" val="4706611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https://cafe.naver.com/stsmarthome/10545</a:t>
            </a:r>
          </a:p>
          <a:p>
            <a:r>
              <a:rPr lang="en-US" altLang="ko-KR" dirty="0"/>
              <a:t>https://blog.naver.com/endearment/221184563503</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160</a:t>
            </a:fld>
            <a:endParaRPr lang="en-US" altLang="ko-KR" dirty="0"/>
          </a:p>
        </p:txBody>
      </p:sp>
    </p:spTree>
    <p:extLst>
      <p:ext uri="{BB962C8B-B14F-4D97-AF65-F5344CB8AC3E}">
        <p14:creationId xmlns:p14="http://schemas.microsoft.com/office/powerpoint/2010/main" val="140813393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https://grafana.com/docs/grafana/latest/administration/preferences/change-grafana-timezone/#set-server-timezone</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161</a:t>
            </a:fld>
            <a:endParaRPr lang="en-US" altLang="ko-KR" dirty="0"/>
          </a:p>
        </p:txBody>
      </p:sp>
    </p:spTree>
    <p:extLst>
      <p:ext uri="{BB962C8B-B14F-4D97-AF65-F5344CB8AC3E}">
        <p14:creationId xmlns:p14="http://schemas.microsoft.com/office/powerpoint/2010/main" val="26632936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https://grafana.com/docs/grafana/latest/administration/preferences/change-grafana-timezone/#set-server-timezone</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162</a:t>
            </a:fld>
            <a:endParaRPr lang="en-US" altLang="ko-KR" dirty="0"/>
          </a:p>
        </p:txBody>
      </p:sp>
    </p:spTree>
    <p:extLst>
      <p:ext uri="{BB962C8B-B14F-4D97-AF65-F5344CB8AC3E}">
        <p14:creationId xmlns:p14="http://schemas.microsoft.com/office/powerpoint/2010/main" val="10181616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163</a:t>
            </a:fld>
            <a:endParaRPr lang="en-US" altLang="ko-KR">
              <a:solidFill>
                <a:prstClr val="black"/>
              </a:solidFill>
            </a:endParaRPr>
          </a:p>
        </p:txBody>
      </p:sp>
    </p:spTree>
    <p:extLst>
      <p:ext uri="{BB962C8B-B14F-4D97-AF65-F5344CB8AC3E}">
        <p14:creationId xmlns:p14="http://schemas.microsoft.com/office/powerpoint/2010/main" val="2567818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18</a:t>
            </a:fld>
            <a:endParaRPr lang="en-US" altLang="ko-KR">
              <a:solidFill>
                <a:prstClr val="black"/>
              </a:solidFill>
            </a:endParaRPr>
          </a:p>
        </p:txBody>
      </p:sp>
    </p:spTree>
    <p:extLst>
      <p:ext uri="{BB962C8B-B14F-4D97-AF65-F5344CB8AC3E}">
        <p14:creationId xmlns:p14="http://schemas.microsoft.com/office/powerpoint/2010/main" val="3005707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19</a:t>
            </a:fld>
            <a:endParaRPr lang="en-US" altLang="ko-KR">
              <a:solidFill>
                <a:prstClr val="black"/>
              </a:solidFill>
            </a:endParaRPr>
          </a:p>
        </p:txBody>
      </p:sp>
    </p:spTree>
    <p:extLst>
      <p:ext uri="{BB962C8B-B14F-4D97-AF65-F5344CB8AC3E}">
        <p14:creationId xmlns:p14="http://schemas.microsoft.com/office/powerpoint/2010/main" val="78146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20</a:t>
            </a:fld>
            <a:endParaRPr lang="en-US" altLang="ko-KR">
              <a:solidFill>
                <a:prstClr val="black"/>
              </a:solidFill>
            </a:endParaRPr>
          </a:p>
        </p:txBody>
      </p:sp>
    </p:spTree>
    <p:extLst>
      <p:ext uri="{BB962C8B-B14F-4D97-AF65-F5344CB8AC3E}">
        <p14:creationId xmlns:p14="http://schemas.microsoft.com/office/powerpoint/2010/main" val="683887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https://www.cyberciti.biz/faq/how-to-install-curl-command-on-a-ubuntu-linux/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22</a:t>
            </a:fld>
            <a:endParaRPr lang="en-US" altLang="ko-KR">
              <a:solidFill>
                <a:prstClr val="black"/>
              </a:solidFill>
            </a:endParaRPr>
          </a:p>
        </p:txBody>
      </p:sp>
    </p:spTree>
    <p:extLst>
      <p:ext uri="{BB962C8B-B14F-4D97-AF65-F5344CB8AC3E}">
        <p14:creationId xmlns:p14="http://schemas.microsoft.com/office/powerpoint/2010/main" val="2856329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a:t>
            </a:fld>
            <a:endParaRPr lang="en-US" altLang="ko-KR">
              <a:solidFill>
                <a:prstClr val="black"/>
              </a:solidFill>
            </a:endParaRPr>
          </a:p>
        </p:txBody>
      </p:sp>
    </p:spTree>
    <p:extLst>
      <p:ext uri="{BB962C8B-B14F-4D97-AF65-F5344CB8AC3E}">
        <p14:creationId xmlns:p14="http://schemas.microsoft.com/office/powerpoint/2010/main" val="1133490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23</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24</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25</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26</a:t>
            </a:fld>
            <a:endParaRPr lang="en-US" altLang="ko-KR">
              <a:solidFill>
                <a:prstClr val="black"/>
              </a:solidFill>
            </a:endParaRPr>
          </a:p>
        </p:txBody>
      </p:sp>
    </p:spTree>
    <p:extLst>
      <p:ext uri="{BB962C8B-B14F-4D97-AF65-F5344CB8AC3E}">
        <p14:creationId xmlns:p14="http://schemas.microsoft.com/office/powerpoint/2010/main" val="2611481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27</a:t>
            </a:fld>
            <a:endParaRPr lang="en-US" altLang="ko-KR">
              <a:solidFill>
                <a:prstClr val="black"/>
              </a:solidFill>
            </a:endParaRPr>
          </a:p>
        </p:txBody>
      </p:sp>
    </p:spTree>
    <p:extLst>
      <p:ext uri="{BB962C8B-B14F-4D97-AF65-F5344CB8AC3E}">
        <p14:creationId xmlns:p14="http://schemas.microsoft.com/office/powerpoint/2010/main" val="1859026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28</a:t>
            </a:fld>
            <a:endParaRPr lang="en-US" altLang="ko-KR">
              <a:solidFill>
                <a:prstClr val="black"/>
              </a:solidFill>
            </a:endParaRPr>
          </a:p>
        </p:txBody>
      </p:sp>
    </p:spTree>
    <p:extLst>
      <p:ext uri="{BB962C8B-B14F-4D97-AF65-F5344CB8AC3E}">
        <p14:creationId xmlns:p14="http://schemas.microsoft.com/office/powerpoint/2010/main" val="392839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29</a:t>
            </a:fld>
            <a:endParaRPr lang="en-US" altLang="ko-KR">
              <a:solidFill>
                <a:prstClr val="black"/>
              </a:solidFill>
            </a:endParaRPr>
          </a:p>
        </p:txBody>
      </p:sp>
    </p:spTree>
    <p:extLst>
      <p:ext uri="{BB962C8B-B14F-4D97-AF65-F5344CB8AC3E}">
        <p14:creationId xmlns:p14="http://schemas.microsoft.com/office/powerpoint/2010/main" val="4270936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https://www.cyberciti.biz/faq/how-to-install-curl-command-on-a-ubuntu-linux/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30</a:t>
            </a:fld>
            <a:endParaRPr lang="en-US" altLang="ko-KR">
              <a:solidFill>
                <a:prstClr val="black"/>
              </a:solidFill>
            </a:endParaRPr>
          </a:p>
        </p:txBody>
      </p:sp>
    </p:spTree>
    <p:extLst>
      <p:ext uri="{BB962C8B-B14F-4D97-AF65-F5344CB8AC3E}">
        <p14:creationId xmlns:p14="http://schemas.microsoft.com/office/powerpoint/2010/main" val="2124217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https://www.cyberciti.biz/faq/how-to-install-curl-command-on-a-ubuntu-linux/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32</a:t>
            </a:fld>
            <a:endParaRPr lang="en-US" altLang="ko-KR">
              <a:solidFill>
                <a:prstClr val="black"/>
              </a:solidFill>
            </a:endParaRPr>
          </a:p>
        </p:txBody>
      </p:sp>
    </p:spTree>
    <p:extLst>
      <p:ext uri="{BB962C8B-B14F-4D97-AF65-F5344CB8AC3E}">
        <p14:creationId xmlns:p14="http://schemas.microsoft.com/office/powerpoint/2010/main" val="907071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https://www.arubacloud.com/tutorial/how-to-install-and-secure-mosquitto-on-ubuntu-20-04.aspx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33</a:t>
            </a:fld>
            <a:endParaRPr lang="en-US" altLang="ko-KR">
              <a:solidFill>
                <a:prstClr val="black"/>
              </a:solidFill>
            </a:endParaRPr>
          </a:p>
        </p:txBody>
      </p:sp>
    </p:spTree>
    <p:extLst>
      <p:ext uri="{BB962C8B-B14F-4D97-AF65-F5344CB8AC3E}">
        <p14:creationId xmlns:p14="http://schemas.microsoft.com/office/powerpoint/2010/main" val="108441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a:t>
            </a:fld>
            <a:endParaRPr lang="en-US" altLang="ko-KR">
              <a:solidFill>
                <a:prstClr val="black"/>
              </a:solidFill>
            </a:endParaRPr>
          </a:p>
        </p:txBody>
      </p:sp>
    </p:spTree>
    <p:extLst>
      <p:ext uri="{BB962C8B-B14F-4D97-AF65-F5344CB8AC3E}">
        <p14:creationId xmlns:p14="http://schemas.microsoft.com/office/powerpoint/2010/main" val="2758618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https://www.arubacloud.com/tutorial/how-to-install-and-secure-mosquitto-on-ubuntu-20-04.aspx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34</a:t>
            </a:fld>
            <a:endParaRPr lang="en-US" altLang="ko-KR">
              <a:solidFill>
                <a:prstClr val="black"/>
              </a:solidFill>
            </a:endParaRPr>
          </a:p>
        </p:txBody>
      </p:sp>
    </p:spTree>
    <p:extLst>
      <p:ext uri="{BB962C8B-B14F-4D97-AF65-F5344CB8AC3E}">
        <p14:creationId xmlns:p14="http://schemas.microsoft.com/office/powerpoint/2010/main" val="2353232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https://www.arubacloud.com/tutorial/how-to-install-and-secure-mosquitto-on-ubuntu-20-04.aspx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35</a:t>
            </a:fld>
            <a:endParaRPr lang="en-US" altLang="ko-KR">
              <a:solidFill>
                <a:prstClr val="black"/>
              </a:solidFill>
            </a:endParaRPr>
          </a:p>
        </p:txBody>
      </p:sp>
    </p:spTree>
    <p:extLst>
      <p:ext uri="{BB962C8B-B14F-4D97-AF65-F5344CB8AC3E}">
        <p14:creationId xmlns:p14="http://schemas.microsoft.com/office/powerpoint/2010/main" val="3375105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https://www.arubacloud.com/tutorial/how-to-install-and-secure-mosquitto-on-ubuntu-20-04.aspx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36</a:t>
            </a:fld>
            <a:endParaRPr lang="en-US" altLang="ko-KR">
              <a:solidFill>
                <a:prstClr val="black"/>
              </a:solidFill>
            </a:endParaRPr>
          </a:p>
        </p:txBody>
      </p:sp>
    </p:spTree>
    <p:extLst>
      <p:ext uri="{BB962C8B-B14F-4D97-AF65-F5344CB8AC3E}">
        <p14:creationId xmlns:p14="http://schemas.microsoft.com/office/powerpoint/2010/main" val="3361060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ko-KR" altLang="en-US" dirty="0"/>
              <a:t>여기서 </a:t>
            </a:r>
            <a:r>
              <a:rPr lang="en-US" altLang="ko-KR" dirty="0"/>
              <a:t>pip3</a:t>
            </a:r>
            <a:r>
              <a:rPr lang="ko-KR" altLang="en-US" dirty="0"/>
              <a:t>로 해야 하나</a:t>
            </a:r>
            <a:r>
              <a:rPr lang="en-US" altLang="ko-KR" dirty="0"/>
              <a:t>? $ pip install </a:t>
            </a:r>
            <a:r>
              <a:rPr lang="en-US" altLang="ko-KR" dirty="0" err="1"/>
              <a:t>paho-mqtt</a:t>
            </a:r>
            <a:r>
              <a:rPr lang="en-US" altLang="ko-KR" dirty="0"/>
              <a:t> </a:t>
            </a:r>
            <a:r>
              <a:rPr lang="ko-KR" altLang="en-US" dirty="0"/>
              <a:t>라고 하면 안되나</a:t>
            </a:r>
            <a:r>
              <a:rPr lang="en-US" altLang="ko-KR" dirty="0"/>
              <a: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38</a:t>
            </a:fld>
            <a:endParaRPr lang="en-US" altLang="ko-KR">
              <a:solidFill>
                <a:prstClr val="black"/>
              </a:solidFill>
            </a:endParaRPr>
          </a:p>
        </p:txBody>
      </p:sp>
    </p:spTree>
    <p:extLst>
      <p:ext uri="{BB962C8B-B14F-4D97-AF65-F5344CB8AC3E}">
        <p14:creationId xmlns:p14="http://schemas.microsoft.com/office/powerpoint/2010/main" val="1577589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https://pypi.org/project/paho-mqtt/#connect-reconnect-disconnect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39</a:t>
            </a:fld>
            <a:endParaRPr lang="en-US" altLang="ko-KR">
              <a:solidFill>
                <a:prstClr val="black"/>
              </a:solidFill>
            </a:endParaRPr>
          </a:p>
        </p:txBody>
      </p:sp>
    </p:spTree>
    <p:extLst>
      <p:ext uri="{BB962C8B-B14F-4D97-AF65-F5344CB8AC3E}">
        <p14:creationId xmlns:p14="http://schemas.microsoft.com/office/powerpoint/2010/main" val="1040487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https://pypi.org/project/paho-mqtt/#connect-reconnect-disconnect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40</a:t>
            </a:fld>
            <a:endParaRPr lang="en-US" altLang="ko-KR">
              <a:solidFill>
                <a:prstClr val="black"/>
              </a:solidFill>
            </a:endParaRPr>
          </a:p>
        </p:txBody>
      </p:sp>
    </p:spTree>
    <p:extLst>
      <p:ext uri="{BB962C8B-B14F-4D97-AF65-F5344CB8AC3E}">
        <p14:creationId xmlns:p14="http://schemas.microsoft.com/office/powerpoint/2010/main" val="4047837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https://www.arubacloud.com/tutorial/how-to-install-and-secure-mosquitto-on-ubuntu-20-04.aspx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41</a:t>
            </a:fld>
            <a:endParaRPr lang="en-US" altLang="ko-KR">
              <a:solidFill>
                <a:prstClr val="black"/>
              </a:solidFill>
            </a:endParaRPr>
          </a:p>
        </p:txBody>
      </p:sp>
    </p:spTree>
    <p:extLst>
      <p:ext uri="{BB962C8B-B14F-4D97-AF65-F5344CB8AC3E}">
        <p14:creationId xmlns:p14="http://schemas.microsoft.com/office/powerpoint/2010/main" val="466958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https://pypi.org/project/paho-mqtt/#connect-reconnect-disconnect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42</a:t>
            </a:fld>
            <a:endParaRPr lang="en-US" altLang="ko-KR">
              <a:solidFill>
                <a:prstClr val="black"/>
              </a:solidFill>
            </a:endParaRPr>
          </a:p>
        </p:txBody>
      </p:sp>
    </p:spTree>
    <p:extLst>
      <p:ext uri="{BB962C8B-B14F-4D97-AF65-F5344CB8AC3E}">
        <p14:creationId xmlns:p14="http://schemas.microsoft.com/office/powerpoint/2010/main" val="3984028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https://pypi.org/project/paho-mqtt/#connect-reconnect-disconnect</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43</a:t>
            </a:fld>
            <a:endParaRPr lang="en-US" altLang="ko-KR">
              <a:solidFill>
                <a:prstClr val="black"/>
              </a:solidFill>
            </a:endParaRPr>
          </a:p>
        </p:txBody>
      </p:sp>
    </p:spTree>
    <p:extLst>
      <p:ext uri="{BB962C8B-B14F-4D97-AF65-F5344CB8AC3E}">
        <p14:creationId xmlns:p14="http://schemas.microsoft.com/office/powerpoint/2010/main" val="144639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44</a:t>
            </a:fld>
            <a:endParaRPr lang="en-US" altLang="ko-KR">
              <a:solidFill>
                <a:prstClr val="black"/>
              </a:solidFill>
            </a:endParaRPr>
          </a:p>
        </p:txBody>
      </p:sp>
    </p:spTree>
    <p:extLst>
      <p:ext uri="{BB962C8B-B14F-4D97-AF65-F5344CB8AC3E}">
        <p14:creationId xmlns:p14="http://schemas.microsoft.com/office/powerpoint/2010/main" val="881992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a:t>
            </a:fld>
            <a:endParaRPr lang="en-US" altLang="ko-KR">
              <a:solidFill>
                <a:prstClr val="black"/>
              </a:solidFill>
            </a:endParaRPr>
          </a:p>
        </p:txBody>
      </p:sp>
    </p:spTree>
    <p:extLst>
      <p:ext uri="{BB962C8B-B14F-4D97-AF65-F5344CB8AC3E}">
        <p14:creationId xmlns:p14="http://schemas.microsoft.com/office/powerpoint/2010/main" val="2788362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https://blog.naver.com/mint_age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45</a:t>
            </a:fld>
            <a:endParaRPr lang="en-US" altLang="ko-KR">
              <a:solidFill>
                <a:prstClr val="black"/>
              </a:solidFill>
            </a:endParaRPr>
          </a:p>
        </p:txBody>
      </p:sp>
    </p:spTree>
    <p:extLst>
      <p:ext uri="{BB962C8B-B14F-4D97-AF65-F5344CB8AC3E}">
        <p14:creationId xmlns:p14="http://schemas.microsoft.com/office/powerpoint/2010/main" val="411864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https://blog.naver.com/mint_age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46</a:t>
            </a:fld>
            <a:endParaRPr lang="en-US" altLang="ko-KR">
              <a:solidFill>
                <a:prstClr val="black"/>
              </a:solidFill>
            </a:endParaRPr>
          </a:p>
        </p:txBody>
      </p:sp>
    </p:spTree>
    <p:extLst>
      <p:ext uri="{BB962C8B-B14F-4D97-AF65-F5344CB8AC3E}">
        <p14:creationId xmlns:p14="http://schemas.microsoft.com/office/powerpoint/2010/main" val="2393578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https://blog.naver.com/mint_age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47</a:t>
            </a:fld>
            <a:endParaRPr lang="en-US" altLang="ko-KR">
              <a:solidFill>
                <a:prstClr val="black"/>
              </a:solidFill>
            </a:endParaRPr>
          </a:p>
        </p:txBody>
      </p:sp>
    </p:spTree>
    <p:extLst>
      <p:ext uri="{BB962C8B-B14F-4D97-AF65-F5344CB8AC3E}">
        <p14:creationId xmlns:p14="http://schemas.microsoft.com/office/powerpoint/2010/main" val="1645480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48</a:t>
            </a:fld>
            <a:endParaRPr lang="en-US" altLang="ko-KR">
              <a:solidFill>
                <a:prstClr val="black"/>
              </a:solidFill>
            </a:endParaRPr>
          </a:p>
        </p:txBody>
      </p:sp>
    </p:spTree>
    <p:extLst>
      <p:ext uri="{BB962C8B-B14F-4D97-AF65-F5344CB8AC3E}">
        <p14:creationId xmlns:p14="http://schemas.microsoft.com/office/powerpoint/2010/main" val="3638386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https://mosquitto.org/documentation/authentication-methods/</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49</a:t>
            </a:fld>
            <a:endParaRPr lang="en-US" altLang="ko-KR" dirty="0"/>
          </a:p>
        </p:txBody>
      </p:sp>
    </p:spTree>
    <p:extLst>
      <p:ext uri="{BB962C8B-B14F-4D97-AF65-F5344CB8AC3E}">
        <p14:creationId xmlns:p14="http://schemas.microsoft.com/office/powerpoint/2010/main" val="29667983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https://mosquitto.org/documentation/authentication-methods/</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50</a:t>
            </a:fld>
            <a:endParaRPr lang="en-US" altLang="ko-KR" dirty="0"/>
          </a:p>
        </p:txBody>
      </p:sp>
    </p:spTree>
    <p:extLst>
      <p:ext uri="{BB962C8B-B14F-4D97-AF65-F5344CB8AC3E}">
        <p14:creationId xmlns:p14="http://schemas.microsoft.com/office/powerpoint/2010/main" val="933972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https://mosquitto.org/documentation/authentication-methods/</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51</a:t>
            </a:fld>
            <a:endParaRPr lang="en-US" altLang="ko-KR" dirty="0"/>
          </a:p>
        </p:txBody>
      </p:sp>
    </p:spTree>
    <p:extLst>
      <p:ext uri="{BB962C8B-B14F-4D97-AF65-F5344CB8AC3E}">
        <p14:creationId xmlns:p14="http://schemas.microsoft.com/office/powerpoint/2010/main" val="1899052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hlinkClick r:id="rId3"/>
              </a:rPr>
              <a:t>http://naver.varofla.com/221087931237</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52</a:t>
            </a:fld>
            <a:endParaRPr lang="en-US" altLang="ko-KR" dirty="0"/>
          </a:p>
        </p:txBody>
      </p:sp>
    </p:spTree>
    <p:extLst>
      <p:ext uri="{BB962C8B-B14F-4D97-AF65-F5344CB8AC3E}">
        <p14:creationId xmlns:p14="http://schemas.microsoft.com/office/powerpoint/2010/main" val="3520578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53</a:t>
            </a:fld>
            <a:endParaRPr lang="en-US" altLang="ko-KR">
              <a:solidFill>
                <a:prstClr val="black"/>
              </a:solidFill>
            </a:endParaRPr>
          </a:p>
        </p:txBody>
      </p:sp>
    </p:spTree>
    <p:extLst>
      <p:ext uri="{BB962C8B-B14F-4D97-AF65-F5344CB8AC3E}">
        <p14:creationId xmlns:p14="http://schemas.microsoft.com/office/powerpoint/2010/main" val="23450569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54</a:t>
            </a:fld>
            <a:endParaRPr lang="en-US" altLang="ko-KR">
              <a:solidFill>
                <a:prstClr val="black"/>
              </a:solidFill>
            </a:endParaRPr>
          </a:p>
        </p:txBody>
      </p:sp>
    </p:spTree>
    <p:extLst>
      <p:ext uri="{BB962C8B-B14F-4D97-AF65-F5344CB8AC3E}">
        <p14:creationId xmlns:p14="http://schemas.microsoft.com/office/powerpoint/2010/main" val="293134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a:t>
            </a:fld>
            <a:endParaRPr lang="en-US" altLang="ko-KR">
              <a:solidFill>
                <a:prstClr val="black"/>
              </a:solidFill>
            </a:endParaRPr>
          </a:p>
        </p:txBody>
      </p:sp>
    </p:spTree>
    <p:extLst>
      <p:ext uri="{BB962C8B-B14F-4D97-AF65-F5344CB8AC3E}">
        <p14:creationId xmlns:p14="http://schemas.microsoft.com/office/powerpoint/2010/main" val="1638717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55</a:t>
            </a:fld>
            <a:endParaRPr lang="en-US" altLang="ko-KR">
              <a:solidFill>
                <a:prstClr val="black"/>
              </a:solidFill>
            </a:endParaRPr>
          </a:p>
        </p:txBody>
      </p:sp>
    </p:spTree>
    <p:extLst>
      <p:ext uri="{BB962C8B-B14F-4D97-AF65-F5344CB8AC3E}">
        <p14:creationId xmlns:p14="http://schemas.microsoft.com/office/powerpoint/2010/main" val="149615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56</a:t>
            </a:fld>
            <a:endParaRPr lang="en-US" altLang="ko-KR">
              <a:solidFill>
                <a:prstClr val="black"/>
              </a:solidFill>
            </a:endParaRPr>
          </a:p>
        </p:txBody>
      </p:sp>
    </p:spTree>
    <p:extLst>
      <p:ext uri="{BB962C8B-B14F-4D97-AF65-F5344CB8AC3E}">
        <p14:creationId xmlns:p14="http://schemas.microsoft.com/office/powerpoint/2010/main" val="1887006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57</a:t>
            </a:fld>
            <a:endParaRPr lang="en-US" altLang="ko-KR">
              <a:solidFill>
                <a:prstClr val="black"/>
              </a:solidFill>
            </a:endParaRPr>
          </a:p>
        </p:txBody>
      </p:sp>
    </p:spTree>
    <p:extLst>
      <p:ext uri="{BB962C8B-B14F-4D97-AF65-F5344CB8AC3E}">
        <p14:creationId xmlns:p14="http://schemas.microsoft.com/office/powerpoint/2010/main" val="711832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58</a:t>
            </a:fld>
            <a:endParaRPr lang="en-US" altLang="ko-KR">
              <a:solidFill>
                <a:prstClr val="black"/>
              </a:solidFill>
            </a:endParaRPr>
          </a:p>
        </p:txBody>
      </p:sp>
    </p:spTree>
    <p:extLst>
      <p:ext uri="{BB962C8B-B14F-4D97-AF65-F5344CB8AC3E}">
        <p14:creationId xmlns:p14="http://schemas.microsoft.com/office/powerpoint/2010/main" val="3476507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59</a:t>
            </a:fld>
            <a:endParaRPr lang="en-US" altLang="ko-KR">
              <a:solidFill>
                <a:prstClr val="black"/>
              </a:solidFill>
            </a:endParaRPr>
          </a:p>
        </p:txBody>
      </p:sp>
    </p:spTree>
    <p:extLst>
      <p:ext uri="{BB962C8B-B14F-4D97-AF65-F5344CB8AC3E}">
        <p14:creationId xmlns:p14="http://schemas.microsoft.com/office/powerpoint/2010/main" val="22521515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60</a:t>
            </a:fld>
            <a:endParaRPr lang="en-US" altLang="ko-KR">
              <a:solidFill>
                <a:prstClr val="black"/>
              </a:solidFill>
            </a:endParaRPr>
          </a:p>
        </p:txBody>
      </p:sp>
    </p:spTree>
    <p:extLst>
      <p:ext uri="{BB962C8B-B14F-4D97-AF65-F5344CB8AC3E}">
        <p14:creationId xmlns:p14="http://schemas.microsoft.com/office/powerpoint/2010/main" val="21989600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61</a:t>
            </a:fld>
            <a:endParaRPr lang="en-US" altLang="ko-KR">
              <a:solidFill>
                <a:prstClr val="black"/>
              </a:solidFill>
            </a:endParaRPr>
          </a:p>
        </p:txBody>
      </p:sp>
    </p:spTree>
    <p:extLst>
      <p:ext uri="{BB962C8B-B14F-4D97-AF65-F5344CB8AC3E}">
        <p14:creationId xmlns:p14="http://schemas.microsoft.com/office/powerpoint/2010/main" val="33511833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62</a:t>
            </a:fld>
            <a:endParaRPr lang="en-US" altLang="ko-KR">
              <a:solidFill>
                <a:prstClr val="black"/>
              </a:solidFill>
            </a:endParaRPr>
          </a:p>
        </p:txBody>
      </p:sp>
    </p:spTree>
    <p:extLst>
      <p:ext uri="{BB962C8B-B14F-4D97-AF65-F5344CB8AC3E}">
        <p14:creationId xmlns:p14="http://schemas.microsoft.com/office/powerpoint/2010/main" val="3957000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63</a:t>
            </a:fld>
            <a:endParaRPr lang="en-US" altLang="ko-KR">
              <a:solidFill>
                <a:prstClr val="black"/>
              </a:solidFill>
            </a:endParaRPr>
          </a:p>
        </p:txBody>
      </p:sp>
    </p:spTree>
    <p:extLst>
      <p:ext uri="{BB962C8B-B14F-4D97-AF65-F5344CB8AC3E}">
        <p14:creationId xmlns:p14="http://schemas.microsoft.com/office/powerpoint/2010/main" val="41711565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64</a:t>
            </a:fld>
            <a:endParaRPr lang="en-US" altLang="ko-KR">
              <a:solidFill>
                <a:prstClr val="black"/>
              </a:solidFill>
            </a:endParaRPr>
          </a:p>
        </p:txBody>
      </p:sp>
    </p:spTree>
    <p:extLst>
      <p:ext uri="{BB962C8B-B14F-4D97-AF65-F5344CB8AC3E}">
        <p14:creationId xmlns:p14="http://schemas.microsoft.com/office/powerpoint/2010/main" val="2528516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a:t>
            </a:fld>
            <a:endParaRPr lang="en-US" altLang="ko-KR">
              <a:solidFill>
                <a:prstClr val="black"/>
              </a:solidFill>
            </a:endParaRPr>
          </a:p>
        </p:txBody>
      </p:sp>
    </p:spTree>
    <p:extLst>
      <p:ext uri="{BB962C8B-B14F-4D97-AF65-F5344CB8AC3E}">
        <p14:creationId xmlns:p14="http://schemas.microsoft.com/office/powerpoint/2010/main" val="10611499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65</a:t>
            </a:fld>
            <a:endParaRPr lang="en-US" altLang="ko-KR">
              <a:solidFill>
                <a:prstClr val="black"/>
              </a:solidFill>
            </a:endParaRPr>
          </a:p>
        </p:txBody>
      </p:sp>
    </p:spTree>
    <p:extLst>
      <p:ext uri="{BB962C8B-B14F-4D97-AF65-F5344CB8AC3E}">
        <p14:creationId xmlns:p14="http://schemas.microsoft.com/office/powerpoint/2010/main" val="3548692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66</a:t>
            </a:fld>
            <a:endParaRPr lang="en-US" altLang="ko-KR">
              <a:solidFill>
                <a:prstClr val="black"/>
              </a:solidFill>
            </a:endParaRPr>
          </a:p>
        </p:txBody>
      </p:sp>
    </p:spTree>
    <p:extLst>
      <p:ext uri="{BB962C8B-B14F-4D97-AF65-F5344CB8AC3E}">
        <p14:creationId xmlns:p14="http://schemas.microsoft.com/office/powerpoint/2010/main" val="16412818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67</a:t>
            </a:fld>
            <a:endParaRPr lang="en-US" altLang="ko-KR">
              <a:solidFill>
                <a:prstClr val="black"/>
              </a:solidFill>
            </a:endParaRPr>
          </a:p>
        </p:txBody>
      </p:sp>
    </p:spTree>
    <p:extLst>
      <p:ext uri="{BB962C8B-B14F-4D97-AF65-F5344CB8AC3E}">
        <p14:creationId xmlns:p14="http://schemas.microsoft.com/office/powerpoint/2010/main" val="33390919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hlinkClick r:id="rId3"/>
              </a:rPr>
              <a:t>http://naver.varofla.com/221087931237</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68</a:t>
            </a:fld>
            <a:endParaRPr lang="en-US" altLang="ko-KR" dirty="0"/>
          </a:p>
        </p:txBody>
      </p:sp>
    </p:spTree>
    <p:extLst>
      <p:ext uri="{BB962C8B-B14F-4D97-AF65-F5344CB8AC3E}">
        <p14:creationId xmlns:p14="http://schemas.microsoft.com/office/powerpoint/2010/main" val="2643235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69</a:t>
            </a:fld>
            <a:endParaRPr lang="en-US" altLang="ko-KR">
              <a:solidFill>
                <a:prstClr val="black"/>
              </a:solidFill>
            </a:endParaRPr>
          </a:p>
        </p:txBody>
      </p:sp>
    </p:spTree>
    <p:extLst>
      <p:ext uri="{BB962C8B-B14F-4D97-AF65-F5344CB8AC3E}">
        <p14:creationId xmlns:p14="http://schemas.microsoft.com/office/powerpoint/2010/main" val="13040306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70</a:t>
            </a:fld>
            <a:endParaRPr lang="en-US" altLang="ko-KR">
              <a:solidFill>
                <a:prstClr val="black"/>
              </a:solidFill>
            </a:endParaRPr>
          </a:p>
        </p:txBody>
      </p:sp>
    </p:spTree>
    <p:extLst>
      <p:ext uri="{BB962C8B-B14F-4D97-AF65-F5344CB8AC3E}">
        <p14:creationId xmlns:p14="http://schemas.microsoft.com/office/powerpoint/2010/main" val="2736109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71</a:t>
            </a:fld>
            <a:endParaRPr lang="en-US" altLang="ko-KR">
              <a:solidFill>
                <a:prstClr val="black"/>
              </a:solidFill>
            </a:endParaRPr>
          </a:p>
        </p:txBody>
      </p:sp>
    </p:spTree>
    <p:extLst>
      <p:ext uri="{BB962C8B-B14F-4D97-AF65-F5344CB8AC3E}">
        <p14:creationId xmlns:p14="http://schemas.microsoft.com/office/powerpoint/2010/main" val="29724038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72</a:t>
            </a:fld>
            <a:endParaRPr lang="en-US" altLang="ko-KR">
              <a:solidFill>
                <a:prstClr val="black"/>
              </a:solidFill>
            </a:endParaRPr>
          </a:p>
        </p:txBody>
      </p:sp>
    </p:spTree>
    <p:extLst>
      <p:ext uri="{BB962C8B-B14F-4D97-AF65-F5344CB8AC3E}">
        <p14:creationId xmlns:p14="http://schemas.microsoft.com/office/powerpoint/2010/main" val="3635063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73</a:t>
            </a:fld>
            <a:endParaRPr lang="en-US" altLang="ko-KR">
              <a:solidFill>
                <a:prstClr val="black"/>
              </a:solidFill>
            </a:endParaRPr>
          </a:p>
        </p:txBody>
      </p:sp>
    </p:spTree>
    <p:extLst>
      <p:ext uri="{BB962C8B-B14F-4D97-AF65-F5344CB8AC3E}">
        <p14:creationId xmlns:p14="http://schemas.microsoft.com/office/powerpoint/2010/main" val="17175790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74</a:t>
            </a:fld>
            <a:endParaRPr lang="en-US" altLang="ko-KR">
              <a:solidFill>
                <a:prstClr val="black"/>
              </a:solidFill>
            </a:endParaRPr>
          </a:p>
        </p:txBody>
      </p:sp>
    </p:spTree>
    <p:extLst>
      <p:ext uri="{BB962C8B-B14F-4D97-AF65-F5344CB8AC3E}">
        <p14:creationId xmlns:p14="http://schemas.microsoft.com/office/powerpoint/2010/main" val="3759372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a:t>
            </a:fld>
            <a:endParaRPr lang="en-US" altLang="ko-KR">
              <a:solidFill>
                <a:prstClr val="black"/>
              </a:solidFill>
            </a:endParaRPr>
          </a:p>
        </p:txBody>
      </p:sp>
    </p:spTree>
    <p:extLst>
      <p:ext uri="{BB962C8B-B14F-4D97-AF65-F5344CB8AC3E}">
        <p14:creationId xmlns:p14="http://schemas.microsoft.com/office/powerpoint/2010/main" val="40920765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75</a:t>
            </a:fld>
            <a:endParaRPr lang="en-US" altLang="ko-KR">
              <a:solidFill>
                <a:prstClr val="black"/>
              </a:solidFill>
            </a:endParaRPr>
          </a:p>
        </p:txBody>
      </p:sp>
    </p:spTree>
    <p:extLst>
      <p:ext uri="{BB962C8B-B14F-4D97-AF65-F5344CB8AC3E}">
        <p14:creationId xmlns:p14="http://schemas.microsoft.com/office/powerpoint/2010/main" val="17384447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76</a:t>
            </a:fld>
            <a:endParaRPr lang="en-US" altLang="ko-KR">
              <a:solidFill>
                <a:prstClr val="black"/>
              </a:solidFill>
            </a:endParaRPr>
          </a:p>
        </p:txBody>
      </p:sp>
    </p:spTree>
    <p:extLst>
      <p:ext uri="{BB962C8B-B14F-4D97-AF65-F5344CB8AC3E}">
        <p14:creationId xmlns:p14="http://schemas.microsoft.com/office/powerpoint/2010/main" val="18164611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77</a:t>
            </a:fld>
            <a:endParaRPr lang="en-US" altLang="ko-KR">
              <a:solidFill>
                <a:prstClr val="black"/>
              </a:solidFill>
            </a:endParaRPr>
          </a:p>
        </p:txBody>
      </p:sp>
    </p:spTree>
    <p:extLst>
      <p:ext uri="{BB962C8B-B14F-4D97-AF65-F5344CB8AC3E}">
        <p14:creationId xmlns:p14="http://schemas.microsoft.com/office/powerpoint/2010/main" val="4081463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78</a:t>
            </a:fld>
            <a:endParaRPr lang="en-US" altLang="ko-KR">
              <a:solidFill>
                <a:prstClr val="black"/>
              </a:solidFill>
            </a:endParaRPr>
          </a:p>
        </p:txBody>
      </p:sp>
    </p:spTree>
    <p:extLst>
      <p:ext uri="{BB962C8B-B14F-4D97-AF65-F5344CB8AC3E}">
        <p14:creationId xmlns:p14="http://schemas.microsoft.com/office/powerpoint/2010/main" val="26539811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79</a:t>
            </a:fld>
            <a:endParaRPr lang="en-US" altLang="ko-KR">
              <a:solidFill>
                <a:prstClr val="black"/>
              </a:solidFill>
            </a:endParaRPr>
          </a:p>
        </p:txBody>
      </p:sp>
    </p:spTree>
    <p:extLst>
      <p:ext uri="{BB962C8B-B14F-4D97-AF65-F5344CB8AC3E}">
        <p14:creationId xmlns:p14="http://schemas.microsoft.com/office/powerpoint/2010/main" val="15810206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80</a:t>
            </a:fld>
            <a:endParaRPr lang="en-US" altLang="ko-KR">
              <a:solidFill>
                <a:prstClr val="black"/>
              </a:solidFill>
            </a:endParaRPr>
          </a:p>
        </p:txBody>
      </p:sp>
    </p:spTree>
    <p:extLst>
      <p:ext uri="{BB962C8B-B14F-4D97-AF65-F5344CB8AC3E}">
        <p14:creationId xmlns:p14="http://schemas.microsoft.com/office/powerpoint/2010/main" val="2652964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81</a:t>
            </a:fld>
            <a:endParaRPr lang="en-US" altLang="ko-KR">
              <a:solidFill>
                <a:prstClr val="black"/>
              </a:solidFill>
            </a:endParaRPr>
          </a:p>
        </p:txBody>
      </p:sp>
    </p:spTree>
    <p:extLst>
      <p:ext uri="{BB962C8B-B14F-4D97-AF65-F5344CB8AC3E}">
        <p14:creationId xmlns:p14="http://schemas.microsoft.com/office/powerpoint/2010/main" val="3908376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82</a:t>
            </a:fld>
            <a:endParaRPr lang="en-US" altLang="ko-KR">
              <a:solidFill>
                <a:prstClr val="black"/>
              </a:solidFill>
            </a:endParaRPr>
          </a:p>
        </p:txBody>
      </p:sp>
    </p:spTree>
    <p:extLst>
      <p:ext uri="{BB962C8B-B14F-4D97-AF65-F5344CB8AC3E}">
        <p14:creationId xmlns:p14="http://schemas.microsoft.com/office/powerpoint/2010/main" val="1986453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90488" y="742950"/>
            <a:ext cx="6613525" cy="3721100"/>
          </a:xfrm>
          <a:ln/>
        </p:spPr>
      </p:sp>
      <p:sp>
        <p:nvSpPr>
          <p:cNvPr id="5123" name="슬라이드 노트 개체 틀 2"/>
          <p:cNvSpPr>
            <a:spLocks noGrp="1"/>
          </p:cNvSpPr>
          <p:nvPr>
            <p:ph type="body" idx="1"/>
          </p:nvPr>
        </p:nvSpPr>
        <p:spPr>
          <a:noFill/>
          <a:ln/>
        </p:spPr>
        <p:txBody>
          <a:bodyPr/>
          <a:lstStyle/>
          <a:p>
            <a:r>
              <a:rPr lang="en-US" altLang="ko-KR" dirty="0"/>
              <a:t>http://www.steves-internet-guide.com/mqtt-username-password-example/</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83</a:t>
            </a:fld>
            <a:endParaRPr lang="en-US" altLang="ko-KR">
              <a:solidFill>
                <a:prstClr val="black"/>
              </a:solidFill>
            </a:endParaRPr>
          </a:p>
        </p:txBody>
      </p:sp>
    </p:spTree>
    <p:extLst>
      <p:ext uri="{BB962C8B-B14F-4D97-AF65-F5344CB8AC3E}">
        <p14:creationId xmlns:p14="http://schemas.microsoft.com/office/powerpoint/2010/main" val="14198014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85</a:t>
            </a:fld>
            <a:endParaRPr lang="en-US" altLang="ko-KR" dirty="0"/>
          </a:p>
        </p:txBody>
      </p:sp>
    </p:spTree>
    <p:extLst>
      <p:ext uri="{BB962C8B-B14F-4D97-AF65-F5344CB8AC3E}">
        <p14:creationId xmlns:p14="http://schemas.microsoft.com/office/powerpoint/2010/main" val="2804316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10</a:t>
            </a:fld>
            <a:endParaRPr lang="en-US" altLang="ko-KR">
              <a:solidFill>
                <a:prstClr val="black"/>
              </a:solidFill>
            </a:endParaRPr>
          </a:p>
        </p:txBody>
      </p:sp>
    </p:spTree>
    <p:extLst>
      <p:ext uri="{BB962C8B-B14F-4D97-AF65-F5344CB8AC3E}">
        <p14:creationId xmlns:p14="http://schemas.microsoft.com/office/powerpoint/2010/main" val="260233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https://www.youtube.com/watch?v=a00l1GxJszM</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86</a:t>
            </a:fld>
            <a:endParaRPr lang="en-US" altLang="ko-KR" dirty="0"/>
          </a:p>
        </p:txBody>
      </p:sp>
    </p:spTree>
    <p:extLst>
      <p:ext uri="{BB962C8B-B14F-4D97-AF65-F5344CB8AC3E}">
        <p14:creationId xmlns:p14="http://schemas.microsoft.com/office/powerpoint/2010/main" val="38932374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https://www.cyberciti.biz/faq/how-to-install-curl-command-on-a-ubuntu-linux/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87</a:t>
            </a:fld>
            <a:endParaRPr lang="en-US" altLang="ko-KR">
              <a:solidFill>
                <a:prstClr val="black"/>
              </a:solidFill>
            </a:endParaRPr>
          </a:p>
        </p:txBody>
      </p:sp>
    </p:spTree>
    <p:extLst>
      <p:ext uri="{BB962C8B-B14F-4D97-AF65-F5344CB8AC3E}">
        <p14:creationId xmlns:p14="http://schemas.microsoft.com/office/powerpoint/2010/main" val="9070712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https://www.arubacloud.com/tutorial/how-to-install-influxdb-on-ubuntu-20-04.aspx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88</a:t>
            </a:fld>
            <a:endParaRPr lang="en-US" altLang="ko-KR">
              <a:solidFill>
                <a:prstClr val="black"/>
              </a:solidFill>
            </a:endParaRPr>
          </a:p>
        </p:txBody>
      </p:sp>
    </p:spTree>
    <p:extLst>
      <p:ext uri="{BB962C8B-B14F-4D97-AF65-F5344CB8AC3E}">
        <p14:creationId xmlns:p14="http://schemas.microsoft.com/office/powerpoint/2010/main" val="10844187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https://www.arubacloud.com/tutorial/how-to-install-influxdb-on-ubuntu-20-04.aspx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89</a:t>
            </a:fld>
            <a:endParaRPr lang="en-US" altLang="ko-KR">
              <a:solidFill>
                <a:prstClr val="black"/>
              </a:solidFill>
            </a:endParaRPr>
          </a:p>
        </p:txBody>
      </p:sp>
    </p:spTree>
    <p:extLst>
      <p:ext uri="{BB962C8B-B14F-4D97-AF65-F5344CB8AC3E}">
        <p14:creationId xmlns:p14="http://schemas.microsoft.com/office/powerpoint/2010/main" val="39922730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https://www.arubacloud.com/tutorial/how-to-install-influxdb-on-ubuntu-20-04.aspx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90</a:t>
            </a:fld>
            <a:endParaRPr lang="en-US" altLang="ko-KR">
              <a:solidFill>
                <a:prstClr val="black"/>
              </a:solidFill>
            </a:endParaRPr>
          </a:p>
        </p:txBody>
      </p:sp>
    </p:spTree>
    <p:extLst>
      <p:ext uri="{BB962C8B-B14F-4D97-AF65-F5344CB8AC3E}">
        <p14:creationId xmlns:p14="http://schemas.microsoft.com/office/powerpoint/2010/main" val="14303470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r>
              <a:rPr lang="en-US" altLang="ko-KR" dirty="0"/>
              <a:t>https://www.arubacloud.com/tutorial/how-to-install-influxdb-on-ubuntu-20-04.aspx</a:t>
            </a:r>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91</a:t>
            </a:fld>
            <a:endParaRPr lang="en-US" altLang="ko-KR">
              <a:solidFill>
                <a:prstClr val="black"/>
              </a:solidFill>
            </a:endParaRPr>
          </a:p>
        </p:txBody>
      </p:sp>
    </p:spTree>
    <p:extLst>
      <p:ext uri="{BB962C8B-B14F-4D97-AF65-F5344CB8AC3E}">
        <p14:creationId xmlns:p14="http://schemas.microsoft.com/office/powerpoint/2010/main" val="12847418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92</a:t>
            </a:fld>
            <a:endParaRPr lang="en-US" altLang="ko-KR" dirty="0"/>
          </a:p>
        </p:txBody>
      </p:sp>
    </p:spTree>
    <p:extLst>
      <p:ext uri="{BB962C8B-B14F-4D97-AF65-F5344CB8AC3E}">
        <p14:creationId xmlns:p14="http://schemas.microsoft.com/office/powerpoint/2010/main" val="13399621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93</a:t>
            </a:fld>
            <a:endParaRPr lang="en-US" altLang="ko-KR" dirty="0"/>
          </a:p>
        </p:txBody>
      </p:sp>
    </p:spTree>
    <p:extLst>
      <p:ext uri="{BB962C8B-B14F-4D97-AF65-F5344CB8AC3E}">
        <p14:creationId xmlns:p14="http://schemas.microsoft.com/office/powerpoint/2010/main" val="4136815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94</a:t>
            </a:fld>
            <a:endParaRPr lang="en-US" altLang="ko-KR" dirty="0"/>
          </a:p>
        </p:txBody>
      </p:sp>
    </p:spTree>
    <p:extLst>
      <p:ext uri="{BB962C8B-B14F-4D97-AF65-F5344CB8AC3E}">
        <p14:creationId xmlns:p14="http://schemas.microsoft.com/office/powerpoint/2010/main" val="41521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95</a:t>
            </a:fld>
            <a:endParaRPr lang="en-US" altLang="ko-KR" dirty="0"/>
          </a:p>
        </p:txBody>
      </p:sp>
    </p:spTree>
    <p:extLst>
      <p:ext uri="{BB962C8B-B14F-4D97-AF65-F5344CB8AC3E}">
        <p14:creationId xmlns:p14="http://schemas.microsoft.com/office/powerpoint/2010/main" val="2289832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슬라이드 이미지 개체 틀 1"/>
          <p:cNvSpPr>
            <a:spLocks noGrp="1" noRot="1" noChangeAspect="1" noTextEdit="1"/>
          </p:cNvSpPr>
          <p:nvPr>
            <p:ph type="sldImg"/>
          </p:nvPr>
        </p:nvSpPr>
        <p:spPr>
          <a:xfrm>
            <a:off x="88900" y="742950"/>
            <a:ext cx="6619875" cy="3724275"/>
          </a:xfrm>
          <a:ln/>
        </p:spPr>
      </p:sp>
      <p:sp>
        <p:nvSpPr>
          <p:cNvPr id="5123" name="슬라이드 노트 개체 틀 2"/>
          <p:cNvSpPr>
            <a:spLocks noGrp="1"/>
          </p:cNvSpPr>
          <p:nvPr>
            <p:ph type="body" idx="1"/>
          </p:nvPr>
        </p:nvSpPr>
        <p:spPr>
          <a:noFill/>
          <a:ln/>
        </p:spPr>
        <p:txBody>
          <a:bodyPr/>
          <a:lstStyle/>
          <a:p>
            <a:endParaRPr lang="ko-KR" altLang="en-US" dirty="0"/>
          </a:p>
        </p:txBody>
      </p:sp>
      <p:sp>
        <p:nvSpPr>
          <p:cNvPr id="5124" name="슬라이드 번호 개체 틀 3"/>
          <p:cNvSpPr>
            <a:spLocks noGrp="1"/>
          </p:cNvSpPr>
          <p:nvPr>
            <p:ph type="sldNum" sz="quarter" idx="5"/>
          </p:nvPr>
        </p:nvSpPr>
        <p:spPr>
          <a:noFill/>
        </p:spPr>
        <p:txBody>
          <a:bodyPr/>
          <a:lstStyle/>
          <a:p>
            <a:fld id="{17C379ED-3DAF-4EC9-B670-406330D43DE6}" type="slidenum">
              <a:rPr lang="en-US" altLang="ko-KR" smtClean="0">
                <a:solidFill>
                  <a:prstClr val="black"/>
                </a:solidFill>
              </a:rPr>
              <a:pPr/>
              <a:t>11</a:t>
            </a:fld>
            <a:endParaRPr lang="en-US" altLang="ko-KR">
              <a:solidFill>
                <a:prstClr val="black"/>
              </a:solidFill>
            </a:endParaRPr>
          </a:p>
        </p:txBody>
      </p:sp>
    </p:spTree>
    <p:extLst>
      <p:ext uri="{BB962C8B-B14F-4D97-AF65-F5344CB8AC3E}">
        <p14:creationId xmlns:p14="http://schemas.microsoft.com/office/powerpoint/2010/main" val="1392081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96</a:t>
            </a:fld>
            <a:endParaRPr lang="en-US" altLang="ko-KR" dirty="0"/>
          </a:p>
        </p:txBody>
      </p:sp>
    </p:spTree>
    <p:extLst>
      <p:ext uri="{BB962C8B-B14F-4D97-AF65-F5344CB8AC3E}">
        <p14:creationId xmlns:p14="http://schemas.microsoft.com/office/powerpoint/2010/main" val="17182134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97</a:t>
            </a:fld>
            <a:endParaRPr lang="en-US" altLang="ko-KR" dirty="0"/>
          </a:p>
        </p:txBody>
      </p:sp>
    </p:spTree>
    <p:extLst>
      <p:ext uri="{BB962C8B-B14F-4D97-AF65-F5344CB8AC3E}">
        <p14:creationId xmlns:p14="http://schemas.microsoft.com/office/powerpoint/2010/main" val="1409504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98</a:t>
            </a:fld>
            <a:endParaRPr lang="en-US" altLang="ko-KR" dirty="0"/>
          </a:p>
        </p:txBody>
      </p:sp>
    </p:spTree>
    <p:extLst>
      <p:ext uri="{BB962C8B-B14F-4D97-AF65-F5344CB8AC3E}">
        <p14:creationId xmlns:p14="http://schemas.microsoft.com/office/powerpoint/2010/main" val="13847884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99</a:t>
            </a:fld>
            <a:endParaRPr lang="en-US" altLang="ko-KR" dirty="0"/>
          </a:p>
        </p:txBody>
      </p:sp>
    </p:spTree>
    <p:extLst>
      <p:ext uri="{BB962C8B-B14F-4D97-AF65-F5344CB8AC3E}">
        <p14:creationId xmlns:p14="http://schemas.microsoft.com/office/powerpoint/2010/main" val="34092939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https://docs.influxdata.com/influxdb/v1.8/concepts/key_concepts/#discussion</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100</a:t>
            </a:fld>
            <a:endParaRPr lang="en-US" altLang="ko-KR" dirty="0"/>
          </a:p>
        </p:txBody>
      </p:sp>
    </p:spTree>
    <p:extLst>
      <p:ext uri="{BB962C8B-B14F-4D97-AF65-F5344CB8AC3E}">
        <p14:creationId xmlns:p14="http://schemas.microsoft.com/office/powerpoint/2010/main" val="15922260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101</a:t>
            </a:fld>
            <a:endParaRPr lang="en-US" altLang="ko-KR" dirty="0"/>
          </a:p>
        </p:txBody>
      </p:sp>
    </p:spTree>
    <p:extLst>
      <p:ext uri="{BB962C8B-B14F-4D97-AF65-F5344CB8AC3E}">
        <p14:creationId xmlns:p14="http://schemas.microsoft.com/office/powerpoint/2010/main" val="15518055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102</a:t>
            </a:fld>
            <a:endParaRPr lang="en-US" altLang="ko-KR" dirty="0"/>
          </a:p>
        </p:txBody>
      </p:sp>
    </p:spTree>
    <p:extLst>
      <p:ext uri="{BB962C8B-B14F-4D97-AF65-F5344CB8AC3E}">
        <p14:creationId xmlns:p14="http://schemas.microsoft.com/office/powerpoint/2010/main" val="2336810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103</a:t>
            </a:fld>
            <a:endParaRPr lang="en-US" altLang="ko-KR" dirty="0"/>
          </a:p>
        </p:txBody>
      </p:sp>
    </p:spTree>
    <p:extLst>
      <p:ext uri="{BB962C8B-B14F-4D97-AF65-F5344CB8AC3E}">
        <p14:creationId xmlns:p14="http://schemas.microsoft.com/office/powerpoint/2010/main" val="35692478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p>
          <a:p>
            <a:r>
              <a:rPr lang="en-US" altLang="ko-KR" dirty="0"/>
              <a:t>https://hengki.net/135</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104</a:t>
            </a:fld>
            <a:endParaRPr lang="en-US" altLang="ko-KR" dirty="0"/>
          </a:p>
        </p:txBody>
      </p:sp>
    </p:spTree>
    <p:extLst>
      <p:ext uri="{BB962C8B-B14F-4D97-AF65-F5344CB8AC3E}">
        <p14:creationId xmlns:p14="http://schemas.microsoft.com/office/powerpoint/2010/main" val="8841106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https://pimylifeup.com/raspberry-pi-influxdb/</a:t>
            </a:r>
            <a:endParaRPr lang="ko-KR" altLang="en-US" dirty="0"/>
          </a:p>
        </p:txBody>
      </p:sp>
      <p:sp>
        <p:nvSpPr>
          <p:cNvPr id="4" name="슬라이드 번호 개체 틀 3"/>
          <p:cNvSpPr>
            <a:spLocks noGrp="1"/>
          </p:cNvSpPr>
          <p:nvPr>
            <p:ph type="sldNum" sz="quarter" idx="5"/>
          </p:nvPr>
        </p:nvSpPr>
        <p:spPr/>
        <p:txBody>
          <a:bodyPr/>
          <a:lstStyle/>
          <a:p>
            <a:pPr>
              <a:defRPr/>
            </a:pPr>
            <a:fld id="{6E320EF1-5372-4976-AD8C-111FC694FBD2}" type="slidenum">
              <a:rPr lang="en-US" altLang="ko-KR" smtClean="0"/>
              <a:pPr>
                <a:defRPr/>
              </a:pPr>
              <a:t>105</a:t>
            </a:fld>
            <a:endParaRPr lang="en-US" altLang="ko-KR" dirty="0"/>
          </a:p>
        </p:txBody>
      </p:sp>
    </p:spTree>
    <p:extLst>
      <p:ext uri="{BB962C8B-B14F-4D97-AF65-F5344CB8AC3E}">
        <p14:creationId xmlns:p14="http://schemas.microsoft.com/office/powerpoint/2010/main" val="2567014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1. [본문] (장) - 절 - 블릿">
    <p:spTree>
      <p:nvGrpSpPr>
        <p:cNvPr id="1" name=""/>
        <p:cNvGrpSpPr/>
        <p:nvPr/>
      </p:nvGrpSpPr>
      <p:grpSpPr>
        <a:xfrm>
          <a:off x="0" y="0"/>
          <a:ext cx="0" cy="0"/>
          <a:chOff x="0" y="0"/>
          <a:chExt cx="0" cy="0"/>
        </a:xfrm>
      </p:grpSpPr>
      <p:sp>
        <p:nvSpPr>
          <p:cNvPr id="9" name="내용 개체 틀 8"/>
          <p:cNvSpPr>
            <a:spLocks noGrp="1"/>
          </p:cNvSpPr>
          <p:nvPr>
            <p:ph sz="quarter" idx="11" hasCustomPrompt="1"/>
          </p:nvPr>
        </p:nvSpPr>
        <p:spPr>
          <a:xfrm>
            <a:off x="576000" y="1020264"/>
            <a:ext cx="10365784" cy="1745730"/>
          </a:xfrm>
          <a:prstGeom prst="rect">
            <a:avLst/>
          </a:prstGeom>
        </p:spPr>
        <p:txBody>
          <a:bodyPr/>
          <a:lstStyle>
            <a:lvl1pPr>
              <a:lnSpc>
                <a:spcPct val="100000"/>
              </a:lnSpc>
              <a:buClr>
                <a:srgbClr val="506EA5"/>
              </a:buClr>
              <a:defRPr/>
            </a:lvl1pPr>
            <a:lvl2pPr>
              <a:lnSpc>
                <a:spcPct val="100000"/>
              </a:lnSpc>
              <a:buClr>
                <a:srgbClr val="506EA5"/>
              </a:buClr>
              <a:defRPr/>
            </a:lvl2pPr>
            <a:lvl3pPr>
              <a:lnSpc>
                <a:spcPct val="100000"/>
              </a:lnSpc>
              <a:buClr>
                <a:srgbClr val="506EA5"/>
              </a:buClr>
              <a:defRPr/>
            </a:lvl3pPr>
            <a:lvl4pPr>
              <a:lnSpc>
                <a:spcPct val="100000"/>
              </a:lnSpc>
              <a:buClr>
                <a:srgbClr val="506EA5"/>
              </a:buClr>
              <a:defRPr/>
            </a:lvl4pPr>
            <a:lvl5pPr>
              <a:lnSpc>
                <a:spcPct val="100000"/>
              </a:lnSpc>
              <a:buClr>
                <a:srgbClr val="506EA5"/>
              </a:buClr>
              <a:defRPr/>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 name="텍스트 개체 틀 9"/>
          <p:cNvSpPr>
            <a:spLocks noGrp="1"/>
          </p:cNvSpPr>
          <p:nvPr>
            <p:ph type="body" sz="quarter" idx="12" hasCustomPrompt="1"/>
          </p:nvPr>
        </p:nvSpPr>
        <p:spPr>
          <a:xfrm>
            <a:off x="338400" y="560216"/>
            <a:ext cx="10568527" cy="442429"/>
          </a:xfrm>
          <a:prstGeom prst="rect">
            <a:avLst/>
          </a:prstGeom>
          <a:noFill/>
        </p:spPr>
        <p:txBody>
          <a:bodyPr vert="horz" wrap="square" lIns="102870" tIns="51435" rIns="102870" bIns="51435" rtlCol="0" anchor="t" anchorCtr="0">
            <a:spAutoFit/>
          </a:bodyPr>
          <a:lstStyle>
            <a:lvl1pPr>
              <a:lnSpc>
                <a:spcPct val="100000"/>
              </a:lnSpc>
              <a:buFontTx/>
              <a:buNone/>
              <a:defRPr kumimoji="1" lang="ko-KR" altLang="en-US" sz="2000" b="1" i="0" u="none" strike="noStrike" kern="1200" cap="none" spc="0" normalizeH="0" baseline="0" noProof="0" dirty="0" smtClean="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err="1"/>
              <a:t>절제목을</a:t>
            </a:r>
            <a:r>
              <a:rPr lang="ko-KR" altLang="en-US" dirty="0"/>
              <a:t> 입력하세요</a:t>
            </a:r>
            <a:r>
              <a:rPr lang="en-US" altLang="ko-KR" dirty="0"/>
              <a:t>. </a:t>
            </a:r>
            <a:endParaRPr lang="ko-KR" altLang="en-US" dirty="0"/>
          </a:p>
        </p:txBody>
      </p:sp>
      <p:sp>
        <p:nvSpPr>
          <p:cNvPr id="3" name="슬라이드 번호 개체 틀 2"/>
          <p:cNvSpPr>
            <a:spLocks noGrp="1"/>
          </p:cNvSpPr>
          <p:nvPr>
            <p:ph type="sldNum" sz="quarter" idx="13"/>
          </p:nvPr>
        </p:nvSpPr>
        <p:spPr/>
        <p:txBody>
          <a:bodyPr/>
          <a:lstStyle>
            <a:lvl1pPr>
              <a:lnSpc>
                <a:spcPct val="100000"/>
              </a:lnSpc>
              <a:defRPr/>
            </a:lvl1pPr>
          </a:lstStyle>
          <a:p>
            <a:pPr defTabSz="1028700">
              <a:defRPr/>
            </a:pPr>
            <a:fld id="{070A3F4A-4E56-472D-A19C-7CE7449ABD1B}" type="slidenum">
              <a:rPr lang="en-US" altLang="ko-KR" smtClean="0"/>
              <a:pPr defTabSz="1028700">
                <a:defRPr/>
              </a:pPr>
              <a:t>‹#›</a:t>
            </a:fld>
            <a:endParaRPr lang="en-US" dirty="0"/>
          </a:p>
        </p:txBody>
      </p:sp>
      <p:cxnSp>
        <p:nvCxnSpPr>
          <p:cNvPr id="8" name="직선 연결선 7"/>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7" name="제목 4"/>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spTree>
    <p:extLst>
      <p:ext uri="{BB962C8B-B14F-4D97-AF65-F5344CB8AC3E}">
        <p14:creationId xmlns:p14="http://schemas.microsoft.com/office/powerpoint/2010/main" val="1748505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 [본문] 장 - (절) - 블릿">
    <p:spTree>
      <p:nvGrpSpPr>
        <p:cNvPr id="1" name=""/>
        <p:cNvGrpSpPr/>
        <p:nvPr/>
      </p:nvGrpSpPr>
      <p:grpSpPr>
        <a:xfrm>
          <a:off x="0" y="0"/>
          <a:ext cx="0" cy="0"/>
          <a:chOff x="0" y="0"/>
          <a:chExt cx="0" cy="0"/>
        </a:xfrm>
      </p:grpSpPr>
      <p:sp>
        <p:nvSpPr>
          <p:cNvPr id="12" name="내용 개체 틀 10"/>
          <p:cNvSpPr>
            <a:spLocks noGrp="1"/>
          </p:cNvSpPr>
          <p:nvPr>
            <p:ph sz="quarter" idx="10" hasCustomPrompt="1"/>
          </p:nvPr>
        </p:nvSpPr>
        <p:spPr>
          <a:xfrm>
            <a:off x="181421"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smtClean="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endParaRPr lang="ko-KR" altLang="en-US" dirty="0"/>
          </a:p>
        </p:txBody>
      </p:sp>
      <p:sp>
        <p:nvSpPr>
          <p:cNvPr id="7" name="내용 개체 틀 8"/>
          <p:cNvSpPr>
            <a:spLocks noGrp="1"/>
          </p:cNvSpPr>
          <p:nvPr>
            <p:ph sz="quarter" idx="11" hasCustomPrompt="1"/>
          </p:nvPr>
        </p:nvSpPr>
        <p:spPr>
          <a:xfrm>
            <a:off x="576000" y="1020264"/>
            <a:ext cx="10365784" cy="1847942"/>
          </a:xfrm>
        </p:spPr>
        <p:txBody>
          <a:bodyPr/>
          <a:lstStyle>
            <a:lvl1pPr>
              <a:lnSpc>
                <a:spcPct val="100000"/>
              </a:lnSpc>
              <a:buClr>
                <a:srgbClr val="506EA5"/>
              </a:buClr>
              <a:defRPr b="1">
                <a:latin typeface="맑은 고딕" pitchFamily="50" charset="-127"/>
                <a:ea typeface="맑은 고딕" pitchFamily="50" charset="-127"/>
              </a:defRPr>
            </a:lvl1pPr>
            <a:lvl2pPr>
              <a:lnSpc>
                <a:spcPct val="100000"/>
              </a:lnSpc>
              <a:buClr>
                <a:srgbClr val="506EA5"/>
              </a:buClr>
              <a:defRPr b="1">
                <a:latin typeface="맑은 고딕" pitchFamily="50" charset="-127"/>
                <a:ea typeface="맑은 고딕" pitchFamily="50" charset="-127"/>
              </a:defRPr>
            </a:lvl2pPr>
            <a:lvl3pPr>
              <a:lnSpc>
                <a:spcPct val="100000"/>
              </a:lnSpc>
              <a:buClr>
                <a:srgbClr val="506EA5"/>
              </a:buClr>
              <a:defRPr b="1">
                <a:latin typeface="맑은 고딕" pitchFamily="50" charset="-127"/>
                <a:ea typeface="맑은 고딕" pitchFamily="50" charset="-127"/>
              </a:defRPr>
            </a:lvl3pPr>
            <a:lvl4pPr>
              <a:lnSpc>
                <a:spcPct val="100000"/>
              </a:lnSpc>
              <a:buClr>
                <a:srgbClr val="506EA5"/>
              </a:buClr>
              <a:defRPr b="1">
                <a:latin typeface="맑은 고딕" pitchFamily="50" charset="-127"/>
                <a:ea typeface="맑은 고딕" pitchFamily="50" charset="-127"/>
              </a:defRPr>
            </a:lvl4pPr>
            <a:lvl5pPr>
              <a:lnSpc>
                <a:spcPct val="100000"/>
              </a:lnSpc>
              <a:buClr>
                <a:srgbClr val="506EA5"/>
              </a:buClr>
              <a:defRPr b="1">
                <a:latin typeface="맑은 고딕" pitchFamily="50" charset="-127"/>
                <a:ea typeface="맑은 고딕" pitchFamily="50" charset="-127"/>
              </a:defRPr>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7"/>
          <p:cNvSpPr>
            <a:spLocks noGrp="1"/>
          </p:cNvSpPr>
          <p:nvPr>
            <p:ph type="title" hasCustomPrompt="1"/>
          </p:nvPr>
        </p:nvSpPr>
        <p:spPr>
          <a:xfrm>
            <a:off x="338400" y="561146"/>
            <a:ext cx="10568526" cy="442429"/>
          </a:xfrm>
          <a:noFill/>
        </p:spPr>
        <p:txBody>
          <a:bodyPr vert="horz" wrap="square" lIns="102870" tIns="51435" rIns="102870" bIns="51435" rtlCol="0" anchor="t" anchorCtr="0">
            <a:spAutoFit/>
          </a:bodyPr>
          <a:lstStyle>
            <a:lvl1pPr marL="0" marR="0" indent="0" defTabSz="913806" rtl="0" eaLnBrk="1" fontAlgn="base" latinLnBrk="1" hangingPunct="1">
              <a:lnSpc>
                <a:spcPct val="100000"/>
              </a:lnSpc>
              <a:spcBef>
                <a:spcPct val="0"/>
              </a:spcBef>
              <a:spcAft>
                <a:spcPct val="0"/>
              </a:spcAft>
              <a:tabLst/>
              <a:defRPr kumimoji="1" lang="ko-KR" altLang="en-US" sz="2000" b="1" i="0" u="none" strike="noStrike" kern="1200" cap="none" spc="0" normalizeH="0" baseline="0" noProof="0" dirty="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err="1"/>
              <a:t>절제목을</a:t>
            </a:r>
            <a:r>
              <a:rPr lang="ko-KR" altLang="en-US" dirty="0"/>
              <a:t> 입력하세요</a:t>
            </a:r>
            <a:r>
              <a:rPr lang="en-US" altLang="ko-KR" dirty="0"/>
              <a:t>.</a:t>
            </a:r>
            <a:endParaRPr lang="ko-KR" altLang="en-US" dirty="0"/>
          </a:p>
        </p:txBody>
      </p:sp>
      <p:sp>
        <p:nvSpPr>
          <p:cNvPr id="3" name="슬라이드 번호 개체 틀 2"/>
          <p:cNvSpPr>
            <a:spLocks noGrp="1"/>
          </p:cNvSpPr>
          <p:nvPr>
            <p:ph type="sldNum" sz="quarter" idx="12"/>
          </p:nvPr>
        </p:nvSpPr>
        <p:spPr/>
        <p:txBody>
          <a:bodyPr/>
          <a:lstStyle>
            <a:lvl1pPr>
              <a:lnSpc>
                <a:spcPct val="100000"/>
              </a:lnSpc>
              <a:defRPr b="1">
                <a:latin typeface="맑은 고딕" pitchFamily="50" charset="-127"/>
                <a:ea typeface="맑은 고딕" pitchFamily="50" charset="-127"/>
              </a:defRPr>
            </a:lvl1pPr>
          </a:lstStyle>
          <a:p>
            <a:pPr defTabSz="1028700">
              <a:defRPr/>
            </a:pPr>
            <a:fld id="{070A3F4A-4E56-472D-A19C-7CE7449ABD1B}" type="slidenum">
              <a:rPr lang="en-US" altLang="ko-KR" smtClean="0"/>
              <a:pPr defTabSz="1028700">
                <a:defRPr/>
              </a:pPr>
              <a:t>‹#›</a:t>
            </a:fld>
            <a:endParaRPr lang="ko-KR" altLang="en-US" dirty="0"/>
          </a:p>
        </p:txBody>
      </p:sp>
      <p:cxnSp>
        <p:nvCxnSpPr>
          <p:cNvPr id="10" name="직선 연결선 9"/>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25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3. [본문] (장) - 블릿">
    <p:spTree>
      <p:nvGrpSpPr>
        <p:cNvPr id="1" name=""/>
        <p:cNvGrpSpPr/>
        <p:nvPr/>
      </p:nvGrpSpPr>
      <p:grpSpPr>
        <a:xfrm>
          <a:off x="0" y="0"/>
          <a:ext cx="0" cy="0"/>
          <a:chOff x="0" y="0"/>
          <a:chExt cx="0" cy="0"/>
        </a:xfrm>
      </p:grpSpPr>
      <p:sp>
        <p:nvSpPr>
          <p:cNvPr id="5" name="제목 4"/>
          <p:cNvSpPr>
            <a:spLocks noGrp="1"/>
          </p:cNvSpPr>
          <p:nvPr>
            <p:ph type="title" hasCustomPrompt="1"/>
          </p:nvPr>
        </p:nvSpPr>
        <p:spPr>
          <a:xfrm>
            <a:off x="181419" y="85023"/>
            <a:ext cx="10842913" cy="430827"/>
          </a:xfrm>
          <a:noFill/>
        </p:spPr>
        <p:txBody>
          <a:bodyPr vert="horz" wrap="square" lIns="91380" tIns="45690" rIns="91380" bIns="45690" rtlCol="0" anchor="t" anchorCtr="0">
            <a:spAutoFit/>
          </a:bodyPr>
          <a:lst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234F77"/>
                </a:solidFill>
                <a:effectLst/>
                <a:uLnTx/>
                <a:uFillTx/>
                <a:latin typeface="맑은 고딕" pitchFamily="50" charset="-127"/>
                <a:ea typeface="맑은 고딕" pitchFamily="50" charset="-127"/>
                <a:cs typeface="+mn-cs"/>
              </a:defRPr>
            </a:lvl1pPr>
          </a:lstStyle>
          <a:p>
            <a:pPr marL="0" marR="0" lvl="0" indent="0" algn="l" defTabSz="913806" rtl="0" eaLnBrk="1" fontAlgn="base" latinLnBrk="1" hangingPunct="1">
              <a:lnSpc>
                <a:spcPct val="110000"/>
              </a:lnSpc>
              <a:spcBef>
                <a:spcPct val="0"/>
              </a:spcBef>
              <a:spcAft>
                <a:spcPct val="0"/>
              </a:spcAft>
              <a:buClrTx/>
              <a:buSzTx/>
              <a:buFontTx/>
              <a:buNone/>
              <a:tabLst/>
              <a:defRPr/>
            </a:pPr>
            <a:r>
              <a:rPr lang="en-US" altLang="ko-KR" dirty="0"/>
              <a:t>1. </a:t>
            </a:r>
            <a:r>
              <a:rPr lang="ko-KR" altLang="en-US" dirty="0"/>
              <a:t>장제목을 입력하세요</a:t>
            </a:r>
            <a:r>
              <a:rPr lang="en-US" altLang="ko-KR" dirty="0"/>
              <a:t>.(</a:t>
            </a:r>
            <a:r>
              <a:rPr lang="ko-KR" altLang="en-US" dirty="0"/>
              <a:t>개요</a:t>
            </a:r>
            <a:r>
              <a:rPr lang="en-US" altLang="ko-KR" dirty="0"/>
              <a:t>)</a:t>
            </a:r>
            <a:endParaRPr lang="ko-KR" altLang="en-US" dirty="0"/>
          </a:p>
        </p:txBody>
      </p:sp>
      <p:sp>
        <p:nvSpPr>
          <p:cNvPr id="6" name="내용 개체 틀 8"/>
          <p:cNvSpPr>
            <a:spLocks noGrp="1"/>
          </p:cNvSpPr>
          <p:nvPr>
            <p:ph sz="quarter" idx="11" hasCustomPrompt="1"/>
          </p:nvPr>
        </p:nvSpPr>
        <p:spPr>
          <a:xfrm>
            <a:off x="266400" y="578149"/>
            <a:ext cx="10704880" cy="1745730"/>
          </a:xfrm>
          <a:prstGeom prst="rect">
            <a:avLst/>
          </a:prstGeom>
        </p:spPr>
        <p:txBody>
          <a:bodyPr/>
          <a:lstStyle>
            <a:lvl1pPr>
              <a:buClr>
                <a:srgbClr val="506EA5"/>
              </a:buClr>
              <a:defRPr/>
            </a:lvl1pPr>
            <a:lvl2pPr>
              <a:buClr>
                <a:srgbClr val="506EA5"/>
              </a:buClr>
              <a:defRPr sz="1600"/>
            </a:lvl2pPr>
            <a:lvl3pPr>
              <a:buClr>
                <a:srgbClr val="506EA5"/>
              </a:buClr>
              <a:defRPr sz="1400"/>
            </a:lvl3pPr>
            <a:lvl4pPr>
              <a:buClr>
                <a:srgbClr val="506EA5"/>
              </a:buClr>
              <a:defRPr sz="1200"/>
            </a:lvl4pPr>
            <a:lvl5pPr>
              <a:buClr>
                <a:srgbClr val="506EA5"/>
              </a:buClr>
              <a:defRPr sz="1000"/>
            </a:lvl5pPr>
          </a:lstStyle>
          <a:p>
            <a:pPr lvl="0"/>
            <a:r>
              <a:rPr lang="en-US" altLang="ko-KR" dirty="0"/>
              <a:t>[Tip] </a:t>
            </a:r>
            <a:r>
              <a:rPr lang="ko-KR" altLang="en-US" dirty="0" err="1"/>
              <a:t>블릿</a:t>
            </a:r>
            <a:r>
              <a:rPr lang="ko-KR" altLang="en-US" dirty="0"/>
              <a:t> 위계 조정 단축키 </a:t>
            </a:r>
            <a:r>
              <a:rPr lang="en-US" altLang="ko-KR" dirty="0"/>
              <a:t>: [Alt] + [Shift] + [</a:t>
            </a:r>
            <a:r>
              <a:rPr lang="ko-KR" altLang="en-US" dirty="0"/>
              <a:t>방향키</a:t>
            </a:r>
            <a:r>
              <a:rPr lang="en-US" altLang="ko-KR" dirty="0"/>
              <a:t>]</a:t>
            </a:r>
            <a:endParaRPr lang="ko-KR" altLang="en-US" dirty="0"/>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3" name="슬라이드 번호 개체 틀 2"/>
          <p:cNvSpPr>
            <a:spLocks noGrp="1"/>
          </p:cNvSpPr>
          <p:nvPr>
            <p:ph type="sldNum" sz="quarter" idx="12"/>
          </p:nvPr>
        </p:nvSpPr>
        <p:spPr/>
        <p:txBody>
          <a:bodyPr/>
          <a:lstStyle/>
          <a:p>
            <a:pPr defTabSz="1028700">
              <a:defRPr/>
            </a:pPr>
            <a:fld id="{070A3F4A-4E56-472D-A19C-7CE7449ABD1B}" type="slidenum">
              <a:rPr lang="en-US" altLang="ko-KR" smtClean="0"/>
              <a:pPr defTabSz="1028700">
                <a:defRPr/>
              </a:pPr>
              <a:t>‹#›</a:t>
            </a:fld>
            <a:endParaRPr lang="en-US" dirty="0"/>
          </a:p>
        </p:txBody>
      </p:sp>
      <p:cxnSp>
        <p:nvCxnSpPr>
          <p:cNvPr id="9" name="직선 연결선 8"/>
          <p:cNvCxnSpPr/>
          <p:nvPr userDrawn="1"/>
        </p:nvCxnSpPr>
        <p:spPr>
          <a:xfrm>
            <a:off x="229943" y="510084"/>
            <a:ext cx="11071724" cy="0"/>
          </a:xfrm>
          <a:prstGeom prst="line">
            <a:avLst/>
          </a:prstGeom>
          <a:ln w="19050" cmpd="sng">
            <a:solidFill>
              <a:schemeClr val="bg1">
                <a:lumMod val="85000"/>
              </a:schemeClr>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4" name="그림 3">
            <a:extLst>
              <a:ext uri="{FF2B5EF4-FFF2-40B4-BE49-F238E27FC236}">
                <a16:creationId xmlns:a16="http://schemas.microsoft.com/office/drawing/2014/main" id="{A3F74923-23D0-482F-9CA2-149A75D06C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94501" y="65111"/>
            <a:ext cx="1751252" cy="413823"/>
          </a:xfrm>
          <a:prstGeom prst="rect">
            <a:avLst/>
          </a:prstGeom>
        </p:spPr>
      </p:pic>
    </p:spTree>
    <p:extLst>
      <p:ext uri="{BB962C8B-B14F-4D97-AF65-F5344CB8AC3E}">
        <p14:creationId xmlns:p14="http://schemas.microsoft.com/office/powerpoint/2010/main" val="3073013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9. [빈화면]">
    <p:spTree>
      <p:nvGrpSpPr>
        <p:cNvPr id="1" name=""/>
        <p:cNvGrpSpPr/>
        <p:nvPr/>
      </p:nvGrpSpPr>
      <p:grpSpPr>
        <a:xfrm>
          <a:off x="0" y="0"/>
          <a:ext cx="0" cy="0"/>
          <a:chOff x="0" y="0"/>
          <a:chExt cx="0" cy="0"/>
        </a:xfrm>
      </p:grpSpPr>
      <p:sp>
        <p:nvSpPr>
          <p:cNvPr id="2" name="직사각형 1"/>
          <p:cNvSpPr/>
          <p:nvPr userDrawn="1"/>
        </p:nvSpPr>
        <p:spPr>
          <a:xfrm>
            <a:off x="0" y="1"/>
            <a:ext cx="11522075" cy="6480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endParaRPr lang="ko-KR" altLang="en-US" dirty="0">
              <a:solidFill>
                <a:schemeClr val="tx1"/>
              </a:solidFill>
              <a:ea typeface="맑은 고딕" panose="020B0503020000020004" pitchFamily="50" charset="-127"/>
            </a:endParaRPr>
          </a:p>
        </p:txBody>
      </p:sp>
      <p:sp>
        <p:nvSpPr>
          <p:cNvPr id="3" name="직사각형 2"/>
          <p:cNvSpPr/>
          <p:nvPr userDrawn="1"/>
        </p:nvSpPr>
        <p:spPr>
          <a:xfrm>
            <a:off x="120902" y="96032"/>
            <a:ext cx="11272924" cy="629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endParaRPr lang="ko-KR" altLang="en-US" dirty="0">
              <a:solidFill>
                <a:schemeClr val="tx1"/>
              </a:solidFill>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pPr defTabSz="1028700">
              <a:defRPr/>
            </a:pPr>
            <a:fld id="{070A3F4A-4E56-472D-A19C-7CE7449ABD1B}" type="slidenum">
              <a:rPr lang="en-US" altLang="ko-KR" smtClean="0"/>
              <a:pPr defTabSz="1028700">
                <a:defRPr/>
              </a:pPr>
              <a:t>‹#›</a:t>
            </a:fld>
            <a:endParaRPr lang="en-US" dirty="0"/>
          </a:p>
        </p:txBody>
      </p:sp>
    </p:spTree>
    <p:extLst>
      <p:ext uri="{BB962C8B-B14F-4D97-AF65-F5344CB8AC3E}">
        <p14:creationId xmlns:p14="http://schemas.microsoft.com/office/powerpoint/2010/main" val="1503087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89A9A-E38C-4CEE-A0DA-86EB830AA9CE}"/>
              </a:ext>
            </a:extLst>
          </p:cNvPr>
          <p:cNvSpPr>
            <a:spLocks noGrp="1"/>
          </p:cNvSpPr>
          <p:nvPr>
            <p:ph type="ctrTitle"/>
          </p:nvPr>
        </p:nvSpPr>
        <p:spPr>
          <a:xfrm>
            <a:off x="1440260" y="2351899"/>
            <a:ext cx="8641556" cy="964691"/>
          </a:xfrm>
        </p:spPr>
        <p:txBody>
          <a:bodyPr anchor="b"/>
          <a:lstStyle>
            <a:lvl1pPr algn="ctr">
              <a:defRPr sz="5669"/>
            </a:lvl1pPr>
          </a:lstStyle>
          <a:p>
            <a:r>
              <a:rPr lang="ko-KR" altLang="en-US" dirty="0"/>
              <a:t>마스터 제목 스타일 편집</a:t>
            </a:r>
          </a:p>
        </p:txBody>
      </p:sp>
      <p:sp>
        <p:nvSpPr>
          <p:cNvPr id="3" name="부제목 2">
            <a:extLst>
              <a:ext uri="{FF2B5EF4-FFF2-40B4-BE49-F238E27FC236}">
                <a16:creationId xmlns:a16="http://schemas.microsoft.com/office/drawing/2014/main" id="{CAC48FE3-66D1-48B2-8166-490BF852BC6D}"/>
              </a:ext>
            </a:extLst>
          </p:cNvPr>
          <p:cNvSpPr>
            <a:spLocks noGrp="1"/>
          </p:cNvSpPr>
          <p:nvPr>
            <p:ph type="subTitle" idx="1"/>
          </p:nvPr>
        </p:nvSpPr>
        <p:spPr>
          <a:xfrm>
            <a:off x="1440260" y="3403592"/>
            <a:ext cx="8641556" cy="1564542"/>
          </a:xfrm>
        </p:spPr>
        <p:txBody>
          <a:bodyPr/>
          <a:lstStyle>
            <a:lvl1pPr marL="0" indent="0" algn="ctr">
              <a:buNone/>
              <a:defRPr sz="2268"/>
            </a:lvl1pPr>
            <a:lvl2pPr marL="432008" indent="0" algn="ctr">
              <a:buNone/>
              <a:defRPr sz="1890"/>
            </a:lvl2pPr>
            <a:lvl3pPr marL="864017" indent="0" algn="ctr">
              <a:buNone/>
              <a:defRPr sz="1701"/>
            </a:lvl3pPr>
            <a:lvl4pPr marL="1296025" indent="0" algn="ctr">
              <a:buNone/>
              <a:defRPr sz="1512"/>
            </a:lvl4pPr>
            <a:lvl5pPr marL="1728033" indent="0" algn="ctr">
              <a:buNone/>
              <a:defRPr sz="1512"/>
            </a:lvl5pPr>
            <a:lvl6pPr marL="2160041" indent="0" algn="ctr">
              <a:buNone/>
              <a:defRPr sz="1512"/>
            </a:lvl6pPr>
            <a:lvl7pPr marL="2592050" indent="0" algn="ctr">
              <a:buNone/>
              <a:defRPr sz="1512"/>
            </a:lvl7pPr>
            <a:lvl8pPr marL="3024058" indent="0" algn="ctr">
              <a:buNone/>
              <a:defRPr sz="1512"/>
            </a:lvl8pPr>
            <a:lvl9pPr marL="3456066" indent="0" algn="ctr">
              <a:buNone/>
              <a:defRPr sz="1512"/>
            </a:lvl9pPr>
          </a:lstStyle>
          <a:p>
            <a:r>
              <a:rPr lang="ko-KR" altLang="en-US"/>
              <a:t>클릭하여 마스터 부제목 스타일 편집</a:t>
            </a:r>
          </a:p>
        </p:txBody>
      </p:sp>
      <p:pic>
        <p:nvPicPr>
          <p:cNvPr id="8" name="그림 7">
            <a:extLst>
              <a:ext uri="{FF2B5EF4-FFF2-40B4-BE49-F238E27FC236}">
                <a16:creationId xmlns:a16="http://schemas.microsoft.com/office/drawing/2014/main" id="{EB7FEAC6-AB39-463E-93D5-E1E088C11E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6269" y="5372038"/>
            <a:ext cx="2629537" cy="621268"/>
          </a:xfrm>
          <a:prstGeom prst="rect">
            <a:avLst/>
          </a:prstGeom>
        </p:spPr>
      </p:pic>
      <p:sp>
        <p:nvSpPr>
          <p:cNvPr id="9" name="1/2 액자 8">
            <a:extLst>
              <a:ext uri="{FF2B5EF4-FFF2-40B4-BE49-F238E27FC236}">
                <a16:creationId xmlns:a16="http://schemas.microsoft.com/office/drawing/2014/main" id="{EC4D9EEF-6729-4ABB-BD7F-83498D0DE502}"/>
              </a:ext>
            </a:extLst>
          </p:cNvPr>
          <p:cNvSpPr/>
          <p:nvPr userDrawn="1"/>
        </p:nvSpPr>
        <p:spPr>
          <a:xfrm>
            <a:off x="0" y="1"/>
            <a:ext cx="792143" cy="856168"/>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1/2 액자 9">
            <a:extLst>
              <a:ext uri="{FF2B5EF4-FFF2-40B4-BE49-F238E27FC236}">
                <a16:creationId xmlns:a16="http://schemas.microsoft.com/office/drawing/2014/main" id="{E4F06146-FA1B-461E-8999-EC0C0EAEB226}"/>
              </a:ext>
            </a:extLst>
          </p:cNvPr>
          <p:cNvSpPr/>
          <p:nvPr userDrawn="1"/>
        </p:nvSpPr>
        <p:spPr>
          <a:xfrm rot="5400000">
            <a:off x="10697915" y="-32139"/>
            <a:ext cx="792021" cy="85629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47610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제목 개체 틀 10"/>
          <p:cNvSpPr>
            <a:spLocks noGrp="1"/>
          </p:cNvSpPr>
          <p:nvPr>
            <p:ph type="title"/>
          </p:nvPr>
        </p:nvSpPr>
        <p:spPr>
          <a:xfrm>
            <a:off x="181418" y="85023"/>
            <a:ext cx="11025039" cy="430827"/>
          </a:xfrm>
          <a:prstGeom prst="rect">
            <a:avLst/>
          </a:prstGeom>
          <a:noFill/>
        </p:spPr>
        <p:txBody>
          <a:bodyPr vert="horz" wrap="square" lIns="91380" tIns="45690" rIns="91380" bIns="45690" rtlCol="0" anchor="t" anchorCtr="0">
            <a:spAutoFit/>
          </a:bodyPr>
          <a:lstStyle/>
          <a:p>
            <a:pPr marL="0" marR="0" lvl="0" indent="0" algn="l" defTabSz="913806" rtl="0" eaLnBrk="1" fontAlgn="base" latinLnBrk="1" hangingPunct="1">
              <a:lnSpc>
                <a:spcPct val="110000"/>
              </a:lnSpc>
              <a:spcBef>
                <a:spcPct val="0"/>
              </a:spcBef>
              <a:spcAft>
                <a:spcPct val="0"/>
              </a:spcAft>
              <a:buClrTx/>
              <a:buSzTx/>
              <a:buFontTx/>
              <a:buNone/>
              <a:tabLst/>
              <a:defRPr/>
            </a:pPr>
            <a:r>
              <a:rPr lang="ko-KR" altLang="en-US" dirty="0"/>
              <a:t>장제목을 입력하세요</a:t>
            </a:r>
            <a:r>
              <a:rPr lang="en-US" altLang="ko-KR" dirty="0"/>
              <a:t>.</a:t>
            </a:r>
            <a:endParaRPr lang="ko-KR" altLang="en-US" dirty="0"/>
          </a:p>
        </p:txBody>
      </p:sp>
      <p:sp>
        <p:nvSpPr>
          <p:cNvPr id="5" name="슬라이드 번호 개체 틀 4"/>
          <p:cNvSpPr>
            <a:spLocks noGrp="1"/>
          </p:cNvSpPr>
          <p:nvPr>
            <p:ph type="sldNum" sz="quarter" idx="4"/>
          </p:nvPr>
        </p:nvSpPr>
        <p:spPr>
          <a:xfrm>
            <a:off x="10382400" y="5832000"/>
            <a:ext cx="863353" cy="344929"/>
          </a:xfrm>
          <a:prstGeom prst="rect">
            <a:avLst/>
          </a:prstGeom>
        </p:spPr>
        <p:txBody>
          <a:bodyPr vert="horz" lIns="91440" tIns="45720" rIns="91440" bIns="45720" rtlCol="0" anchor="ctr"/>
          <a:lstStyle>
            <a:lvl1pPr algn="r">
              <a:lnSpc>
                <a:spcPct val="100000"/>
              </a:lnSpc>
              <a:spcBef>
                <a:spcPts val="700"/>
              </a:spcBef>
              <a:defRPr kumimoji="1" lang="ko-KR" altLang="en-US" sz="1400" b="1" i="0" u="none" strike="noStrike" kern="1200" cap="none" spc="0" normalizeH="0" baseline="0" noProof="0" smtClean="0">
                <a:ln>
                  <a:noFill/>
                </a:ln>
                <a:solidFill>
                  <a:schemeClr val="tx1">
                    <a:lumMod val="65000"/>
                    <a:lumOff val="35000"/>
                  </a:schemeClr>
                </a:solidFill>
                <a:effectLst/>
                <a:uLnTx/>
                <a:uFillTx/>
                <a:latin typeface="맑은 고딕" pitchFamily="50" charset="-127"/>
                <a:ea typeface="맑은 고딕" pitchFamily="50" charset="-127"/>
                <a:cs typeface="+mn-cs"/>
              </a:defRPr>
            </a:lvl1pPr>
          </a:lstStyle>
          <a:p>
            <a:pPr defTabSz="1028700">
              <a:defRPr/>
            </a:pPr>
            <a:fld id="{070A3F4A-4E56-472D-A19C-7CE7449ABD1B}" type="slidenum">
              <a:rPr lang="en-US" altLang="ko-KR" smtClean="0"/>
              <a:pPr defTabSz="1028700">
                <a:defRPr/>
              </a:pPr>
              <a:t>‹#›</a:t>
            </a:fld>
            <a:endParaRPr lang="en-US" dirty="0"/>
          </a:p>
        </p:txBody>
      </p:sp>
      <p:sp>
        <p:nvSpPr>
          <p:cNvPr id="2" name="텍스트 개체 틀 1"/>
          <p:cNvSpPr>
            <a:spLocks noGrp="1"/>
          </p:cNvSpPr>
          <p:nvPr>
            <p:ph type="body" idx="1"/>
          </p:nvPr>
        </p:nvSpPr>
        <p:spPr>
          <a:xfrm>
            <a:off x="576004" y="1511691"/>
            <a:ext cx="10370068" cy="4277125"/>
          </a:xfrm>
          <a:prstGeom prst="rect">
            <a:avLst/>
          </a:prstGeom>
        </p:spPr>
        <p:txBody>
          <a:bodyPr vert="horz" lIns="91440" tIns="45720" rIns="91440" bIns="45720" rtlCol="0">
            <a:no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050376733"/>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3" r:id="rId4"/>
    <p:sldLayoutId id="2147483874" r:id="rId5"/>
  </p:sldLayoutIdLst>
  <p:hf hdr="0" ftr="0" dt="0"/>
  <p:txStyles>
    <p:titleStyle>
      <a:lvl1pPr algn="l" defTabSz="913755" rtl="0" eaLnBrk="1" latinLnBrk="0" hangingPunct="1">
        <a:lnSpc>
          <a:spcPct val="100000"/>
        </a:lnSpc>
        <a:spcBef>
          <a:spcPct val="0"/>
        </a:spcBef>
        <a:buNone/>
        <a:defRPr kumimoji="1" lang="ko-KR" altLang="en-US" sz="2000" b="1" i="0" u="none" strike="noStrike" kern="1200" cap="none" spc="0" normalizeH="0" baseline="0" noProof="0" dirty="0">
          <a:ln>
            <a:noFill/>
          </a:ln>
          <a:solidFill>
            <a:srgbClr val="36918B"/>
          </a:solidFill>
          <a:effectLst/>
          <a:uLnTx/>
          <a:uFillTx/>
          <a:latin typeface="맑은 고딕" pitchFamily="50" charset="-127"/>
          <a:ea typeface="맑은 고딕" pitchFamily="50" charset="-127"/>
          <a:cs typeface="+mn-cs"/>
        </a:defRPr>
      </a:lvl1pPr>
    </p:titleStyle>
    <p:bodyStyle>
      <a:lvl1pPr marL="324000" indent="-324000" algn="l" defTabSz="913755" rtl="0" eaLnBrk="1" latinLnBrk="0" hangingPunct="1">
        <a:lnSpc>
          <a:spcPct val="100000"/>
        </a:lnSpc>
        <a:spcBef>
          <a:spcPts val="1400"/>
        </a:spcBef>
        <a:buClr>
          <a:srgbClr val="5ABEC3"/>
        </a:buClr>
        <a:buFont typeface="돋움" pitchFamily="50" charset="-127"/>
        <a:buChar char="▐"/>
        <a:defRPr kumimoji="1" lang="ko-KR" altLang="en-US" sz="1800" b="1" kern="1200" baseline="0" dirty="0" smtClean="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ABEC3"/>
        </a:buClr>
        <a:buFont typeface="Wingdings 3" pitchFamily="18" charset="2"/>
        <a:buChar char=""/>
        <a:defRPr kumimoji="1" lang="ko-KR" altLang="en-US" sz="1800" b="1" kern="1200" baseline="0" dirty="0" smtClean="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ABEC3"/>
        </a:buClr>
        <a:buFont typeface="Arial" pitchFamily="34" charset="0"/>
        <a:buChar char="•"/>
        <a:defRPr kumimoji="1" lang="ko-KR" altLang="en-US" sz="1800" b="1" kern="1200" baseline="0" dirty="0" smtClean="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ABEC3"/>
        </a:buClr>
        <a:buFont typeface="돋움" pitchFamily="50" charset="-127"/>
        <a:buChar char="-"/>
        <a:defRPr kumimoji="1" lang="ko-KR" altLang="en-US" sz="1800" b="1" kern="1200" baseline="0" dirty="0" smtClean="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ABEC3"/>
        </a:buClr>
        <a:buFont typeface="Arial" pitchFamily="34" charset="0"/>
        <a:buChar char="»"/>
        <a:defRPr kumimoji="1" lang="ko-KR" altLang="en-US" sz="1800" b="1" kern="1200" baseline="0" dirty="0" smtClean="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3755" rtl="0" eaLnBrk="1" latinLnBrk="1" hangingPunct="1">
        <a:defRPr sz="1800" kern="1200">
          <a:solidFill>
            <a:schemeClr val="tx1"/>
          </a:solidFill>
          <a:latin typeface="+mn-lt"/>
          <a:ea typeface="+mn-ea"/>
          <a:cs typeface="+mn-cs"/>
        </a:defRPr>
      </a:lvl1pPr>
      <a:lvl2pPr marL="456886" algn="l" defTabSz="913755" rtl="0" eaLnBrk="1" latinLnBrk="1" hangingPunct="1">
        <a:defRPr sz="1800" kern="1200">
          <a:solidFill>
            <a:schemeClr val="tx1"/>
          </a:solidFill>
          <a:latin typeface="+mn-lt"/>
          <a:ea typeface="+mn-ea"/>
          <a:cs typeface="+mn-cs"/>
        </a:defRPr>
      </a:lvl2pPr>
      <a:lvl3pPr marL="913755" algn="l" defTabSz="913755" rtl="0" eaLnBrk="1" latinLnBrk="1" hangingPunct="1">
        <a:defRPr sz="1800" kern="1200">
          <a:solidFill>
            <a:schemeClr val="tx1"/>
          </a:solidFill>
          <a:latin typeface="+mn-lt"/>
          <a:ea typeface="+mn-ea"/>
          <a:cs typeface="+mn-cs"/>
        </a:defRPr>
      </a:lvl3pPr>
      <a:lvl4pPr marL="1370641" algn="l" defTabSz="913755" rtl="0" eaLnBrk="1" latinLnBrk="1" hangingPunct="1">
        <a:defRPr sz="1800" kern="1200">
          <a:solidFill>
            <a:schemeClr val="tx1"/>
          </a:solidFill>
          <a:latin typeface="+mn-lt"/>
          <a:ea typeface="+mn-ea"/>
          <a:cs typeface="+mn-cs"/>
        </a:defRPr>
      </a:lvl4pPr>
      <a:lvl5pPr marL="1827519" algn="l" defTabSz="913755" rtl="0" eaLnBrk="1" latinLnBrk="1" hangingPunct="1">
        <a:defRPr sz="1800" kern="1200">
          <a:solidFill>
            <a:schemeClr val="tx1"/>
          </a:solidFill>
          <a:latin typeface="+mn-lt"/>
          <a:ea typeface="+mn-ea"/>
          <a:cs typeface="+mn-cs"/>
        </a:defRPr>
      </a:lvl5pPr>
      <a:lvl6pPr marL="2284401" algn="l" defTabSz="913755" rtl="0" eaLnBrk="1" latinLnBrk="1" hangingPunct="1">
        <a:defRPr sz="1800" kern="1200">
          <a:solidFill>
            <a:schemeClr val="tx1"/>
          </a:solidFill>
          <a:latin typeface="+mn-lt"/>
          <a:ea typeface="+mn-ea"/>
          <a:cs typeface="+mn-cs"/>
        </a:defRPr>
      </a:lvl6pPr>
      <a:lvl7pPr marL="2741278" algn="l" defTabSz="913755" rtl="0" eaLnBrk="1" latinLnBrk="1" hangingPunct="1">
        <a:defRPr sz="1800" kern="1200">
          <a:solidFill>
            <a:schemeClr val="tx1"/>
          </a:solidFill>
          <a:latin typeface="+mn-lt"/>
          <a:ea typeface="+mn-ea"/>
          <a:cs typeface="+mn-cs"/>
        </a:defRPr>
      </a:lvl7pPr>
      <a:lvl8pPr marL="3198160" algn="l" defTabSz="913755" rtl="0" eaLnBrk="1" latinLnBrk="1" hangingPunct="1">
        <a:defRPr sz="1800" kern="1200">
          <a:solidFill>
            <a:schemeClr val="tx1"/>
          </a:solidFill>
          <a:latin typeface="+mn-lt"/>
          <a:ea typeface="+mn-ea"/>
          <a:cs typeface="+mn-cs"/>
        </a:defRPr>
      </a:lvl8pPr>
      <a:lvl9pPr marL="3655043" algn="l" defTabSz="913755"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00.xml.rels><?xml version="1.0" encoding="UTF-8" standalone="yes"?>
<Relationships xmlns="http://schemas.openxmlformats.org/package/2006/relationships"><Relationship Id="rId3" Type="http://schemas.openxmlformats.org/officeDocument/2006/relationships/hyperlink" Target="https://docs.influxdata.com/influxdb/v1.8/introduction/get-started/" TargetMode="External"/><Relationship Id="rId2" Type="http://schemas.openxmlformats.org/officeDocument/2006/relationships/notesSlide" Target="../notesSlides/notesSlide94.xml"/><Relationship Id="rId1" Type="http://schemas.openxmlformats.org/officeDocument/2006/relationships/slideLayout" Target="../slideLayouts/slideLayout3.xml"/><Relationship Id="rId5" Type="http://schemas.openxmlformats.org/officeDocument/2006/relationships/hyperlink" Target="https://docs.influxdata.com/influxdb/v1.8/guides/query_data/" TargetMode="External"/><Relationship Id="rId4" Type="http://schemas.openxmlformats.org/officeDocument/2006/relationships/hyperlink" Target="https://docs.influxdata.com/influxdb/v1.8/guides/write_data/"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8.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2.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73.png"/></Relationships>
</file>

<file path=ppt/slides/_rels/slide1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1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3.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1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4.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1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7.xml"/><Relationship Id="rId1" Type="http://schemas.openxmlformats.org/officeDocument/2006/relationships/slideLayout" Target="../slideLayouts/slideLayout3.xml"/><Relationship Id="rId5" Type="http://schemas.openxmlformats.org/officeDocument/2006/relationships/image" Target="../media/image119.png"/><Relationship Id="rId4" Type="http://schemas.openxmlformats.org/officeDocument/2006/relationships/image" Target="../media/image118.png"/></Relationships>
</file>

<file path=ppt/slides/_rels/slide1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8.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5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2.xml"/><Relationship Id="rId1" Type="http://schemas.openxmlformats.org/officeDocument/2006/relationships/slideLayout" Target="../slideLayouts/slideLayout3.xml"/><Relationship Id="rId5" Type="http://schemas.openxmlformats.org/officeDocument/2006/relationships/image" Target="../media/image128.png"/><Relationship Id="rId4" Type="http://schemas.openxmlformats.org/officeDocument/2006/relationships/image" Target="../media/image1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6.xml"/><Relationship Id="rId1" Type="http://schemas.openxmlformats.org/officeDocument/2006/relationships/slideLayout" Target="../slideLayouts/slideLayout3.xml"/><Relationship Id="rId5" Type="http://schemas.openxmlformats.org/officeDocument/2006/relationships/image" Target="../media/image103.png"/><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vmware.com/products/workstation-player/workstation-player-evaluation.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hyperlink" Target="https://mosquitto.org/man/mosquitto_pub-1.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db-engines.com/en/ranking/time+series+dbms"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hyperlink" Target="https://docs.influxdata.com/influxdb/v1.8/query_language/manage-database/#retention-policy-management" TargetMode="External"/><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99.xml.rels><?xml version="1.0" encoding="UTF-8" standalone="yes"?>
<Relationships xmlns="http://schemas.openxmlformats.org/package/2006/relationships"><Relationship Id="rId3" Type="http://schemas.openxmlformats.org/officeDocument/2006/relationships/hyperlink" Target="https://docs.influxdata.com/influxdb/v1.8/administration/authentication_and_authorization/"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hyperlink" Target="https://docs.influxdata.com/influxdb/v1.8/query_language/continuous_quer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br>
              <a:rPr lang="en-US" altLang="ko-KR" b="1" dirty="0"/>
            </a:br>
            <a:br>
              <a:rPr lang="en-US" altLang="ko-KR" b="1" dirty="0"/>
            </a:br>
            <a:br>
              <a:rPr lang="en-US" altLang="ko-KR" b="1" dirty="0"/>
            </a:br>
            <a:r>
              <a:rPr lang="ko-KR" altLang="en-US" b="1" dirty="0"/>
              <a:t>원격 모니터링 시스템 설계</a:t>
            </a:r>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1452384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Easy Install Information </a:t>
            </a:r>
          </a:p>
          <a:p>
            <a:pPr lvl="2"/>
            <a:r>
              <a:rPr lang="en-US" altLang="ko-KR" dirty="0"/>
              <a:t>User name</a:t>
            </a:r>
            <a:r>
              <a:rPr lang="ko-KR" altLang="en-US" dirty="0"/>
              <a:t>과 </a:t>
            </a:r>
            <a:r>
              <a:rPr lang="en-US" altLang="ko-KR" dirty="0"/>
              <a:t>Password</a:t>
            </a:r>
            <a:r>
              <a:rPr lang="ko-KR" altLang="en-US" dirty="0"/>
              <a:t>는 가상 컴퓨터에 설치되는 우분투에 로그인 할 때 사용되는 </a:t>
            </a:r>
            <a:r>
              <a:rPr lang="en-US" altLang="ko-KR" dirty="0"/>
              <a:t>ID</a:t>
            </a:r>
            <a:r>
              <a:rPr lang="ko-KR" altLang="en-US" dirty="0"/>
              <a:t>와 </a:t>
            </a:r>
            <a:r>
              <a:rPr lang="en-US" altLang="ko-KR" dirty="0"/>
              <a:t>Password(</a:t>
            </a:r>
            <a:r>
              <a:rPr lang="ko-KR" altLang="en-US" dirty="0"/>
              <a:t>매우 신중하게 입력</a:t>
            </a:r>
            <a:r>
              <a:rPr lang="en-US" altLang="ko-KR" dirty="0"/>
              <a:t>)</a:t>
            </a:r>
          </a:p>
          <a:p>
            <a:pPr lvl="3"/>
            <a:r>
              <a:rPr lang="ko-KR" altLang="en-US" dirty="0"/>
              <a:t>이 교육 내용이 생소하신 분은 여기 </a:t>
            </a:r>
            <a:r>
              <a:rPr lang="en-US" altLang="ko-KR" dirty="0"/>
              <a:t>ppt</a:t>
            </a:r>
            <a:r>
              <a:rPr lang="ko-KR" altLang="en-US" dirty="0"/>
              <a:t>에서 사용한 </a:t>
            </a:r>
            <a:r>
              <a:rPr lang="en-US" altLang="ko-KR" dirty="0"/>
              <a:t>ID</a:t>
            </a:r>
            <a:r>
              <a:rPr lang="ko-KR" altLang="en-US" dirty="0"/>
              <a:t>와 </a:t>
            </a:r>
            <a:r>
              <a:rPr lang="en-US" altLang="ko-KR" dirty="0"/>
              <a:t>Password</a:t>
            </a:r>
            <a:r>
              <a:rPr lang="ko-KR" altLang="en-US" dirty="0"/>
              <a:t>를 동일하게 사용할 것을 권장</a:t>
            </a:r>
            <a:endParaRPr lang="en-US" altLang="ko-KR" dirty="0"/>
          </a:p>
          <a:p>
            <a:pPr lvl="3"/>
            <a:r>
              <a:rPr lang="en-US" altLang="ko-KR" dirty="0"/>
              <a:t>Full name: </a:t>
            </a:r>
            <a:r>
              <a:rPr lang="ko-KR" altLang="en-US" i="1" dirty="0"/>
              <a:t>본인 이름</a:t>
            </a:r>
            <a:r>
              <a:rPr lang="en-US" altLang="ko-KR" dirty="0"/>
              <a:t>, User name : </a:t>
            </a:r>
            <a:r>
              <a:rPr lang="en-US" altLang="ko-KR" dirty="0" err="1">
                <a:solidFill>
                  <a:srgbClr val="FF0000"/>
                </a:solidFill>
                <a:highlight>
                  <a:srgbClr val="FFFF00"/>
                </a:highlight>
              </a:rPr>
              <a:t>phirippa</a:t>
            </a:r>
            <a:r>
              <a:rPr lang="en-US" altLang="ko-KR" dirty="0"/>
              <a:t>, Password: </a:t>
            </a:r>
            <a:r>
              <a:rPr lang="en-US" altLang="ko-KR" dirty="0">
                <a:solidFill>
                  <a:srgbClr val="FF0000"/>
                </a:solidFill>
                <a:highlight>
                  <a:srgbClr val="FFFF00"/>
                </a:highlight>
              </a:rPr>
              <a:t>1234</a:t>
            </a:r>
          </a:p>
          <a:p>
            <a:pPr lvl="2"/>
            <a:r>
              <a:rPr lang="en-US" altLang="ko-KR" dirty="0"/>
              <a:t>Next </a:t>
            </a:r>
            <a:r>
              <a:rPr lang="ko-KR" altLang="en-US" dirty="0"/>
              <a:t>버튼 클릭</a:t>
            </a:r>
            <a:endParaRPr lang="en-US" altLang="ko-KR" dirty="0"/>
          </a:p>
          <a:p>
            <a:pPr lvl="1"/>
            <a:r>
              <a:rPr lang="en-US" altLang="ko-KR" dirty="0"/>
              <a:t>Name the Virtual Machine – Next </a:t>
            </a:r>
            <a:r>
              <a:rPr lang="ko-KR" altLang="en-US" dirty="0"/>
              <a:t>버튼 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10</a:t>
            </a:fld>
            <a:endParaRPr lang="en-US" dirty="0"/>
          </a:p>
        </p:txBody>
      </p:sp>
      <p:pic>
        <p:nvPicPr>
          <p:cNvPr id="16" name="그림 15">
            <a:extLst>
              <a:ext uri="{FF2B5EF4-FFF2-40B4-BE49-F238E27FC236}">
                <a16:creationId xmlns:a16="http://schemas.microsoft.com/office/drawing/2014/main" id="{B169B890-B37C-42C4-97AF-6453C2DE60D8}"/>
              </a:ext>
            </a:extLst>
          </p:cNvPr>
          <p:cNvPicPr>
            <a:picLocks noChangeAspect="1"/>
          </p:cNvPicPr>
          <p:nvPr/>
        </p:nvPicPr>
        <p:blipFill>
          <a:blip r:embed="rId3"/>
          <a:stretch>
            <a:fillRect/>
          </a:stretch>
        </p:blipFill>
        <p:spPr>
          <a:xfrm>
            <a:off x="3384773" y="2705299"/>
            <a:ext cx="3261360" cy="3276600"/>
          </a:xfrm>
          <a:prstGeom prst="rect">
            <a:avLst/>
          </a:prstGeom>
        </p:spPr>
      </p:pic>
      <p:sp>
        <p:nvSpPr>
          <p:cNvPr id="9" name="번개 8">
            <a:extLst>
              <a:ext uri="{FF2B5EF4-FFF2-40B4-BE49-F238E27FC236}">
                <a16:creationId xmlns:a16="http://schemas.microsoft.com/office/drawing/2014/main" id="{03DD9873-15B1-4751-9C32-F4625FE778E9}"/>
              </a:ext>
            </a:extLst>
          </p:cNvPr>
          <p:cNvSpPr/>
          <p:nvPr/>
        </p:nvSpPr>
        <p:spPr>
          <a:xfrm>
            <a:off x="5359906" y="5709739"/>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8" name="그림 17">
            <a:extLst>
              <a:ext uri="{FF2B5EF4-FFF2-40B4-BE49-F238E27FC236}">
                <a16:creationId xmlns:a16="http://schemas.microsoft.com/office/drawing/2014/main" id="{57F7B00E-0BE7-435B-9653-BCC09F2AB8F3}"/>
              </a:ext>
            </a:extLst>
          </p:cNvPr>
          <p:cNvPicPr>
            <a:picLocks noChangeAspect="1"/>
          </p:cNvPicPr>
          <p:nvPr/>
        </p:nvPicPr>
        <p:blipFill>
          <a:blip r:embed="rId4"/>
          <a:stretch>
            <a:fillRect/>
          </a:stretch>
        </p:blipFill>
        <p:spPr>
          <a:xfrm>
            <a:off x="7140183" y="2705299"/>
            <a:ext cx="3261360" cy="3276600"/>
          </a:xfrm>
          <a:prstGeom prst="rect">
            <a:avLst/>
          </a:prstGeom>
        </p:spPr>
      </p:pic>
      <p:sp>
        <p:nvSpPr>
          <p:cNvPr id="19" name="번개 18">
            <a:extLst>
              <a:ext uri="{FF2B5EF4-FFF2-40B4-BE49-F238E27FC236}">
                <a16:creationId xmlns:a16="http://schemas.microsoft.com/office/drawing/2014/main" id="{59589461-5207-463E-8E15-07EE370D6AEA}"/>
              </a:ext>
            </a:extLst>
          </p:cNvPr>
          <p:cNvSpPr/>
          <p:nvPr/>
        </p:nvSpPr>
        <p:spPr>
          <a:xfrm>
            <a:off x="9096173" y="5715168"/>
            <a:ext cx="144016" cy="1309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087880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10979354" cy="2949970"/>
          </a:xfrm>
        </p:spPr>
        <p:txBody>
          <a:bodyPr/>
          <a:lstStyle/>
          <a:p>
            <a:r>
              <a:rPr lang="en-US" altLang="ko-KR" dirty="0"/>
              <a:t>Discussion</a:t>
            </a:r>
          </a:p>
          <a:p>
            <a:pPr lvl="1" algn="just"/>
            <a:r>
              <a:rPr lang="en-US" altLang="ko-KR" sz="1200" dirty="0"/>
              <a:t>Databases</a:t>
            </a:r>
            <a:r>
              <a:rPr lang="ko-KR" altLang="en-US" sz="1200" dirty="0"/>
              <a:t> </a:t>
            </a:r>
            <a:r>
              <a:rPr lang="en-US" altLang="ko-KR" sz="1200" dirty="0"/>
              <a:t>can</a:t>
            </a:r>
            <a:r>
              <a:rPr lang="ko-KR" altLang="en-US" sz="1200" dirty="0"/>
              <a:t> </a:t>
            </a:r>
            <a:r>
              <a:rPr lang="en-US" altLang="ko-KR" sz="1200" dirty="0"/>
              <a:t>have</a:t>
            </a:r>
            <a:r>
              <a:rPr lang="ko-KR" altLang="en-US" sz="1200" dirty="0"/>
              <a:t> </a:t>
            </a:r>
            <a:r>
              <a:rPr lang="en-US" altLang="ko-KR" sz="1200" dirty="0"/>
              <a:t>several users, continuous queries, retention policies, and measurements. </a:t>
            </a:r>
            <a:r>
              <a:rPr lang="en-US" altLang="ko-KR" sz="1200" dirty="0" err="1"/>
              <a:t>InfluxDB</a:t>
            </a:r>
            <a:r>
              <a:rPr lang="en-US" altLang="ko-KR" sz="1200" dirty="0"/>
              <a:t> is a </a:t>
            </a:r>
            <a:r>
              <a:rPr lang="en-US" altLang="ko-KR" sz="1200" dirty="0" err="1"/>
              <a:t>schemaless</a:t>
            </a:r>
            <a:r>
              <a:rPr lang="en-US" altLang="ko-KR" sz="1200" dirty="0"/>
              <a:t> database which means it’s easy to add new measurements, tags, and fields at any time. It’s designed to make working with time series data awesome.</a:t>
            </a:r>
          </a:p>
          <a:p>
            <a:pPr lvl="1" algn="just"/>
            <a:endParaRPr lang="en-US" altLang="ko-KR" sz="1200" dirty="0"/>
          </a:p>
          <a:p>
            <a:pPr lvl="1" algn="just"/>
            <a:r>
              <a:rPr lang="en-US" altLang="ko-KR" sz="1200" dirty="0"/>
              <a:t>You made it! You’ve covered the fundamental concepts and terminology in </a:t>
            </a:r>
            <a:r>
              <a:rPr lang="en-US" altLang="ko-KR" sz="1200" dirty="0" err="1"/>
              <a:t>InfluxDB</a:t>
            </a:r>
            <a:r>
              <a:rPr lang="en-US" altLang="ko-KR" sz="1200" dirty="0"/>
              <a:t>. If you’re just starting out, we recommend taking a look at </a:t>
            </a:r>
            <a:r>
              <a:rPr lang="en-US" altLang="ko-KR" sz="1200" dirty="0">
                <a:hlinkClick r:id="rId3"/>
              </a:rPr>
              <a:t>Getting Started</a:t>
            </a:r>
            <a:r>
              <a:rPr lang="en-US" altLang="ko-KR" sz="1200" dirty="0"/>
              <a:t> and </a:t>
            </a:r>
            <a:r>
              <a:rPr lang="en-US" altLang="ko-KR" sz="1200" dirty="0">
                <a:hlinkClick r:id="rId4"/>
              </a:rPr>
              <a:t>Writing Data</a:t>
            </a:r>
            <a:r>
              <a:rPr lang="en-US" altLang="ko-KR" sz="1200" dirty="0"/>
              <a:t> and </a:t>
            </a:r>
            <a:r>
              <a:rPr lang="en-US" altLang="ko-KR" sz="1200" dirty="0">
                <a:hlinkClick r:id="rId5"/>
              </a:rPr>
              <a:t>Querying Data</a:t>
            </a:r>
            <a:r>
              <a:rPr lang="en-US" altLang="ko-KR" sz="1200" dirty="0"/>
              <a:t> guides. May our time series database serve you well.</a:t>
            </a:r>
            <a:endParaRPr lang="en-US" altLang="ko-KR" dirty="0"/>
          </a:p>
          <a:p>
            <a:pPr lvl="1"/>
            <a:endParaRPr lang="en-US" altLang="ko-KR" dirty="0"/>
          </a:p>
          <a:p>
            <a:pPr marL="342900" lvl="1" indent="0">
              <a:buNone/>
            </a:pPr>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100</a:t>
            </a:fld>
            <a:endParaRPr lang="en-US" dirty="0"/>
          </a:p>
        </p:txBody>
      </p:sp>
    </p:spTree>
    <p:extLst>
      <p:ext uri="{BB962C8B-B14F-4D97-AF65-F5344CB8AC3E}">
        <p14:creationId xmlns:p14="http://schemas.microsoft.com/office/powerpoint/2010/main" val="27707136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400" y="578149"/>
            <a:ext cx="5494638" cy="1745730"/>
          </a:xfrm>
        </p:spPr>
        <p:txBody>
          <a:bodyPr/>
          <a:lstStyle/>
          <a:p>
            <a:r>
              <a:rPr lang="en-US" altLang="ko-KR" dirty="0" err="1"/>
              <a:t>InfluxDB</a:t>
            </a:r>
            <a:r>
              <a:rPr lang="en-US" altLang="ko-KR" dirty="0"/>
              <a:t> </a:t>
            </a:r>
            <a:r>
              <a:rPr lang="ko-KR" altLang="en-US" dirty="0"/>
              <a:t>처음 맛보기</a:t>
            </a:r>
            <a:endParaRPr lang="en-US" altLang="ko-KR" dirty="0"/>
          </a:p>
          <a:p>
            <a:pPr lvl="1"/>
            <a:r>
              <a:rPr lang="ko-KR" altLang="en-US" dirty="0"/>
              <a:t>단계 </a:t>
            </a:r>
            <a:r>
              <a:rPr lang="en-US" altLang="ko-KR" dirty="0"/>
              <a:t>1 – influx’s command-line tool(CLI)</a:t>
            </a:r>
          </a:p>
          <a:p>
            <a:pPr lvl="2"/>
            <a:r>
              <a:rPr lang="en-US" altLang="ko-KR" dirty="0" err="1"/>
              <a:t>InfluxDB</a:t>
            </a:r>
            <a:r>
              <a:rPr lang="en-US" altLang="ko-KR" dirty="0"/>
              <a:t> </a:t>
            </a:r>
            <a:r>
              <a:rPr lang="ko-KR" altLang="en-US" dirty="0"/>
              <a:t>관리 툴</a:t>
            </a:r>
            <a:r>
              <a:rPr lang="en-US" altLang="ko-KR" dirty="0"/>
              <a:t> </a:t>
            </a:r>
            <a:r>
              <a:rPr lang="ko-KR" altLang="en-US" dirty="0"/>
              <a:t>실행</a:t>
            </a:r>
            <a:endParaRPr lang="en-US" altLang="ko-KR" dirty="0"/>
          </a:p>
          <a:p>
            <a:pPr lvl="2"/>
            <a:r>
              <a:rPr lang="en-US" altLang="ko-KR" dirty="0"/>
              <a:t>$ influx</a:t>
            </a:r>
          </a:p>
          <a:p>
            <a:pPr lvl="1"/>
            <a:r>
              <a:rPr lang="ko-KR" altLang="en-US" dirty="0"/>
              <a:t>단계 </a:t>
            </a:r>
            <a:r>
              <a:rPr lang="en-US" altLang="ko-KR" dirty="0"/>
              <a:t>2 – </a:t>
            </a:r>
            <a:r>
              <a:rPr lang="ko-KR" altLang="en-US" dirty="0"/>
              <a:t>데이터베이스 생성</a:t>
            </a:r>
            <a:endParaRPr lang="en-US" altLang="ko-KR" dirty="0"/>
          </a:p>
          <a:p>
            <a:pPr lvl="2"/>
            <a:r>
              <a:rPr lang="ko-KR" altLang="en-US" dirty="0"/>
              <a:t>형식 </a:t>
            </a:r>
            <a:r>
              <a:rPr lang="en-US" altLang="ko-KR" dirty="0"/>
              <a:t>– create database &lt;</a:t>
            </a:r>
            <a:r>
              <a:rPr lang="en-US" altLang="ko-KR" dirty="0" err="1"/>
              <a:t>dbname</a:t>
            </a:r>
            <a:r>
              <a:rPr lang="en-US" altLang="ko-KR" dirty="0"/>
              <a:t>&gt;</a:t>
            </a:r>
          </a:p>
          <a:p>
            <a:pPr lvl="3"/>
            <a:r>
              <a:rPr lang="en-US" altLang="ko-KR" dirty="0"/>
              <a:t>&gt; </a:t>
            </a:r>
            <a:r>
              <a:rPr lang="en-US" altLang="ko-KR" dirty="0">
                <a:solidFill>
                  <a:schemeClr val="accent6"/>
                </a:solidFill>
              </a:rPr>
              <a:t>create database </a:t>
            </a:r>
            <a:r>
              <a:rPr lang="en-US" altLang="ko-KR" dirty="0" err="1">
                <a:solidFill>
                  <a:srgbClr val="FF0000"/>
                </a:solidFill>
              </a:rPr>
              <a:t>db_sample</a:t>
            </a:r>
            <a:endParaRPr lang="en-US" altLang="ko-KR" dirty="0">
              <a:solidFill>
                <a:srgbClr val="FF0000"/>
              </a:solidFill>
            </a:endParaRPr>
          </a:p>
          <a:p>
            <a:pPr lvl="4"/>
            <a:r>
              <a:rPr lang="ko-KR" altLang="en-US" dirty="0"/>
              <a:t>여기서</a:t>
            </a:r>
            <a:r>
              <a:rPr lang="en-US" altLang="ko-KR" dirty="0"/>
              <a:t>, ‘</a:t>
            </a:r>
            <a:r>
              <a:rPr lang="ko-KR" altLang="en-US" dirty="0"/>
              <a:t>유</a:t>
            </a:r>
            <a:r>
              <a:rPr lang="en-US" altLang="ko-KR" dirty="0"/>
              <a:t>_sample’ is the name of database</a:t>
            </a:r>
          </a:p>
          <a:p>
            <a:pPr lvl="1"/>
            <a:r>
              <a:rPr lang="ko-KR" altLang="en-US" dirty="0"/>
              <a:t>단계</a:t>
            </a:r>
            <a:r>
              <a:rPr lang="en-US" altLang="ko-KR" dirty="0"/>
              <a:t> 3 -  Using a database</a:t>
            </a:r>
          </a:p>
          <a:p>
            <a:pPr lvl="2"/>
            <a:r>
              <a:rPr lang="en-US" altLang="ko-KR" dirty="0"/>
              <a:t>Use &lt;</a:t>
            </a:r>
            <a:r>
              <a:rPr lang="en-US" altLang="ko-KR" dirty="0" err="1"/>
              <a:t>dbname</a:t>
            </a:r>
            <a:r>
              <a:rPr lang="en-US" altLang="ko-KR" dirty="0"/>
              <a:t>&gt;</a:t>
            </a:r>
          </a:p>
          <a:p>
            <a:pPr lvl="3"/>
            <a:r>
              <a:rPr lang="en-US" altLang="ko-KR" dirty="0"/>
              <a:t>&gt; </a:t>
            </a:r>
            <a:r>
              <a:rPr lang="en-US" altLang="ko-KR" dirty="0">
                <a:solidFill>
                  <a:schemeClr val="accent6"/>
                </a:solidFill>
              </a:rPr>
              <a:t>use </a:t>
            </a:r>
            <a:r>
              <a:rPr lang="ko-KR" altLang="en-US" dirty="0">
                <a:solidFill>
                  <a:srgbClr val="FF0000"/>
                </a:solidFill>
              </a:rPr>
              <a:t>유</a:t>
            </a:r>
            <a:r>
              <a:rPr lang="en-US" altLang="ko-KR" dirty="0">
                <a:solidFill>
                  <a:srgbClr val="FF0000"/>
                </a:solidFill>
              </a:rPr>
              <a:t>_sample</a:t>
            </a:r>
          </a:p>
          <a:p>
            <a:pPr lvl="4"/>
            <a:r>
              <a:rPr lang="en-US" altLang="ko-KR" dirty="0"/>
              <a:t>‘</a:t>
            </a:r>
            <a:r>
              <a:rPr lang="en-US" altLang="ko-KR" dirty="0" err="1"/>
              <a:t>dbsample</a:t>
            </a:r>
            <a:r>
              <a:rPr lang="en-US" altLang="ko-KR" dirty="0"/>
              <a:t>’</a:t>
            </a:r>
            <a:r>
              <a:rPr lang="ko-KR" altLang="en-US" dirty="0"/>
              <a:t>이라는 데이터베이스를 사용하겠다</a:t>
            </a:r>
            <a:r>
              <a:rPr lang="en-US" altLang="ko-KR" dirty="0"/>
              <a:t>.</a:t>
            </a:r>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101</a:t>
            </a:fld>
            <a:endParaRPr lang="en-US" dirty="0"/>
          </a:p>
        </p:txBody>
      </p:sp>
      <p:sp>
        <p:nvSpPr>
          <p:cNvPr id="5" name="내용 개체 틀 2">
            <a:extLst>
              <a:ext uri="{FF2B5EF4-FFF2-40B4-BE49-F238E27FC236}">
                <a16:creationId xmlns:a16="http://schemas.microsoft.com/office/drawing/2014/main" id="{C531833A-61D8-4EE4-A298-E955B5EB5691}"/>
              </a:ext>
            </a:extLst>
          </p:cNvPr>
          <p:cNvSpPr txBox="1">
            <a:spLocks/>
          </p:cNvSpPr>
          <p:nvPr/>
        </p:nvSpPr>
        <p:spPr>
          <a:xfrm>
            <a:off x="5617021" y="569603"/>
            <a:ext cx="5688632" cy="1745730"/>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endParaRPr lang="en-US" altLang="ko-KR" dirty="0"/>
          </a:p>
          <a:p>
            <a:pPr lvl="1" fontAlgn="auto">
              <a:spcAft>
                <a:spcPts val="0"/>
              </a:spcAft>
            </a:pPr>
            <a:r>
              <a:rPr lang="ko-KR" altLang="en-US" dirty="0"/>
              <a:t>단계</a:t>
            </a:r>
            <a:r>
              <a:rPr lang="en-US" altLang="ko-KR" dirty="0"/>
              <a:t> 4. </a:t>
            </a:r>
            <a:r>
              <a:rPr lang="en-US" altLang="ko-KR" dirty="0">
                <a:solidFill>
                  <a:srgbClr val="00B050"/>
                </a:solidFill>
              </a:rPr>
              <a:t>“data point” </a:t>
            </a:r>
            <a:r>
              <a:rPr lang="ko-KR" altLang="en-US" dirty="0"/>
              <a:t>넣기</a:t>
            </a:r>
            <a:endParaRPr lang="en-US" altLang="ko-KR" dirty="0"/>
          </a:p>
          <a:p>
            <a:pPr lvl="3" fontAlgn="auto">
              <a:spcAft>
                <a:spcPts val="0"/>
              </a:spcAft>
            </a:pPr>
            <a:r>
              <a:rPr lang="en-US" altLang="ko-KR" dirty="0"/>
              <a:t>&gt; insert </a:t>
            </a:r>
            <a:r>
              <a:rPr lang="en-US" altLang="ko-KR" dirty="0" err="1"/>
              <a:t>temperature,location</a:t>
            </a:r>
            <a:r>
              <a:rPr lang="en-US" altLang="ko-KR" dirty="0"/>
              <a:t>=</a:t>
            </a:r>
            <a:r>
              <a:rPr lang="en-US" altLang="ko-KR" dirty="0" err="1"/>
              <a:t>living_room</a:t>
            </a:r>
            <a:r>
              <a:rPr lang="en-US" altLang="ko-KR" dirty="0"/>
              <a:t> value=20</a:t>
            </a:r>
          </a:p>
          <a:p>
            <a:pPr lvl="4" fontAlgn="auto">
              <a:spcAft>
                <a:spcPts val="0"/>
              </a:spcAft>
            </a:pPr>
            <a:r>
              <a:rPr lang="ko-KR" altLang="en-US" dirty="0"/>
              <a:t>위에서 </a:t>
            </a:r>
            <a:r>
              <a:rPr lang="en-US" altLang="ko-KR" dirty="0"/>
              <a:t>temperature</a:t>
            </a:r>
            <a:r>
              <a:rPr lang="ko-KR" altLang="en-US" dirty="0"/>
              <a:t>와 </a:t>
            </a:r>
            <a:r>
              <a:rPr lang="en-US" altLang="ko-KR" dirty="0"/>
              <a:t>location </a:t>
            </a:r>
            <a:r>
              <a:rPr lang="ko-KR" altLang="en-US" dirty="0"/>
              <a:t>사이에 </a:t>
            </a:r>
            <a:r>
              <a:rPr lang="en-US" altLang="ko-KR" dirty="0"/>
              <a:t>‘,’</a:t>
            </a:r>
            <a:r>
              <a:rPr lang="ko-KR" altLang="en-US" dirty="0"/>
              <a:t>만 넣는다</a:t>
            </a:r>
            <a:endParaRPr lang="en-US" altLang="ko-KR" dirty="0"/>
          </a:p>
          <a:p>
            <a:pPr lvl="4" fontAlgn="auto">
              <a:spcAft>
                <a:spcPts val="0"/>
              </a:spcAft>
            </a:pPr>
            <a:r>
              <a:rPr lang="ko-KR" altLang="en-US" dirty="0"/>
              <a:t>스페이스가 들어가면 안됨</a:t>
            </a:r>
            <a:r>
              <a:rPr lang="en-US" altLang="ko-KR" dirty="0"/>
              <a:t>.</a:t>
            </a:r>
          </a:p>
          <a:p>
            <a:pPr lvl="3" fontAlgn="auto">
              <a:spcAft>
                <a:spcPts val="0"/>
              </a:spcAft>
            </a:pPr>
            <a:r>
              <a:rPr lang="en-US" altLang="ko-KR" dirty="0"/>
              <a:t>&gt; insert </a:t>
            </a:r>
            <a:r>
              <a:rPr lang="en-US" altLang="ko-KR" dirty="0" err="1"/>
              <a:t>temperature,location</a:t>
            </a:r>
            <a:r>
              <a:rPr lang="en-US" altLang="ko-KR" dirty="0"/>
              <a:t>=</a:t>
            </a:r>
            <a:r>
              <a:rPr lang="en-US" altLang="ko-KR" dirty="0" err="1"/>
              <a:t>living_room</a:t>
            </a:r>
            <a:r>
              <a:rPr lang="en-US" altLang="ko-KR" dirty="0"/>
              <a:t> value=10</a:t>
            </a:r>
          </a:p>
          <a:p>
            <a:pPr lvl="3" fontAlgn="auto">
              <a:spcAft>
                <a:spcPts val="0"/>
              </a:spcAft>
            </a:pPr>
            <a:r>
              <a:rPr lang="en-US" altLang="ko-KR" dirty="0"/>
              <a:t>&gt; insert </a:t>
            </a:r>
            <a:r>
              <a:rPr lang="en-US" altLang="ko-KR" dirty="0" err="1"/>
              <a:t>temperature,location</a:t>
            </a:r>
            <a:r>
              <a:rPr lang="en-US" altLang="ko-KR" dirty="0"/>
              <a:t>=</a:t>
            </a:r>
            <a:r>
              <a:rPr lang="en-US" altLang="ko-KR" dirty="0" err="1"/>
              <a:t>bed_room</a:t>
            </a:r>
            <a:r>
              <a:rPr lang="en-US" altLang="ko-KR" dirty="0"/>
              <a:t> value=34</a:t>
            </a:r>
          </a:p>
          <a:p>
            <a:pPr lvl="3" fontAlgn="auto">
              <a:spcAft>
                <a:spcPts val="0"/>
              </a:spcAft>
            </a:pPr>
            <a:r>
              <a:rPr lang="en-US" altLang="ko-KR" dirty="0"/>
              <a:t>&gt; insert </a:t>
            </a:r>
            <a:r>
              <a:rPr lang="en-US" altLang="ko-KR" dirty="0" err="1"/>
              <a:t>temperature,location</a:t>
            </a:r>
            <a:r>
              <a:rPr lang="en-US" altLang="ko-KR" dirty="0"/>
              <a:t>=</a:t>
            </a:r>
            <a:r>
              <a:rPr lang="en-US" altLang="ko-KR" dirty="0" err="1"/>
              <a:t>bed_room</a:t>
            </a:r>
            <a:r>
              <a:rPr lang="en-US" altLang="ko-KR" dirty="0"/>
              <a:t> value=23</a:t>
            </a:r>
          </a:p>
          <a:p>
            <a:pPr lvl="1" fontAlgn="auto">
              <a:spcAft>
                <a:spcPts val="0"/>
              </a:spcAft>
            </a:pPr>
            <a:r>
              <a:rPr lang="ko-KR" altLang="en-US" dirty="0"/>
              <a:t>단계 </a:t>
            </a:r>
            <a:r>
              <a:rPr lang="en-US" altLang="ko-KR" dirty="0"/>
              <a:t>5 – </a:t>
            </a:r>
            <a:r>
              <a:rPr lang="ko-KR" altLang="en-US" dirty="0"/>
              <a:t>데이터를 선택하여 가져오기</a:t>
            </a:r>
            <a:endParaRPr lang="en-US" altLang="ko-KR" dirty="0"/>
          </a:p>
          <a:p>
            <a:pPr lvl="2" fontAlgn="auto">
              <a:spcAft>
                <a:spcPts val="0"/>
              </a:spcAft>
            </a:pPr>
            <a:r>
              <a:rPr lang="en-US" altLang="ko-KR" dirty="0"/>
              <a:t>&gt; select * from temperature</a:t>
            </a:r>
          </a:p>
          <a:p>
            <a:pPr lvl="3" fontAlgn="auto">
              <a:spcAft>
                <a:spcPts val="0"/>
              </a:spcAft>
            </a:pPr>
            <a:endParaRPr lang="en-US" altLang="ko-KR" dirty="0"/>
          </a:p>
          <a:p>
            <a:pPr lvl="3" fontAlgn="auto">
              <a:spcAft>
                <a:spcPts val="0"/>
              </a:spcAft>
            </a:pPr>
            <a:endParaRPr lang="en-US" altLang="ko-KR" dirty="0"/>
          </a:p>
          <a:p>
            <a:pPr lvl="3" fontAlgn="auto">
              <a:spcAft>
                <a:spcPts val="0"/>
              </a:spcAft>
            </a:pPr>
            <a:endParaRPr lang="en-US" altLang="ko-KR" dirty="0"/>
          </a:p>
          <a:p>
            <a:pPr lvl="3" fontAlgn="auto">
              <a:spcAft>
                <a:spcPts val="0"/>
              </a:spcAft>
            </a:pPr>
            <a:endParaRPr lang="en-US" altLang="ko-KR" dirty="0"/>
          </a:p>
          <a:p>
            <a:pPr lvl="3" fontAlgn="auto">
              <a:spcAft>
                <a:spcPts val="0"/>
              </a:spcAft>
            </a:pPr>
            <a:endParaRPr lang="en-US" altLang="ko-KR" dirty="0"/>
          </a:p>
          <a:p>
            <a:pPr lvl="1" fontAlgn="auto">
              <a:spcAft>
                <a:spcPts val="0"/>
              </a:spcAft>
            </a:pPr>
            <a:r>
              <a:rPr lang="ko-KR" altLang="en-US" dirty="0"/>
              <a:t>단계 </a:t>
            </a:r>
            <a:r>
              <a:rPr lang="en-US" altLang="ko-KR" dirty="0"/>
              <a:t>6 – </a:t>
            </a:r>
            <a:r>
              <a:rPr lang="ko-KR" altLang="en-US" dirty="0"/>
              <a:t>종료</a:t>
            </a:r>
            <a:endParaRPr lang="en-US" altLang="ko-KR" dirty="0"/>
          </a:p>
          <a:p>
            <a:pPr lvl="2" fontAlgn="auto">
              <a:spcAft>
                <a:spcPts val="0"/>
              </a:spcAft>
            </a:pPr>
            <a:r>
              <a:rPr lang="en-US" altLang="ko-KR" dirty="0"/>
              <a:t>&gt; quit</a:t>
            </a:r>
          </a:p>
          <a:p>
            <a:pPr marL="342900" lvl="1" indent="0" fontAlgn="auto">
              <a:spcAft>
                <a:spcPts val="0"/>
              </a:spcAft>
              <a:buFont typeface="Wingdings 3" pitchFamily="18" charset="2"/>
              <a:buNone/>
            </a:pPr>
            <a:endParaRPr lang="en-US" altLang="ko-KR" dirty="0"/>
          </a:p>
          <a:p>
            <a:pPr marL="342900" lvl="1" indent="0" fontAlgn="auto">
              <a:spcAft>
                <a:spcPts val="0"/>
              </a:spcAft>
              <a:buFont typeface="Wingdings 3" pitchFamily="18" charset="2"/>
              <a:buNone/>
            </a:pPr>
            <a:endParaRPr lang="en-US" dirty="0"/>
          </a:p>
        </p:txBody>
      </p:sp>
      <p:pic>
        <p:nvPicPr>
          <p:cNvPr id="8" name="그림 7">
            <a:extLst>
              <a:ext uri="{FF2B5EF4-FFF2-40B4-BE49-F238E27FC236}">
                <a16:creationId xmlns:a16="http://schemas.microsoft.com/office/drawing/2014/main" id="{80F5175A-E664-4A22-A4FD-B7A430943629}"/>
              </a:ext>
            </a:extLst>
          </p:cNvPr>
          <p:cNvPicPr>
            <a:picLocks noChangeAspect="1"/>
          </p:cNvPicPr>
          <p:nvPr/>
        </p:nvPicPr>
        <p:blipFill>
          <a:blip r:embed="rId3"/>
          <a:stretch>
            <a:fillRect/>
          </a:stretch>
        </p:blipFill>
        <p:spPr>
          <a:xfrm>
            <a:off x="6841157" y="3566142"/>
            <a:ext cx="2857500" cy="1066800"/>
          </a:xfrm>
          <a:prstGeom prst="rect">
            <a:avLst/>
          </a:prstGeom>
        </p:spPr>
      </p:pic>
    </p:spTree>
    <p:extLst>
      <p:ext uri="{BB962C8B-B14F-4D97-AF65-F5344CB8AC3E}">
        <p14:creationId xmlns:p14="http://schemas.microsoft.com/office/powerpoint/2010/main" val="16353933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err="1"/>
              <a:t>쉬어가는</a:t>
            </a:r>
            <a:r>
              <a:rPr lang="ko-KR" altLang="en-US" dirty="0"/>
              <a:t> 페이지 </a:t>
            </a:r>
            <a:r>
              <a:rPr lang="en-US" altLang="ko-KR" dirty="0"/>
              <a:t>- 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400" y="578149"/>
            <a:ext cx="5494638" cy="1745730"/>
          </a:xfrm>
        </p:spPr>
        <p:txBody>
          <a:bodyPr/>
          <a:lstStyle/>
          <a:p>
            <a:r>
              <a:rPr lang="ko-KR" altLang="en-US" dirty="0"/>
              <a:t>태그</a:t>
            </a:r>
            <a:r>
              <a:rPr lang="en-US" altLang="ko-KR" dirty="0"/>
              <a:t>(tag)</a:t>
            </a:r>
          </a:p>
          <a:p>
            <a:pPr lvl="1"/>
            <a:r>
              <a:rPr lang="ko-KR" altLang="en-US" dirty="0"/>
              <a:t>주소 태그</a:t>
            </a:r>
            <a:r>
              <a:rPr lang="en-US" altLang="ko-KR" dirty="0"/>
              <a:t>, </a:t>
            </a:r>
            <a:r>
              <a:rPr lang="ko-KR" altLang="en-US" dirty="0"/>
              <a:t>이름 태그</a:t>
            </a:r>
            <a:r>
              <a:rPr lang="en-US" altLang="ko-KR" dirty="0"/>
              <a:t>, </a:t>
            </a:r>
            <a:r>
              <a:rPr lang="ko-KR" altLang="en-US" dirty="0"/>
              <a:t>전화</a:t>
            </a:r>
            <a:r>
              <a:rPr lang="en-US" altLang="ko-KR" dirty="0"/>
              <a:t> </a:t>
            </a:r>
            <a:r>
              <a:rPr lang="ko-KR" altLang="en-US" dirty="0"/>
              <a:t>번호 태그</a:t>
            </a:r>
            <a:r>
              <a:rPr lang="en-US" altLang="ko-KR" dirty="0"/>
              <a:t>, …. </a:t>
            </a:r>
          </a:p>
          <a:p>
            <a:r>
              <a:rPr lang="ko-KR" altLang="en-US" dirty="0"/>
              <a:t>태그</a:t>
            </a:r>
            <a:r>
              <a:rPr lang="en-US" altLang="ko-KR" dirty="0"/>
              <a:t>(tag)</a:t>
            </a:r>
            <a:r>
              <a:rPr lang="ko-KR" altLang="en-US" dirty="0"/>
              <a:t>의 값</a:t>
            </a:r>
            <a:r>
              <a:rPr lang="en-US" altLang="ko-KR" dirty="0"/>
              <a:t>(value)</a:t>
            </a:r>
          </a:p>
          <a:p>
            <a:pPr lvl="2"/>
            <a:r>
              <a:rPr lang="ko-KR" altLang="en-US" dirty="0"/>
              <a:t>주소 태그의 값</a:t>
            </a:r>
            <a:r>
              <a:rPr lang="en-US" altLang="ko-KR" dirty="0"/>
              <a:t>: </a:t>
            </a:r>
            <a:r>
              <a:rPr lang="ko-KR" altLang="en-US" dirty="0"/>
              <a:t>경기도 용인시</a:t>
            </a:r>
            <a:endParaRPr lang="en-US" altLang="ko-KR" dirty="0"/>
          </a:p>
          <a:p>
            <a:pPr lvl="2"/>
            <a:r>
              <a:rPr lang="ko-KR" altLang="en-US" dirty="0"/>
              <a:t>이름 태그의 값 </a:t>
            </a:r>
            <a:r>
              <a:rPr lang="en-US" altLang="ko-KR" dirty="0"/>
              <a:t>: </a:t>
            </a:r>
            <a:r>
              <a:rPr lang="ko-KR" altLang="en-US" dirty="0"/>
              <a:t>김성필</a:t>
            </a:r>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102</a:t>
            </a:fld>
            <a:endParaRPr lang="en-US" dirty="0"/>
          </a:p>
        </p:txBody>
      </p:sp>
      <p:pic>
        <p:nvPicPr>
          <p:cNvPr id="1026" name="Picture 2" descr="Category: tag - Hexo">
            <a:extLst>
              <a:ext uri="{FF2B5EF4-FFF2-40B4-BE49-F238E27FC236}">
                <a16:creationId xmlns:a16="http://schemas.microsoft.com/office/drawing/2014/main" id="{6E166010-A4CB-4F1A-9FC1-EC87C319C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567" y="2520007"/>
            <a:ext cx="3873426" cy="2694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925C53-B4D7-4A10-9C1F-E495FE623903}"/>
              </a:ext>
            </a:extLst>
          </p:cNvPr>
          <p:cNvSpPr txBox="1"/>
          <p:nvPr/>
        </p:nvSpPr>
        <p:spPr>
          <a:xfrm rot="1667395">
            <a:off x="3324238" y="4007797"/>
            <a:ext cx="1917513" cy="307777"/>
          </a:xfrm>
          <a:prstGeom prst="rect">
            <a:avLst/>
          </a:prstGeom>
          <a:noFill/>
        </p:spPr>
        <p:txBody>
          <a:bodyPr wrap="none" rtlCol="0">
            <a:spAutoFit/>
          </a:bodyPr>
          <a:lstStyle/>
          <a:p>
            <a:r>
              <a:rPr lang="ko-KR" altLang="en-US" sz="1400" dirty="0"/>
              <a:t>주소</a:t>
            </a:r>
            <a:r>
              <a:rPr lang="en-US" altLang="ko-KR" sz="1400" dirty="0"/>
              <a:t>:</a:t>
            </a:r>
            <a:r>
              <a:rPr lang="en-US" altLang="ko-KR" sz="1400" u="sng" dirty="0"/>
              <a:t>  </a:t>
            </a:r>
            <a:r>
              <a:rPr lang="ko-KR" altLang="en-US" sz="1400" u="sng" dirty="0"/>
              <a:t>경기도 용인시 </a:t>
            </a:r>
            <a:endParaRPr lang="en-US" altLang="ko-KR" sz="1400" u="sng" dirty="0"/>
          </a:p>
        </p:txBody>
      </p:sp>
      <p:pic>
        <p:nvPicPr>
          <p:cNvPr id="9" name="Picture 2" descr="Category: tag - Hexo">
            <a:extLst>
              <a:ext uri="{FF2B5EF4-FFF2-40B4-BE49-F238E27FC236}">
                <a16:creationId xmlns:a16="http://schemas.microsoft.com/office/drawing/2014/main" id="{62C1A157-511B-4799-A1EC-0C2019308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997" y="2520007"/>
            <a:ext cx="3873426" cy="26940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5EFF81-880E-407D-A4D0-19457EAF4C26}"/>
              </a:ext>
            </a:extLst>
          </p:cNvPr>
          <p:cNvSpPr txBox="1"/>
          <p:nvPr/>
        </p:nvSpPr>
        <p:spPr>
          <a:xfrm rot="1667395">
            <a:off x="7157340" y="4006131"/>
            <a:ext cx="1853392" cy="307777"/>
          </a:xfrm>
          <a:prstGeom prst="rect">
            <a:avLst/>
          </a:prstGeom>
          <a:noFill/>
        </p:spPr>
        <p:txBody>
          <a:bodyPr wrap="none" rtlCol="0">
            <a:spAutoFit/>
          </a:bodyPr>
          <a:lstStyle/>
          <a:p>
            <a:r>
              <a:rPr lang="ko-KR" altLang="en-US" sz="1400" dirty="0"/>
              <a:t>이름</a:t>
            </a:r>
            <a:r>
              <a:rPr lang="en-US" altLang="ko-KR" sz="1400" dirty="0"/>
              <a:t>: </a:t>
            </a:r>
            <a:r>
              <a:rPr lang="en-US" altLang="ko-KR" sz="1400" u="sng" dirty="0"/>
              <a:t>     </a:t>
            </a:r>
            <a:r>
              <a:rPr lang="ko-KR" altLang="en-US" sz="1400" u="sng" dirty="0"/>
              <a:t>김 성필</a:t>
            </a:r>
            <a:r>
              <a:rPr lang="en-US" altLang="ko-KR" sz="1400" u="sng" dirty="0"/>
              <a:t>     </a:t>
            </a:r>
          </a:p>
        </p:txBody>
      </p:sp>
      <p:sp>
        <p:nvSpPr>
          <p:cNvPr id="10" name="TextBox 9">
            <a:extLst>
              <a:ext uri="{FF2B5EF4-FFF2-40B4-BE49-F238E27FC236}">
                <a16:creationId xmlns:a16="http://schemas.microsoft.com/office/drawing/2014/main" id="{5E3F2BCA-AAA5-46C8-B960-E1F5C55ED4D1}"/>
              </a:ext>
            </a:extLst>
          </p:cNvPr>
          <p:cNvSpPr txBox="1"/>
          <p:nvPr/>
        </p:nvSpPr>
        <p:spPr>
          <a:xfrm>
            <a:off x="2655860" y="5678145"/>
            <a:ext cx="6210354" cy="276999"/>
          </a:xfrm>
          <a:prstGeom prst="rect">
            <a:avLst/>
          </a:prstGeom>
          <a:noFill/>
        </p:spPr>
        <p:txBody>
          <a:bodyPr wrap="none" rtlCol="0">
            <a:spAutoFit/>
          </a:bodyPr>
          <a:lstStyle/>
          <a:p>
            <a:r>
              <a:rPr lang="en-US" altLang="ko-KR" sz="1200" dirty="0">
                <a:solidFill>
                  <a:schemeClr val="bg1">
                    <a:lumMod val="75000"/>
                  </a:schemeClr>
                </a:solidFill>
              </a:rPr>
              <a:t>[</a:t>
            </a:r>
            <a:r>
              <a:rPr lang="ko-KR" altLang="en-US" sz="1200" dirty="0">
                <a:solidFill>
                  <a:schemeClr val="bg1">
                    <a:lumMod val="75000"/>
                  </a:schemeClr>
                </a:solidFill>
              </a:rPr>
              <a:t>출처</a:t>
            </a:r>
            <a:r>
              <a:rPr lang="en-US" altLang="ko-KR" sz="1200" dirty="0">
                <a:solidFill>
                  <a:schemeClr val="bg1">
                    <a:lumMod val="75000"/>
                  </a:schemeClr>
                </a:solidFill>
              </a:rPr>
              <a:t>] https://mulder21c.github.io/hexo-theme-amorfati/categories/examples/tag/</a:t>
            </a:r>
            <a:endParaRPr lang="ko-KR" altLang="en-US" sz="1200" dirty="0">
              <a:solidFill>
                <a:schemeClr val="bg1">
                  <a:lumMod val="75000"/>
                </a:schemeClr>
              </a:solidFill>
            </a:endParaRPr>
          </a:p>
        </p:txBody>
      </p:sp>
    </p:spTree>
    <p:extLst>
      <p:ext uri="{BB962C8B-B14F-4D97-AF65-F5344CB8AC3E}">
        <p14:creationId xmlns:p14="http://schemas.microsoft.com/office/powerpoint/2010/main" val="29573575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0979353" cy="1745730"/>
          </a:xfrm>
        </p:spPr>
        <p:txBody>
          <a:bodyPr/>
          <a:lstStyle/>
          <a:p>
            <a:r>
              <a:rPr lang="en-US" altLang="ko-KR" dirty="0" err="1"/>
              <a:t>InfluxDB</a:t>
            </a:r>
            <a:r>
              <a:rPr lang="en-US" altLang="ko-KR" dirty="0"/>
              <a:t> </a:t>
            </a:r>
            <a:r>
              <a:rPr lang="ko-KR" altLang="en-US" dirty="0"/>
              <a:t>처음 맛보기</a:t>
            </a:r>
            <a:endParaRPr lang="en-US" altLang="ko-KR" dirty="0"/>
          </a:p>
          <a:p>
            <a:pPr lvl="1" fontAlgn="auto">
              <a:spcAft>
                <a:spcPts val="0"/>
              </a:spcAft>
            </a:pPr>
            <a:r>
              <a:rPr lang="ko-KR" altLang="en-US" dirty="0"/>
              <a:t>이전 </a:t>
            </a:r>
            <a:r>
              <a:rPr lang="en-US" altLang="ko-KR" dirty="0"/>
              <a:t>“</a:t>
            </a:r>
            <a:r>
              <a:rPr lang="ko-KR" altLang="en-US" dirty="0"/>
              <a:t>단계</a:t>
            </a:r>
            <a:r>
              <a:rPr lang="en-US" altLang="ko-KR" dirty="0"/>
              <a:t> 4 - data point </a:t>
            </a:r>
            <a:r>
              <a:rPr lang="ko-KR" altLang="en-US" dirty="0"/>
              <a:t>넣기</a:t>
            </a:r>
            <a:r>
              <a:rPr lang="en-US" altLang="ko-KR" dirty="0"/>
              <a:t>”</a:t>
            </a:r>
            <a:r>
              <a:rPr lang="ko-KR" altLang="en-US" dirty="0"/>
              <a:t>에서</a:t>
            </a:r>
            <a:endParaRPr lang="en-US" altLang="ko-KR" dirty="0"/>
          </a:p>
          <a:p>
            <a:pPr lvl="2"/>
            <a:r>
              <a:rPr lang="en-US" altLang="ko-KR" dirty="0"/>
              <a:t>We will be inserting data points with a measurement name of “</a:t>
            </a:r>
            <a:r>
              <a:rPr lang="en-US" altLang="ko-KR" dirty="0">
                <a:solidFill>
                  <a:srgbClr val="FFC000"/>
                </a:solidFill>
              </a:rPr>
              <a:t>temperature</a:t>
            </a:r>
            <a:r>
              <a:rPr lang="en-US" altLang="ko-KR" dirty="0"/>
              <a:t>” and a </a:t>
            </a:r>
            <a:r>
              <a:rPr lang="en-US" altLang="ko-KR" u="sng" dirty="0">
                <a:solidFill>
                  <a:srgbClr val="00B050"/>
                </a:solidFill>
              </a:rPr>
              <a:t>tag key</a:t>
            </a:r>
            <a:r>
              <a:rPr lang="en-US" altLang="ko-KR" dirty="0"/>
              <a:t> of “</a:t>
            </a:r>
            <a:r>
              <a:rPr lang="en-US" altLang="ko-KR" dirty="0">
                <a:solidFill>
                  <a:srgbClr val="00B050"/>
                </a:solidFill>
              </a:rPr>
              <a:t>location</a:t>
            </a:r>
            <a:r>
              <a:rPr lang="en-US" altLang="ko-KR" dirty="0"/>
              <a:t>”, and a </a:t>
            </a:r>
            <a:r>
              <a:rPr lang="en-US" altLang="ko-KR" u="sng" dirty="0">
                <a:solidFill>
                  <a:schemeClr val="accent6">
                    <a:lumMod val="75000"/>
                  </a:schemeClr>
                </a:solidFill>
              </a:rPr>
              <a:t>field key</a:t>
            </a:r>
            <a:r>
              <a:rPr lang="en-US" altLang="ko-KR" dirty="0"/>
              <a:t> of “</a:t>
            </a:r>
            <a:r>
              <a:rPr lang="en-US" altLang="ko-KR" dirty="0">
                <a:solidFill>
                  <a:schemeClr val="accent6">
                    <a:lumMod val="75000"/>
                  </a:schemeClr>
                </a:solidFill>
              </a:rPr>
              <a:t>value</a:t>
            </a:r>
            <a:r>
              <a:rPr lang="en-US" altLang="ko-KR" dirty="0"/>
              <a:t>”</a:t>
            </a:r>
          </a:p>
          <a:p>
            <a:pPr lvl="3"/>
            <a:r>
              <a:rPr lang="en-US" altLang="ko-KR" dirty="0"/>
              <a:t>Measurement name : table name</a:t>
            </a:r>
          </a:p>
          <a:p>
            <a:pPr lvl="3"/>
            <a:r>
              <a:rPr lang="en-US" altLang="ko-KR" dirty="0">
                <a:solidFill>
                  <a:srgbClr val="00B050"/>
                </a:solidFill>
              </a:rPr>
              <a:t>tag</a:t>
            </a:r>
            <a:r>
              <a:rPr lang="en-US" altLang="ko-KR" dirty="0"/>
              <a:t>, </a:t>
            </a:r>
            <a:r>
              <a:rPr lang="en-US" altLang="ko-KR" dirty="0">
                <a:solidFill>
                  <a:schemeClr val="accent6">
                    <a:lumMod val="75000"/>
                  </a:schemeClr>
                </a:solidFill>
              </a:rPr>
              <a:t>field</a:t>
            </a:r>
            <a:r>
              <a:rPr lang="en-US" altLang="ko-KR" dirty="0"/>
              <a:t> : columns name</a:t>
            </a:r>
          </a:p>
          <a:p>
            <a:pPr lvl="2"/>
            <a:r>
              <a:rPr lang="en-US" altLang="ko-KR" dirty="0"/>
              <a:t>&gt; insert </a:t>
            </a:r>
            <a:r>
              <a:rPr lang="en-US" altLang="ko-KR" dirty="0" err="1"/>
              <a:t>temperature,</a:t>
            </a:r>
            <a:r>
              <a:rPr lang="en-US" altLang="ko-KR" i="1" dirty="0" err="1">
                <a:effectLst>
                  <a:outerShdw blurRad="38100" dist="38100" dir="2700000" algn="tl">
                    <a:srgbClr val="000000">
                      <a:alpha val="43137"/>
                    </a:srgbClr>
                  </a:outerShdw>
                </a:effectLst>
              </a:rPr>
              <a:t>location</a:t>
            </a:r>
            <a:r>
              <a:rPr lang="en-US" altLang="ko-KR" i="1" dirty="0">
                <a:effectLst>
                  <a:outerShdw blurRad="38100" dist="38100" dir="2700000" algn="tl">
                    <a:srgbClr val="000000">
                      <a:alpha val="43137"/>
                    </a:srgbClr>
                  </a:outerShdw>
                </a:effectLst>
              </a:rPr>
              <a:t>=</a:t>
            </a:r>
            <a:r>
              <a:rPr lang="en-US" altLang="ko-KR" i="1" dirty="0" err="1">
                <a:effectLst>
                  <a:outerShdw blurRad="38100" dist="38100" dir="2700000" algn="tl">
                    <a:srgbClr val="000000">
                      <a:alpha val="43137"/>
                    </a:srgbClr>
                  </a:outerShdw>
                </a:effectLst>
              </a:rPr>
              <a:t>living_room</a:t>
            </a:r>
            <a:r>
              <a:rPr lang="en-US" altLang="ko-KR" i="1" dirty="0">
                <a:effectLst>
                  <a:outerShdw blurRad="38100" dist="38100" dir="2700000" algn="tl">
                    <a:srgbClr val="000000">
                      <a:alpha val="43137"/>
                    </a:srgbClr>
                  </a:outerShdw>
                </a:effectLst>
              </a:rPr>
              <a:t> value=20</a:t>
            </a:r>
          </a:p>
          <a:p>
            <a:pPr lvl="2"/>
            <a:r>
              <a:rPr lang="en-US" altLang="ko-KR" dirty="0"/>
              <a:t>&gt; insert </a:t>
            </a:r>
            <a:r>
              <a:rPr lang="en-US" altLang="ko-KR" dirty="0" err="1"/>
              <a:t>temperature,</a:t>
            </a:r>
            <a:r>
              <a:rPr lang="en-US" altLang="ko-KR" i="1" dirty="0" err="1">
                <a:effectLst>
                  <a:outerShdw blurRad="38100" dist="38100" dir="2700000" algn="tl">
                    <a:srgbClr val="000000">
                      <a:alpha val="43137"/>
                    </a:srgbClr>
                  </a:outerShdw>
                </a:effectLst>
              </a:rPr>
              <a:t>location</a:t>
            </a:r>
            <a:r>
              <a:rPr lang="en-US" altLang="ko-KR" i="1" dirty="0">
                <a:effectLst>
                  <a:outerShdw blurRad="38100" dist="38100" dir="2700000" algn="tl">
                    <a:srgbClr val="000000">
                      <a:alpha val="43137"/>
                    </a:srgbClr>
                  </a:outerShdw>
                </a:effectLst>
              </a:rPr>
              <a:t>=</a:t>
            </a:r>
            <a:r>
              <a:rPr lang="en-US" altLang="ko-KR" i="1" dirty="0" err="1">
                <a:effectLst>
                  <a:outerShdw blurRad="38100" dist="38100" dir="2700000" algn="tl">
                    <a:srgbClr val="000000">
                      <a:alpha val="43137"/>
                    </a:srgbClr>
                  </a:outerShdw>
                </a:effectLst>
              </a:rPr>
              <a:t>living_room</a:t>
            </a:r>
            <a:r>
              <a:rPr lang="en-US" altLang="ko-KR" i="1" dirty="0">
                <a:effectLst>
                  <a:outerShdw blurRad="38100" dist="38100" dir="2700000" algn="tl">
                    <a:srgbClr val="000000">
                      <a:alpha val="43137"/>
                    </a:srgbClr>
                  </a:outerShdw>
                </a:effectLst>
              </a:rPr>
              <a:t> value=10</a:t>
            </a:r>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r>
              <a:rPr lang="en-US" altLang="ko-KR" dirty="0"/>
              <a:t>A data point consists of the </a:t>
            </a:r>
            <a:r>
              <a:rPr lang="en-US" altLang="ko-KR" dirty="0">
                <a:solidFill>
                  <a:srgbClr val="FF0000"/>
                </a:solidFill>
              </a:rPr>
              <a:t>time</a:t>
            </a:r>
            <a:r>
              <a:rPr lang="en-US" altLang="ko-KR" dirty="0"/>
              <a:t>, a </a:t>
            </a:r>
            <a:r>
              <a:rPr lang="en-US" altLang="ko-KR" dirty="0">
                <a:solidFill>
                  <a:srgbClr val="FF0000"/>
                </a:solidFill>
              </a:rPr>
              <a:t>measurement </a:t>
            </a:r>
            <a:r>
              <a:rPr lang="en-US" altLang="ko-KR" dirty="0"/>
              <a:t>name such as “temperature”, and at least one </a:t>
            </a:r>
            <a:r>
              <a:rPr lang="en-US" altLang="ko-KR" dirty="0">
                <a:solidFill>
                  <a:schemeClr val="accent6">
                    <a:lumMod val="75000"/>
                  </a:schemeClr>
                </a:solidFill>
              </a:rPr>
              <a:t>field</a:t>
            </a:r>
            <a:r>
              <a:rPr lang="en-US" altLang="ko-KR" dirty="0"/>
              <a:t>.</a:t>
            </a:r>
          </a:p>
          <a:p>
            <a:pPr lvl="3"/>
            <a:r>
              <a:rPr lang="en-US" altLang="ko-KR" dirty="0"/>
              <a:t>So for this we will be inserting data points with a measurement name of “temperature” and a tag key of “location”, and a field key of “value”. For our first sample point, we will be saying the location is the “</a:t>
            </a:r>
            <a:r>
              <a:rPr lang="en-US" altLang="ko-KR" dirty="0" err="1"/>
              <a:t>living_room</a:t>
            </a:r>
            <a:r>
              <a:rPr lang="en-US" altLang="ko-KR" dirty="0"/>
              <a:t>”, and the value is “20”.</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103</a:t>
            </a:fld>
            <a:endParaRPr lang="en-US" dirty="0"/>
          </a:p>
        </p:txBody>
      </p:sp>
      <p:graphicFrame>
        <p:nvGraphicFramePr>
          <p:cNvPr id="6" name="표 7">
            <a:extLst>
              <a:ext uri="{FF2B5EF4-FFF2-40B4-BE49-F238E27FC236}">
                <a16:creationId xmlns:a16="http://schemas.microsoft.com/office/drawing/2014/main" id="{67951A22-02A1-41EB-BFAD-A1AD47187936}"/>
              </a:ext>
            </a:extLst>
          </p:cNvPr>
          <p:cNvGraphicFramePr>
            <a:graphicFrameLocks noGrp="1"/>
          </p:cNvGraphicFramePr>
          <p:nvPr/>
        </p:nvGraphicFramePr>
        <p:xfrm>
          <a:off x="1915383" y="3279695"/>
          <a:ext cx="7681383" cy="1112520"/>
        </p:xfrm>
        <a:graphic>
          <a:graphicData uri="http://schemas.openxmlformats.org/drawingml/2006/table">
            <a:tbl>
              <a:tblPr firstRow="1" bandRow="1">
                <a:tableStyleId>{5C22544A-7EE6-4342-B048-85BDC9FD1C3A}</a:tableStyleId>
              </a:tblPr>
              <a:tblGrid>
                <a:gridCol w="2765534">
                  <a:extLst>
                    <a:ext uri="{9D8B030D-6E8A-4147-A177-3AD203B41FA5}">
                      <a16:colId xmlns:a16="http://schemas.microsoft.com/office/drawing/2014/main" val="1437729390"/>
                    </a:ext>
                  </a:extLst>
                </a:gridCol>
                <a:gridCol w="2664296">
                  <a:extLst>
                    <a:ext uri="{9D8B030D-6E8A-4147-A177-3AD203B41FA5}">
                      <a16:colId xmlns:a16="http://schemas.microsoft.com/office/drawing/2014/main" val="19056893"/>
                    </a:ext>
                  </a:extLst>
                </a:gridCol>
                <a:gridCol w="2251553">
                  <a:extLst>
                    <a:ext uri="{9D8B030D-6E8A-4147-A177-3AD203B41FA5}">
                      <a16:colId xmlns:a16="http://schemas.microsoft.com/office/drawing/2014/main" val="34197287"/>
                    </a:ext>
                  </a:extLst>
                </a:gridCol>
              </a:tblGrid>
              <a:tr h="370840">
                <a:tc>
                  <a:txBody>
                    <a:bodyPr/>
                    <a:lstStyle/>
                    <a:p>
                      <a:pPr latinLnBrk="1"/>
                      <a:r>
                        <a:rPr lang="en-US" altLang="ko-KR"/>
                        <a:t>time</a:t>
                      </a:r>
                      <a:endParaRPr lang="ko-KR" altLang="en-US" dirty="0"/>
                    </a:p>
                  </a:txBody>
                  <a:tcPr/>
                </a:tc>
                <a:tc>
                  <a:txBody>
                    <a:bodyPr/>
                    <a:lstStyle/>
                    <a:p>
                      <a:pPr latinLnBrk="1"/>
                      <a:r>
                        <a:rPr lang="en-US" altLang="ko-KR" dirty="0">
                          <a:solidFill>
                            <a:srgbClr val="00B050"/>
                          </a:solidFill>
                        </a:rPr>
                        <a:t>location</a:t>
                      </a:r>
                      <a:endParaRPr lang="ko-KR" altLang="en-US" dirty="0">
                        <a:solidFill>
                          <a:srgbClr val="00B050"/>
                        </a:solidFill>
                      </a:endParaRPr>
                    </a:p>
                  </a:txBody>
                  <a:tcPr/>
                </a:tc>
                <a:tc>
                  <a:txBody>
                    <a:bodyPr/>
                    <a:lstStyle/>
                    <a:p>
                      <a:pPr latinLnBrk="1"/>
                      <a:r>
                        <a:rPr lang="en-US" altLang="ko-KR" dirty="0">
                          <a:solidFill>
                            <a:schemeClr val="accent6">
                              <a:lumMod val="75000"/>
                            </a:schemeClr>
                          </a:solidFill>
                        </a:rPr>
                        <a:t>value</a:t>
                      </a:r>
                      <a:endParaRPr lang="ko-KR" altLang="en-US" dirty="0">
                        <a:solidFill>
                          <a:schemeClr val="accent6">
                            <a:lumMod val="75000"/>
                          </a:schemeClr>
                        </a:solidFill>
                      </a:endParaRPr>
                    </a:p>
                  </a:txBody>
                  <a:tcPr/>
                </a:tc>
                <a:extLst>
                  <a:ext uri="{0D108BD9-81ED-4DB2-BD59-A6C34878D82A}">
                    <a16:rowId xmlns:a16="http://schemas.microsoft.com/office/drawing/2014/main" val="4111644218"/>
                  </a:ext>
                </a:extLst>
              </a:tr>
              <a:tr h="370840">
                <a:tc>
                  <a:txBody>
                    <a:bodyPr/>
                    <a:lstStyle/>
                    <a:p>
                      <a:pPr latinLnBrk="1"/>
                      <a:r>
                        <a:rPr lang="en-US" altLang="ko-KR" dirty="0"/>
                        <a:t>1620281733670119575</a:t>
                      </a:r>
                      <a:endParaRPr lang="ko-KR" altLang="en-US" dirty="0"/>
                    </a:p>
                  </a:txBody>
                  <a:tcPr/>
                </a:tc>
                <a:tc>
                  <a:txBody>
                    <a:bodyPr/>
                    <a:lstStyle/>
                    <a:p>
                      <a:pPr latinLnBrk="1"/>
                      <a:r>
                        <a:rPr lang="en-US" altLang="ko-KR" i="1" dirty="0" err="1">
                          <a:effectLst>
                            <a:outerShdw blurRad="38100" dist="38100" dir="2700000" algn="tl">
                              <a:srgbClr val="000000">
                                <a:alpha val="43137"/>
                              </a:srgbClr>
                            </a:outerShdw>
                          </a:effectLst>
                        </a:rPr>
                        <a:t>living_room</a:t>
                      </a:r>
                      <a:endParaRPr lang="ko-KR" altLang="en-US" i="1" dirty="0">
                        <a:effectLst>
                          <a:outerShdw blurRad="38100" dist="38100" dir="2700000" algn="tl">
                            <a:srgbClr val="000000">
                              <a:alpha val="43137"/>
                            </a:srgbClr>
                          </a:outerShdw>
                        </a:effectLst>
                      </a:endParaRPr>
                    </a:p>
                  </a:txBody>
                  <a:tcPr/>
                </a:tc>
                <a:tc>
                  <a:txBody>
                    <a:bodyPr/>
                    <a:lstStyle/>
                    <a:p>
                      <a:pPr latinLnBrk="1"/>
                      <a:r>
                        <a:rPr lang="en-US" altLang="ko-KR" i="1" dirty="0">
                          <a:effectLst>
                            <a:outerShdw blurRad="38100" dist="38100" dir="2700000" algn="tl">
                              <a:srgbClr val="000000">
                                <a:alpha val="43137"/>
                              </a:srgbClr>
                            </a:outerShdw>
                          </a:effectLst>
                        </a:rPr>
                        <a:t>20</a:t>
                      </a:r>
                      <a:endParaRPr lang="ko-KR" altLang="en-US" i="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543935025"/>
                  </a:ext>
                </a:extLst>
              </a:tr>
              <a:tr h="370840">
                <a:tc>
                  <a:txBody>
                    <a:bodyPr/>
                    <a:lstStyle/>
                    <a:p>
                      <a:pPr latinLnBrk="1"/>
                      <a:r>
                        <a:rPr lang="en-US" altLang="ko-KR" dirty="0"/>
                        <a:t>1620281795060777037 </a:t>
                      </a:r>
                      <a:endParaRPr lang="ko-KR" altLang="en-US" dirty="0"/>
                    </a:p>
                  </a:txBody>
                  <a:tcPr/>
                </a:tc>
                <a:tc>
                  <a:txBody>
                    <a:bodyPr/>
                    <a:lstStyle/>
                    <a:p>
                      <a:pPr latinLnBrk="1"/>
                      <a:r>
                        <a:rPr lang="en-US" altLang="ko-KR" i="1" dirty="0" err="1">
                          <a:effectLst>
                            <a:outerShdw blurRad="38100" dist="38100" dir="2700000" algn="tl">
                              <a:srgbClr val="000000">
                                <a:alpha val="43137"/>
                              </a:srgbClr>
                            </a:outerShdw>
                          </a:effectLst>
                        </a:rPr>
                        <a:t>living_room</a:t>
                      </a:r>
                      <a:endParaRPr lang="ko-KR" altLang="en-US" i="1" dirty="0">
                        <a:effectLst>
                          <a:outerShdw blurRad="38100" dist="38100" dir="2700000" algn="tl">
                            <a:srgbClr val="000000">
                              <a:alpha val="43137"/>
                            </a:srgbClr>
                          </a:outerShdw>
                        </a:effectLst>
                      </a:endParaRPr>
                    </a:p>
                  </a:txBody>
                  <a:tcPr/>
                </a:tc>
                <a:tc>
                  <a:txBody>
                    <a:bodyPr/>
                    <a:lstStyle/>
                    <a:p>
                      <a:pPr latinLnBrk="1"/>
                      <a:r>
                        <a:rPr lang="en-US" altLang="ko-KR" i="1" dirty="0">
                          <a:effectLst>
                            <a:outerShdw blurRad="38100" dist="38100" dir="2700000" algn="tl">
                              <a:srgbClr val="000000">
                                <a:alpha val="43137"/>
                              </a:srgbClr>
                            </a:outerShdw>
                          </a:effectLst>
                        </a:rPr>
                        <a:t>10</a:t>
                      </a:r>
                      <a:endParaRPr lang="ko-KR" altLang="en-US" i="1" dirty="0">
                        <a:effectLst>
                          <a:outerShdw blurRad="38100" dist="38100" dir="2700000" algn="tl">
                            <a:srgbClr val="000000">
                              <a:alpha val="43137"/>
                            </a:srgbClr>
                          </a:outerShdw>
                        </a:effectLst>
                      </a:endParaRPr>
                    </a:p>
                  </a:txBody>
                  <a:tcPr/>
                </a:tc>
                <a:extLst>
                  <a:ext uri="{0D108BD9-81ED-4DB2-BD59-A6C34878D82A}">
                    <a16:rowId xmlns:a16="http://schemas.microsoft.com/office/drawing/2014/main" val="3641377778"/>
                  </a:ext>
                </a:extLst>
              </a:tr>
            </a:tbl>
          </a:graphicData>
        </a:graphic>
      </p:graphicFrame>
      <p:sp>
        <p:nvSpPr>
          <p:cNvPr id="8" name="직사각형 7">
            <a:extLst>
              <a:ext uri="{FF2B5EF4-FFF2-40B4-BE49-F238E27FC236}">
                <a16:creationId xmlns:a16="http://schemas.microsoft.com/office/drawing/2014/main" id="{EC87A437-57A2-4138-989D-25F8BAAF0CBC}"/>
              </a:ext>
            </a:extLst>
          </p:cNvPr>
          <p:cNvSpPr/>
          <p:nvPr/>
        </p:nvSpPr>
        <p:spPr>
          <a:xfrm>
            <a:off x="4649040" y="2832103"/>
            <a:ext cx="2214068" cy="461665"/>
          </a:xfrm>
          <a:prstGeom prst="rect">
            <a:avLst/>
          </a:prstGeom>
          <a:noFill/>
        </p:spPr>
        <p:txBody>
          <a:bodyPr wrap="none" lIns="91440" tIns="45720" rIns="91440" bIns="45720">
            <a:spAutoFit/>
          </a:bodyPr>
          <a:lstStyle/>
          <a:p>
            <a:pPr algn="ctr"/>
            <a:r>
              <a:rPr lang="en-US" altLang="ko-KR" sz="2400" b="0" cap="none" spc="0" dirty="0">
                <a:ln w="0"/>
                <a:solidFill>
                  <a:schemeClr val="tx1"/>
                </a:solidFill>
                <a:effectLst>
                  <a:outerShdw blurRad="38100" dist="19050" dir="2700000" algn="tl" rotWithShape="0">
                    <a:schemeClr val="dk1">
                      <a:alpha val="40000"/>
                    </a:schemeClr>
                  </a:outerShdw>
                </a:effectLst>
              </a:rPr>
              <a:t>[temperature]</a:t>
            </a:r>
            <a:endParaRPr lang="ko-KR" alt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062878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0979353" cy="1745730"/>
          </a:xfrm>
        </p:spPr>
        <p:txBody>
          <a:bodyPr/>
          <a:lstStyle/>
          <a:p>
            <a:r>
              <a:rPr lang="en-US" altLang="ko-KR" dirty="0" err="1"/>
              <a:t>InfluxDB</a:t>
            </a:r>
            <a:r>
              <a:rPr lang="en-US" altLang="ko-KR" dirty="0"/>
              <a:t> </a:t>
            </a:r>
            <a:r>
              <a:rPr lang="ko-KR" altLang="en-US" dirty="0"/>
              <a:t>처음 맛보기</a:t>
            </a:r>
            <a:endParaRPr lang="en-US" altLang="ko-KR" dirty="0"/>
          </a:p>
          <a:p>
            <a:pPr lvl="1" fontAlgn="auto">
              <a:spcAft>
                <a:spcPts val="0"/>
              </a:spcAft>
            </a:pPr>
            <a:r>
              <a:rPr lang="ko-KR" altLang="en-US" dirty="0"/>
              <a:t>이전 </a:t>
            </a:r>
            <a:r>
              <a:rPr lang="en-US" altLang="ko-KR" dirty="0"/>
              <a:t>“</a:t>
            </a:r>
            <a:r>
              <a:rPr lang="ko-KR" altLang="en-US" dirty="0"/>
              <a:t>단계</a:t>
            </a:r>
            <a:r>
              <a:rPr lang="en-US" altLang="ko-KR" dirty="0"/>
              <a:t> 4 - data point </a:t>
            </a:r>
            <a:r>
              <a:rPr lang="ko-KR" altLang="en-US" dirty="0"/>
              <a:t>넣기</a:t>
            </a:r>
            <a:r>
              <a:rPr lang="en-US" altLang="ko-KR" dirty="0"/>
              <a:t>”</a:t>
            </a:r>
            <a:r>
              <a:rPr lang="ko-KR" altLang="en-US" dirty="0"/>
              <a:t>에서</a:t>
            </a:r>
            <a:endParaRPr lang="en-US" altLang="ko-KR" dirty="0"/>
          </a:p>
          <a:p>
            <a:pPr lvl="2"/>
            <a:r>
              <a:rPr lang="en-US" altLang="ko-KR" dirty="0"/>
              <a:t>Measurement(table)</a:t>
            </a:r>
            <a:r>
              <a:rPr lang="ko-KR" altLang="en-US" dirty="0"/>
              <a:t>과 </a:t>
            </a:r>
            <a:r>
              <a:rPr lang="en-US" altLang="ko-KR" dirty="0"/>
              <a:t>field(columns)</a:t>
            </a:r>
            <a:r>
              <a:rPr lang="ko-KR" altLang="en-US" dirty="0"/>
              <a:t>를 사전에 정의할 필요 없음</a:t>
            </a:r>
            <a:r>
              <a:rPr lang="en-US" altLang="ko-KR" dirty="0"/>
              <a:t>.</a:t>
            </a:r>
          </a:p>
          <a:p>
            <a:pPr lvl="3"/>
            <a:r>
              <a:rPr lang="en-US" altLang="ko-KR" dirty="0"/>
              <a:t>Measurement(</a:t>
            </a:r>
            <a:r>
              <a:rPr lang="ko-KR" altLang="en-US" dirty="0"/>
              <a:t>이름</a:t>
            </a:r>
            <a:r>
              <a:rPr lang="en-US" altLang="ko-KR" dirty="0"/>
              <a:t>)</a:t>
            </a:r>
            <a:r>
              <a:rPr lang="ko-KR" altLang="en-US" dirty="0"/>
              <a:t>과</a:t>
            </a:r>
            <a:r>
              <a:rPr lang="en-US" altLang="ko-KR" dirty="0"/>
              <a:t> field (</a:t>
            </a:r>
            <a:r>
              <a:rPr lang="ko-KR" altLang="en-US" dirty="0"/>
              <a:t>이름</a:t>
            </a:r>
            <a:r>
              <a:rPr lang="en-US" altLang="ko-KR" dirty="0"/>
              <a:t>)</a:t>
            </a:r>
            <a:r>
              <a:rPr lang="ko-KR" altLang="en-US" dirty="0"/>
              <a:t>은 </a:t>
            </a:r>
            <a:r>
              <a:rPr lang="en-US" altLang="ko-KR" dirty="0"/>
              <a:t>insert</a:t>
            </a:r>
            <a:r>
              <a:rPr lang="ko-KR" altLang="en-US" dirty="0"/>
              <a:t>할 때 자동으로 생성됨</a:t>
            </a:r>
            <a:r>
              <a:rPr lang="en-US" altLang="ko-KR" dirty="0"/>
              <a:t>.</a:t>
            </a:r>
          </a:p>
          <a:p>
            <a:pPr lvl="2"/>
            <a:r>
              <a:rPr lang="en-US" altLang="ko-KR" dirty="0"/>
              <a:t>Data point</a:t>
            </a:r>
            <a:r>
              <a:rPr lang="ko-KR" altLang="en-US" dirty="0"/>
              <a:t>를 </a:t>
            </a:r>
            <a:r>
              <a:rPr lang="en-US" altLang="ko-KR" dirty="0"/>
              <a:t>database</a:t>
            </a:r>
            <a:r>
              <a:rPr lang="ko-KR" altLang="en-US" dirty="0"/>
              <a:t>에 쓰기 위한 </a:t>
            </a:r>
            <a:r>
              <a:rPr lang="ko-KR" altLang="en-US" dirty="0" err="1"/>
              <a:t>포멧</a:t>
            </a:r>
            <a:endParaRPr lang="en-US" altLang="ko-KR" dirty="0"/>
          </a:p>
          <a:p>
            <a:pPr lvl="3"/>
            <a:r>
              <a:rPr lang="en-US" altLang="ko-KR" dirty="0" err="1"/>
              <a:t>measurementName</a:t>
            </a:r>
            <a:r>
              <a:rPr lang="en-US" altLang="ko-KR" dirty="0"/>
              <a:t> field1=value1,field2=value2,field3=value3 timestamp</a:t>
            </a:r>
          </a:p>
          <a:p>
            <a:pPr lvl="4"/>
            <a:r>
              <a:rPr lang="ko-KR" altLang="en-US" dirty="0"/>
              <a:t>스페이스와 쉼표의 위치는 중요한 요소임</a:t>
            </a:r>
            <a:endParaRPr lang="en-US" altLang="ko-KR" dirty="0"/>
          </a:p>
          <a:p>
            <a:pPr lvl="4"/>
            <a:r>
              <a:rPr lang="en-US" altLang="ko-KR" dirty="0"/>
              <a:t>Timestamp</a:t>
            </a:r>
            <a:r>
              <a:rPr lang="ko-KR" altLang="en-US" dirty="0"/>
              <a:t>는 </a:t>
            </a:r>
            <a:r>
              <a:rPr lang="en-US" altLang="ko-KR" dirty="0"/>
              <a:t>nanoseconds </a:t>
            </a:r>
            <a:r>
              <a:rPr lang="ko-KR" altLang="en-US" dirty="0"/>
              <a:t>단위임</a:t>
            </a:r>
            <a:r>
              <a:rPr lang="en-US" altLang="ko-KR" dirty="0"/>
              <a:t>. </a:t>
            </a:r>
            <a:r>
              <a:rPr lang="ko-KR" altLang="en-US" dirty="0"/>
              <a:t>시간 정보를 명시하지 않으면 현재 </a:t>
            </a:r>
            <a:r>
              <a:rPr lang="en-US" altLang="ko-KR" dirty="0"/>
              <a:t>local </a:t>
            </a:r>
            <a:r>
              <a:rPr lang="ko-KR" altLang="en-US" dirty="0"/>
              <a:t>시간을 할당함</a:t>
            </a:r>
            <a:r>
              <a:rPr lang="en-US" altLang="ko-KR" dirty="0"/>
              <a:t>.</a:t>
            </a:r>
          </a:p>
          <a:p>
            <a:pPr lvl="4"/>
            <a:r>
              <a:rPr lang="ko-KR" altLang="en-US" dirty="0"/>
              <a:t>숫자는 </a:t>
            </a:r>
            <a:r>
              <a:rPr lang="en-US" altLang="ko-KR" dirty="0"/>
              <a:t>double </a:t>
            </a:r>
            <a:r>
              <a:rPr lang="ko-KR" altLang="en-US" dirty="0"/>
              <a:t>형으로 가정함</a:t>
            </a:r>
            <a:r>
              <a:rPr lang="en-US" altLang="ko-KR" dirty="0"/>
              <a:t>. </a:t>
            </a:r>
            <a:r>
              <a:rPr lang="ko-KR" altLang="en-US" dirty="0"/>
              <a:t>정수형 숫자에 대해서는 숫자 뒤에 </a:t>
            </a:r>
            <a:r>
              <a:rPr lang="en-US" altLang="ko-KR" dirty="0" err="1"/>
              <a:t>i</a:t>
            </a:r>
            <a:r>
              <a:rPr lang="ko-KR" altLang="en-US" dirty="0"/>
              <a:t>를 붙임</a:t>
            </a:r>
            <a:r>
              <a:rPr lang="en-US" altLang="ko-KR" dirty="0"/>
              <a:t>(</a:t>
            </a:r>
            <a:r>
              <a:rPr lang="ko-KR" altLang="en-US" dirty="0"/>
              <a:t>예</a:t>
            </a:r>
            <a:r>
              <a:rPr lang="en-US" altLang="ko-KR" dirty="0"/>
              <a:t>, 12i, </a:t>
            </a:r>
            <a:r>
              <a:rPr lang="en-US" altLang="ko-KR" dirty="0">
                <a:sym typeface="Wingdings" panose="05000000000000000000" pitchFamily="2" charset="2"/>
              </a:rPr>
              <a:t> insert</a:t>
            </a:r>
            <a:r>
              <a:rPr lang="ko-KR" altLang="en-US" dirty="0">
                <a:sym typeface="Wingdings" panose="05000000000000000000" pitchFamily="2" charset="2"/>
              </a:rPr>
              <a:t> </a:t>
            </a:r>
            <a:r>
              <a:rPr lang="en-US" altLang="ko-KR" dirty="0" err="1">
                <a:sym typeface="Wingdings" panose="05000000000000000000" pitchFamily="2" charset="2"/>
              </a:rPr>
              <a:t>measurementName</a:t>
            </a:r>
            <a:r>
              <a:rPr lang="ko-KR" altLang="en-US" dirty="0">
                <a:sym typeface="Wingdings" panose="05000000000000000000" pitchFamily="2" charset="2"/>
              </a:rPr>
              <a:t> </a:t>
            </a:r>
            <a:r>
              <a:rPr lang="en-US" altLang="ko-KR" dirty="0">
                <a:sym typeface="Wingdings" panose="05000000000000000000" pitchFamily="2" charset="2"/>
              </a:rPr>
              <a:t>field4=12i</a:t>
            </a:r>
            <a:r>
              <a:rPr lang="ko-KR" altLang="en-US" dirty="0">
                <a:sym typeface="Wingdings" panose="05000000000000000000" pitchFamily="2" charset="2"/>
              </a:rPr>
              <a:t> </a:t>
            </a:r>
            <a:r>
              <a:rPr lang="en-US" altLang="ko-KR" dirty="0">
                <a:sym typeface="Wingdings" panose="05000000000000000000" pitchFamily="2" charset="2"/>
              </a:rPr>
              <a:t>)</a:t>
            </a:r>
          </a:p>
          <a:p>
            <a:pPr lvl="4"/>
            <a:r>
              <a:rPr lang="ko-KR" altLang="en-US" dirty="0">
                <a:sym typeface="Wingdings" panose="05000000000000000000" pitchFamily="2" charset="2"/>
              </a:rPr>
              <a:t>문자열 데이터는 이중 인용부로 표현</a:t>
            </a:r>
            <a:r>
              <a:rPr lang="en-US" altLang="ko-KR" dirty="0">
                <a:sym typeface="Wingdings" panose="05000000000000000000" pitchFamily="2" charset="2"/>
              </a:rPr>
              <a:t>(</a:t>
            </a:r>
            <a:r>
              <a:rPr lang="ko-KR" altLang="en-US" dirty="0">
                <a:sym typeface="Wingdings" panose="05000000000000000000" pitchFamily="2" charset="2"/>
              </a:rPr>
              <a:t>예</a:t>
            </a:r>
            <a:r>
              <a:rPr lang="en-US" altLang="ko-KR" dirty="0">
                <a:sym typeface="Wingdings" panose="05000000000000000000" pitchFamily="2" charset="2"/>
              </a:rPr>
              <a:t>, insert </a:t>
            </a:r>
            <a:r>
              <a:rPr lang="en-US" altLang="ko-KR" dirty="0" err="1">
                <a:sym typeface="Wingdings" panose="05000000000000000000" pitchFamily="2" charset="2"/>
              </a:rPr>
              <a:t>measurementName</a:t>
            </a:r>
            <a:r>
              <a:rPr lang="en-US" altLang="ko-KR" dirty="0">
                <a:sym typeface="Wingdings" panose="05000000000000000000" pitchFamily="2" charset="2"/>
              </a:rPr>
              <a:t> field5=“</a:t>
            </a:r>
            <a:r>
              <a:rPr lang="en-US" altLang="ko-KR" dirty="0" err="1">
                <a:sym typeface="Wingdings" panose="05000000000000000000" pitchFamily="2" charset="2"/>
              </a:rPr>
              <a:t>korea</a:t>
            </a:r>
            <a:r>
              <a:rPr lang="en-US" altLang="ko-KR" dirty="0">
                <a:sym typeface="Wingdings" panose="05000000000000000000" pitchFamily="2" charset="2"/>
              </a:rPr>
              <a:t>” )</a:t>
            </a:r>
          </a:p>
          <a:p>
            <a:pPr lvl="4"/>
            <a:r>
              <a:rPr lang="ko-KR" altLang="en-US" dirty="0" err="1">
                <a:sym typeface="Wingdings" panose="05000000000000000000" pitchFamily="2" charset="2"/>
              </a:rPr>
              <a:t>불리언</a:t>
            </a:r>
            <a:r>
              <a:rPr lang="ko-KR" altLang="en-US" dirty="0">
                <a:sym typeface="Wingdings" panose="05000000000000000000" pitchFamily="2" charset="2"/>
              </a:rPr>
              <a:t> 값</a:t>
            </a:r>
            <a:r>
              <a:rPr lang="en-US" altLang="ko-KR" dirty="0">
                <a:sym typeface="Wingdings" panose="05000000000000000000" pitchFamily="2" charset="2"/>
              </a:rPr>
              <a:t>(TRUE)</a:t>
            </a:r>
            <a:r>
              <a:rPr lang="ko-KR" altLang="en-US" dirty="0">
                <a:sym typeface="Wingdings" panose="05000000000000000000" pitchFamily="2" charset="2"/>
              </a:rPr>
              <a:t>에 대해서는 </a:t>
            </a:r>
            <a:r>
              <a:rPr lang="en-US" altLang="ko-KR" dirty="0">
                <a:sym typeface="Wingdings" panose="05000000000000000000" pitchFamily="2" charset="2"/>
              </a:rPr>
              <a:t>t, T, true, True </a:t>
            </a:r>
            <a:r>
              <a:rPr lang="ko-KR" altLang="en-US" dirty="0">
                <a:sym typeface="Wingdings" panose="05000000000000000000" pitchFamily="2" charset="2"/>
              </a:rPr>
              <a:t>또는 </a:t>
            </a:r>
            <a:r>
              <a:rPr lang="en-US" altLang="ko-KR" dirty="0">
                <a:sym typeface="Wingdings" panose="05000000000000000000" pitchFamily="2" charset="2"/>
              </a:rPr>
              <a:t>TRUE</a:t>
            </a:r>
            <a:r>
              <a:rPr lang="ko-KR" altLang="en-US" dirty="0">
                <a:sym typeface="Wingdings" panose="05000000000000000000" pitchFamily="2" charset="2"/>
              </a:rPr>
              <a:t>를</a:t>
            </a:r>
            <a:r>
              <a:rPr lang="en-US" altLang="ko-KR" dirty="0">
                <a:sym typeface="Wingdings" panose="05000000000000000000" pitchFamily="2" charset="2"/>
              </a:rPr>
              <a:t> </a:t>
            </a:r>
            <a:r>
              <a:rPr lang="ko-KR" altLang="en-US" dirty="0">
                <a:sym typeface="Wingdings" panose="05000000000000000000" pitchFamily="2" charset="2"/>
              </a:rPr>
              <a:t>사용하고 </a:t>
            </a:r>
            <a:r>
              <a:rPr lang="en-US" altLang="ko-KR" dirty="0">
                <a:sym typeface="Wingdings" panose="05000000000000000000" pitchFamily="2" charset="2"/>
              </a:rPr>
              <a:t>FALSE</a:t>
            </a:r>
            <a:r>
              <a:rPr lang="ko-KR" altLang="en-US" dirty="0">
                <a:sym typeface="Wingdings" panose="05000000000000000000" pitchFamily="2" charset="2"/>
              </a:rPr>
              <a:t>에 대해서는 </a:t>
            </a:r>
            <a:r>
              <a:rPr lang="en-US" altLang="ko-KR" dirty="0">
                <a:sym typeface="Wingdings" panose="05000000000000000000" pitchFamily="2" charset="2"/>
              </a:rPr>
              <a:t>f, F, false, False, FALSE</a:t>
            </a:r>
            <a:r>
              <a:rPr lang="ko-KR" altLang="en-US" dirty="0">
                <a:sym typeface="Wingdings" panose="05000000000000000000" pitchFamily="2" charset="2"/>
              </a:rPr>
              <a:t>를 사용</a:t>
            </a:r>
            <a:endParaRPr lang="en-US" altLang="ko-KR" dirty="0">
              <a:sym typeface="Wingdings" panose="05000000000000000000" pitchFamily="2" charset="2"/>
            </a:endParaRPr>
          </a:p>
          <a:p>
            <a:pPr lvl="4"/>
            <a:r>
              <a:rPr lang="en-US" altLang="ko-KR" dirty="0">
                <a:sym typeface="Wingdings" panose="05000000000000000000" pitchFamily="2" charset="2"/>
              </a:rPr>
              <a:t>Escaping comma, space, equal </a:t>
            </a:r>
            <a:r>
              <a:rPr lang="ko-KR" altLang="en-US" dirty="0">
                <a:sym typeface="Wingdings" panose="05000000000000000000" pitchFamily="2" charset="2"/>
              </a:rPr>
              <a:t>등 특수 문자를 </a:t>
            </a:r>
            <a:r>
              <a:rPr lang="en-US" altLang="ko-KR" dirty="0">
                <a:sym typeface="Wingdings" panose="05000000000000000000" pitchFamily="2" charset="2"/>
              </a:rPr>
              <a:t>field </a:t>
            </a:r>
            <a:r>
              <a:rPr lang="ko-KR" altLang="en-US" dirty="0">
                <a:sym typeface="Wingdings" panose="05000000000000000000" pitchFamily="2" charset="2"/>
              </a:rPr>
              <a:t>값에서 표현하기 위해 </a:t>
            </a:r>
            <a:r>
              <a:rPr lang="en-US" altLang="ko-KR" dirty="0">
                <a:sym typeface="Wingdings" panose="05000000000000000000" pitchFamily="2" charset="2"/>
              </a:rPr>
              <a:t>‘\’ </a:t>
            </a:r>
            <a:r>
              <a:rPr lang="ko-KR" altLang="en-US" dirty="0">
                <a:sym typeface="Wingdings" panose="05000000000000000000" pitchFamily="2" charset="2"/>
              </a:rPr>
              <a:t>캐릭터를 사용</a:t>
            </a:r>
            <a:endParaRPr lang="en-US" altLang="ko-KR" dirty="0"/>
          </a:p>
          <a:p>
            <a:pPr lvl="3"/>
            <a:endParaRPr lang="en-US" altLang="ko-KR" dirty="0"/>
          </a:p>
          <a:p>
            <a:pPr lvl="3"/>
            <a:endParaRPr lang="en-US" altLang="ko-KR" dirty="0"/>
          </a:p>
          <a:p>
            <a:pPr lvl="3"/>
            <a:endParaRPr lang="en-US" altLang="ko-KR" dirty="0"/>
          </a:p>
          <a:p>
            <a:pPr lvl="3"/>
            <a:endParaRPr lang="en-US" altLang="ko-KR" dirty="0"/>
          </a:p>
          <a:p>
            <a:pPr marL="342900" lvl="1" indent="0">
              <a:buNone/>
            </a:pPr>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104</a:t>
            </a:fld>
            <a:endParaRPr lang="en-US" dirty="0"/>
          </a:p>
        </p:txBody>
      </p:sp>
    </p:spTree>
    <p:extLst>
      <p:ext uri="{BB962C8B-B14F-4D97-AF65-F5344CB8AC3E}">
        <p14:creationId xmlns:p14="http://schemas.microsoft.com/office/powerpoint/2010/main" val="3819669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1039254" cy="1745730"/>
          </a:xfrm>
        </p:spPr>
        <p:txBody>
          <a:bodyPr/>
          <a:lstStyle/>
          <a:p>
            <a:r>
              <a:rPr lang="en-US" altLang="ko-KR" dirty="0"/>
              <a:t>Query this data using “select ~ where ~”</a:t>
            </a:r>
          </a:p>
          <a:p>
            <a:pPr lvl="1"/>
            <a:r>
              <a:rPr lang="ko-KR" altLang="en-US" dirty="0"/>
              <a:t>이전</a:t>
            </a:r>
            <a:r>
              <a:rPr lang="en-US" altLang="ko-KR" dirty="0"/>
              <a:t> “</a:t>
            </a:r>
            <a:r>
              <a:rPr lang="ko-KR" altLang="en-US" dirty="0"/>
              <a:t>단계 </a:t>
            </a:r>
            <a:r>
              <a:rPr lang="en-US" altLang="ko-KR" dirty="0"/>
              <a:t>5 – </a:t>
            </a:r>
            <a:r>
              <a:rPr lang="ko-KR" altLang="en-US" dirty="0"/>
              <a:t>데이터를 선택하여 가져오기</a:t>
            </a:r>
            <a:r>
              <a:rPr lang="en-US" altLang="ko-KR" dirty="0"/>
              <a:t>”</a:t>
            </a:r>
            <a:r>
              <a:rPr lang="ko-KR" altLang="en-US" dirty="0"/>
              <a:t>에서</a:t>
            </a:r>
            <a:r>
              <a:rPr lang="en-US" altLang="ko-KR" dirty="0"/>
              <a:t> </a:t>
            </a:r>
          </a:p>
          <a:p>
            <a:pPr lvl="3" fontAlgn="auto">
              <a:spcAft>
                <a:spcPts val="0"/>
              </a:spcAft>
            </a:pPr>
            <a:r>
              <a:rPr lang="en-US" altLang="ko-KR" dirty="0"/>
              <a:t>&gt; select * from temperature</a:t>
            </a:r>
          </a:p>
          <a:p>
            <a:pPr lvl="2"/>
            <a:r>
              <a:rPr lang="en-US" altLang="ko-KR" dirty="0"/>
              <a:t>Let’s say that you now only wanted to retrieve the temperature of the bedroom. </a:t>
            </a:r>
          </a:p>
          <a:p>
            <a:pPr lvl="2"/>
            <a:r>
              <a:rPr lang="en-US" altLang="ko-KR" dirty="0"/>
              <a:t>You can do that by making use of the ‘where’ statement alongside a ‘select’ statement. </a:t>
            </a:r>
          </a:p>
          <a:p>
            <a:pPr lvl="2"/>
            <a:r>
              <a:rPr lang="en-US" altLang="ko-KR" dirty="0"/>
              <a:t>We also specify the name of the tags/fields that we want to retrieve the values from.</a:t>
            </a:r>
          </a:p>
          <a:p>
            <a:pPr lvl="2"/>
            <a:r>
              <a:rPr lang="en-US" altLang="ko-KR" dirty="0"/>
              <a:t>When querying tag fields, you need to remember that all tags are considered to be strings. This means that we must wrap the value we are searching for in single quotes.</a:t>
            </a:r>
          </a:p>
          <a:p>
            <a:pPr lvl="3"/>
            <a:r>
              <a:rPr lang="en-US" altLang="ko-KR" dirty="0">
                <a:solidFill>
                  <a:srgbClr val="00B050"/>
                </a:solidFill>
              </a:rPr>
              <a:t>&gt; select value from temperature where location=‘</a:t>
            </a:r>
            <a:r>
              <a:rPr lang="en-US" altLang="ko-KR" dirty="0" err="1">
                <a:solidFill>
                  <a:srgbClr val="00B050"/>
                </a:solidFill>
              </a:rPr>
              <a:t>bed_room</a:t>
            </a:r>
            <a:r>
              <a:rPr lang="en-US" altLang="ko-KR" dirty="0">
                <a:solidFill>
                  <a:srgbClr val="00B050"/>
                </a:solidFill>
              </a:rPr>
              <a:t>’</a:t>
            </a:r>
          </a:p>
          <a:p>
            <a:pPr lvl="2"/>
            <a:r>
              <a:rPr lang="en-US" altLang="ko-KR" dirty="0"/>
              <a:t>With that command, you should receive the following data set, showing only the temperature value in the bedroom.</a:t>
            </a:r>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3"/>
            <a:r>
              <a:rPr lang="ko-KR" altLang="en-US" dirty="0"/>
              <a:t>출력 결과에 </a:t>
            </a:r>
            <a:r>
              <a:rPr lang="en-US" altLang="ko-KR" dirty="0"/>
              <a:t>tag, filed </a:t>
            </a:r>
            <a:r>
              <a:rPr lang="ko-KR" altLang="en-US" dirty="0"/>
              <a:t>구분 없이 알파벳 순서로 출력</a:t>
            </a:r>
            <a:r>
              <a:rPr lang="en-US" altLang="ko-KR" dirty="0"/>
              <a:t>!</a:t>
            </a: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105</a:t>
            </a:fld>
            <a:endParaRPr lang="en-US" dirty="0"/>
          </a:p>
        </p:txBody>
      </p:sp>
      <p:sp>
        <p:nvSpPr>
          <p:cNvPr id="10" name="화살표: 아래쪽 9">
            <a:extLst>
              <a:ext uri="{FF2B5EF4-FFF2-40B4-BE49-F238E27FC236}">
                <a16:creationId xmlns:a16="http://schemas.microsoft.com/office/drawing/2014/main" id="{20E487CC-5D58-4BC1-841D-8F6E9B084ABE}"/>
              </a:ext>
            </a:extLst>
          </p:cNvPr>
          <p:cNvSpPr/>
          <p:nvPr/>
        </p:nvSpPr>
        <p:spPr>
          <a:xfrm rot="5400000">
            <a:off x="4973638" y="3810463"/>
            <a:ext cx="289967" cy="1532741"/>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그림 6">
            <a:extLst>
              <a:ext uri="{FF2B5EF4-FFF2-40B4-BE49-F238E27FC236}">
                <a16:creationId xmlns:a16="http://schemas.microsoft.com/office/drawing/2014/main" id="{1C2919E5-8090-4F62-B16B-BCB2B946E150}"/>
              </a:ext>
            </a:extLst>
          </p:cNvPr>
          <p:cNvPicPr>
            <a:picLocks noChangeAspect="1"/>
          </p:cNvPicPr>
          <p:nvPr/>
        </p:nvPicPr>
        <p:blipFill>
          <a:blip r:embed="rId3"/>
          <a:stretch>
            <a:fillRect/>
          </a:stretch>
        </p:blipFill>
        <p:spPr>
          <a:xfrm>
            <a:off x="6121077" y="3672135"/>
            <a:ext cx="2857500" cy="1066800"/>
          </a:xfrm>
          <a:prstGeom prst="rect">
            <a:avLst/>
          </a:prstGeom>
        </p:spPr>
      </p:pic>
      <p:sp>
        <p:nvSpPr>
          <p:cNvPr id="9" name="사각형: 둥근 모서리 8">
            <a:extLst>
              <a:ext uri="{FF2B5EF4-FFF2-40B4-BE49-F238E27FC236}">
                <a16:creationId xmlns:a16="http://schemas.microsoft.com/office/drawing/2014/main" id="{AE364BD8-3925-4F64-A143-B5D3C41579CD}"/>
              </a:ext>
            </a:extLst>
          </p:cNvPr>
          <p:cNvSpPr/>
          <p:nvPr/>
        </p:nvSpPr>
        <p:spPr>
          <a:xfrm>
            <a:off x="6092549" y="4429197"/>
            <a:ext cx="2664296" cy="295275"/>
          </a:xfrm>
          <a:prstGeom prst="round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2" name="그림 11">
            <a:extLst>
              <a:ext uri="{FF2B5EF4-FFF2-40B4-BE49-F238E27FC236}">
                <a16:creationId xmlns:a16="http://schemas.microsoft.com/office/drawing/2014/main" id="{CB6F50A8-6255-4682-BFDC-89F233385D37}"/>
              </a:ext>
            </a:extLst>
          </p:cNvPr>
          <p:cNvPicPr>
            <a:picLocks noChangeAspect="1"/>
          </p:cNvPicPr>
          <p:nvPr/>
        </p:nvPicPr>
        <p:blipFill>
          <a:blip r:embed="rId4"/>
          <a:stretch>
            <a:fillRect/>
          </a:stretch>
        </p:blipFill>
        <p:spPr>
          <a:xfrm>
            <a:off x="2200597" y="4004892"/>
            <a:ext cx="2047875" cy="762000"/>
          </a:xfrm>
          <a:prstGeom prst="rect">
            <a:avLst/>
          </a:prstGeom>
        </p:spPr>
      </p:pic>
    </p:spTree>
    <p:extLst>
      <p:ext uri="{BB962C8B-B14F-4D97-AF65-F5344CB8AC3E}">
        <p14:creationId xmlns:p14="http://schemas.microsoft.com/office/powerpoint/2010/main" val="1386064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InfluxDB</a:t>
            </a:r>
            <a:r>
              <a:rPr lang="ko-KR" altLang="en-US" dirty="0"/>
              <a:t>는 </a:t>
            </a:r>
            <a:r>
              <a:rPr lang="en-US" altLang="ko-KR" dirty="0"/>
              <a:t>SQL</a:t>
            </a:r>
            <a:r>
              <a:rPr lang="ko-KR" altLang="en-US" dirty="0"/>
              <a:t>과 유사한 쿼리 언어를 제공</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InfluxDB</a:t>
            </a:r>
            <a:r>
              <a:rPr lang="ko-KR" altLang="en-US" dirty="0"/>
              <a:t>에 로그인</a:t>
            </a:r>
            <a:endParaRPr lang="en-US" altLang="ko-KR" dirty="0"/>
          </a:p>
          <a:p>
            <a:pPr lvl="1"/>
            <a:r>
              <a:rPr lang="en-US" altLang="ko-KR" dirty="0"/>
              <a:t>$ influx </a:t>
            </a:r>
            <a:r>
              <a:rPr lang="en-US" altLang="ko-KR" dirty="0">
                <a:solidFill>
                  <a:srgbClr val="FF0000"/>
                </a:solidFill>
              </a:rPr>
              <a:t>-precision rfc3339</a:t>
            </a:r>
          </a:p>
          <a:p>
            <a:pPr lvl="2"/>
            <a:r>
              <a:rPr lang="en-US" altLang="ko-KR" dirty="0"/>
              <a:t>InfluxDB</a:t>
            </a:r>
            <a:r>
              <a:rPr lang="ko-KR" altLang="en-US" dirty="0"/>
              <a:t>는 시간을 </a:t>
            </a:r>
            <a:r>
              <a:rPr lang="en-US" altLang="ko-KR" dirty="0"/>
              <a:t>nanosecond UTC </a:t>
            </a:r>
            <a:r>
              <a:rPr lang="ko-KR" altLang="en-US" dirty="0"/>
              <a:t>값으로 표시</a:t>
            </a:r>
            <a:endParaRPr lang="en-US" altLang="ko-KR" dirty="0"/>
          </a:p>
          <a:p>
            <a:pPr lvl="2"/>
            <a:r>
              <a:rPr lang="en-US" altLang="ko-KR" dirty="0"/>
              <a:t>rfc3339</a:t>
            </a:r>
            <a:r>
              <a:rPr lang="ko-KR" altLang="en-US" dirty="0"/>
              <a:t>는 사람이 읽을 수 있는 형태로 시간 필드를 나타냄</a:t>
            </a:r>
            <a:r>
              <a:rPr lang="en-US" altLang="ko-KR" dirty="0"/>
              <a:t>.</a:t>
            </a:r>
          </a:p>
          <a:p>
            <a:pPr lvl="3"/>
            <a:r>
              <a:rPr lang="en-US" altLang="ko-KR" dirty="0"/>
              <a:t>Ex.</a:t>
            </a:r>
            <a:r>
              <a:rPr lang="ko-KR" altLang="en-US" dirty="0"/>
              <a:t> </a:t>
            </a:r>
            <a:r>
              <a:rPr lang="en-US" altLang="ko-KR" dirty="0" err="1"/>
              <a:t>YYYY-MM-DDTHH:MM:SS.nnnnnnnnnZ</a:t>
            </a:r>
            <a:endParaRPr lang="en-US" altLang="ko-KR" dirty="0"/>
          </a:p>
          <a:p>
            <a:pPr lvl="2"/>
            <a:r>
              <a:rPr lang="en-US" altLang="ko-KR" dirty="0"/>
              <a:t>&gt; show databases</a:t>
            </a:r>
          </a:p>
          <a:p>
            <a:pPr lvl="2"/>
            <a:r>
              <a:rPr lang="en-US" altLang="ko-KR" dirty="0"/>
              <a:t>&gt; use </a:t>
            </a:r>
            <a:r>
              <a:rPr lang="en-US" altLang="ko-KR" dirty="0" err="1"/>
              <a:t>db_sample</a:t>
            </a:r>
            <a:endParaRPr lang="en-US" altLang="ko-KR" dirty="0"/>
          </a:p>
          <a:p>
            <a:pPr lvl="2"/>
            <a:r>
              <a:rPr lang="en-US" altLang="ko-KR" dirty="0"/>
              <a:t>&gt; show measurements</a:t>
            </a:r>
          </a:p>
          <a:p>
            <a:pPr lvl="3"/>
            <a:r>
              <a:rPr lang="en-US" altLang="ko-KR" dirty="0">
                <a:solidFill>
                  <a:schemeClr val="bg1">
                    <a:lumMod val="65000"/>
                  </a:schemeClr>
                </a:solidFill>
              </a:rPr>
              <a:t>MySQL</a:t>
            </a:r>
            <a:r>
              <a:rPr lang="ko-KR" altLang="en-US" dirty="0">
                <a:solidFill>
                  <a:schemeClr val="bg1">
                    <a:lumMod val="65000"/>
                  </a:schemeClr>
                </a:solidFill>
              </a:rPr>
              <a:t> 데이터베이스에서 </a:t>
            </a:r>
            <a:r>
              <a:rPr lang="en-US" altLang="ko-KR" dirty="0">
                <a:solidFill>
                  <a:schemeClr val="bg1">
                    <a:lumMod val="65000"/>
                  </a:schemeClr>
                </a:solidFill>
              </a:rPr>
              <a:t>show tables</a:t>
            </a:r>
            <a:r>
              <a:rPr lang="ko-KR" altLang="en-US" dirty="0">
                <a:solidFill>
                  <a:schemeClr val="bg1">
                    <a:lumMod val="65000"/>
                  </a:schemeClr>
                </a:solidFill>
              </a:rPr>
              <a:t>와 유사</a:t>
            </a:r>
            <a:endParaRPr lang="en-US" altLang="ko-KR" dirty="0">
              <a:solidFill>
                <a:schemeClr val="bg1">
                  <a:lumMod val="65000"/>
                </a:schemeClr>
              </a:solidFill>
            </a:endParaRPr>
          </a:p>
          <a:p>
            <a:pPr lvl="2"/>
            <a:r>
              <a:rPr lang="en-US" altLang="ko-KR" dirty="0"/>
              <a:t>&gt; select * from temperature limit 10</a:t>
            </a: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106</a:t>
            </a:fld>
            <a:endParaRPr lang="en-US" dirty="0"/>
          </a:p>
        </p:txBody>
      </p:sp>
      <p:pic>
        <p:nvPicPr>
          <p:cNvPr id="6" name="그림 5">
            <a:extLst>
              <a:ext uri="{FF2B5EF4-FFF2-40B4-BE49-F238E27FC236}">
                <a16:creationId xmlns:a16="http://schemas.microsoft.com/office/drawing/2014/main" id="{EE315192-BE17-4512-BAAF-C071890D20C7}"/>
              </a:ext>
            </a:extLst>
          </p:cNvPr>
          <p:cNvPicPr>
            <a:picLocks noChangeAspect="1"/>
          </p:cNvPicPr>
          <p:nvPr/>
        </p:nvPicPr>
        <p:blipFill>
          <a:blip r:embed="rId3"/>
          <a:stretch>
            <a:fillRect/>
          </a:stretch>
        </p:blipFill>
        <p:spPr>
          <a:xfrm>
            <a:off x="4935668" y="2906364"/>
            <a:ext cx="5886450" cy="2343150"/>
          </a:xfrm>
          <a:prstGeom prst="rect">
            <a:avLst/>
          </a:prstGeom>
        </p:spPr>
      </p:pic>
      <p:sp>
        <p:nvSpPr>
          <p:cNvPr id="8" name="직사각형 7">
            <a:extLst>
              <a:ext uri="{FF2B5EF4-FFF2-40B4-BE49-F238E27FC236}">
                <a16:creationId xmlns:a16="http://schemas.microsoft.com/office/drawing/2014/main" id="{AF7F974D-B2A0-42E4-8405-06BB3C0919BA}"/>
              </a:ext>
            </a:extLst>
          </p:cNvPr>
          <p:cNvSpPr/>
          <p:nvPr/>
        </p:nvSpPr>
        <p:spPr>
          <a:xfrm>
            <a:off x="4915120" y="3054975"/>
            <a:ext cx="2913601" cy="22322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760782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우분투에서 시스템 시간</a:t>
            </a:r>
            <a:r>
              <a:rPr lang="en-US" altLang="ko-KR" dirty="0"/>
              <a:t>(</a:t>
            </a:r>
            <a:r>
              <a:rPr lang="en-US" altLang="ko-KR" dirty="0" err="1"/>
              <a:t>Timezone</a:t>
            </a:r>
            <a:r>
              <a:rPr lang="en-US" altLang="ko-KR" dirty="0"/>
              <a:t>)</a:t>
            </a:r>
            <a:r>
              <a:rPr lang="ko-KR" altLang="en-US" dirty="0"/>
              <a:t> 변경</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시스템 시간</a:t>
            </a:r>
            <a:r>
              <a:rPr lang="en-US" altLang="ko-KR" dirty="0"/>
              <a:t>(</a:t>
            </a:r>
            <a:r>
              <a:rPr lang="en-US" altLang="ko-KR" dirty="0" err="1"/>
              <a:t>Timezone</a:t>
            </a:r>
            <a:r>
              <a:rPr lang="en-US" altLang="ko-KR" dirty="0"/>
              <a:t>) </a:t>
            </a:r>
            <a:r>
              <a:rPr lang="ko-KR" altLang="en-US" dirty="0"/>
              <a:t>변경</a:t>
            </a:r>
            <a:endParaRPr lang="en-US" altLang="ko-KR" dirty="0"/>
          </a:p>
          <a:p>
            <a:pPr lvl="1"/>
            <a:r>
              <a:rPr lang="en-US" altLang="ko-KR" dirty="0"/>
              <a:t>$ </a:t>
            </a:r>
            <a:r>
              <a:rPr lang="en-US" altLang="ko-KR" dirty="0" err="1"/>
              <a:t>sudo</a:t>
            </a:r>
            <a:r>
              <a:rPr lang="en-US" altLang="ko-KR" dirty="0"/>
              <a:t> ln -sf /</a:t>
            </a:r>
            <a:r>
              <a:rPr lang="en-US" altLang="ko-KR" dirty="0" err="1"/>
              <a:t>usr</a:t>
            </a:r>
            <a:r>
              <a:rPr lang="en-US" altLang="ko-KR" dirty="0"/>
              <a:t>/share/</a:t>
            </a:r>
            <a:r>
              <a:rPr lang="en-US" altLang="ko-KR" dirty="0" err="1"/>
              <a:t>zoneinfo</a:t>
            </a:r>
            <a:r>
              <a:rPr lang="en-US" altLang="ko-KR" dirty="0"/>
              <a:t>/Asia/Seoul /</a:t>
            </a:r>
            <a:r>
              <a:rPr lang="en-US" altLang="ko-KR" dirty="0" err="1"/>
              <a:t>etc</a:t>
            </a:r>
            <a:r>
              <a:rPr lang="en-US" altLang="ko-KR" dirty="0"/>
              <a:t>/</a:t>
            </a:r>
            <a:r>
              <a:rPr lang="en-US" altLang="ko-KR" dirty="0" err="1"/>
              <a:t>localtime</a:t>
            </a:r>
            <a:endParaRPr lang="en-US" altLang="ko-KR" dirty="0"/>
          </a:p>
          <a:p>
            <a:pPr lvl="1"/>
            <a:endParaRPr lang="en-US" altLang="ko-KR" dirty="0"/>
          </a:p>
          <a:p>
            <a:r>
              <a:rPr lang="ko-KR" altLang="en-US" dirty="0"/>
              <a:t>시간 변경된 사항 확인</a:t>
            </a:r>
            <a:endParaRPr lang="en-US" altLang="ko-KR" dirty="0"/>
          </a:p>
          <a:p>
            <a:pPr lvl="1"/>
            <a:r>
              <a:rPr lang="en-US" altLang="ko-KR" dirty="0"/>
              <a:t>$ influx </a:t>
            </a:r>
            <a:r>
              <a:rPr lang="en-US" altLang="ko-KR" dirty="0">
                <a:solidFill>
                  <a:srgbClr val="FF0000"/>
                </a:solidFill>
              </a:rPr>
              <a:t>-precision rfc3339</a:t>
            </a:r>
          </a:p>
          <a:p>
            <a:pPr lvl="2"/>
            <a:r>
              <a:rPr lang="en-US" altLang="ko-KR" dirty="0" err="1"/>
              <a:t>InfluxDB</a:t>
            </a:r>
            <a:r>
              <a:rPr lang="ko-KR" altLang="en-US" dirty="0"/>
              <a:t>는 시간을 </a:t>
            </a:r>
            <a:r>
              <a:rPr lang="en-US" altLang="ko-KR" dirty="0"/>
              <a:t>nanosecond UTC </a:t>
            </a:r>
            <a:r>
              <a:rPr lang="ko-KR" altLang="en-US" dirty="0"/>
              <a:t>값으로 표시</a:t>
            </a:r>
            <a:endParaRPr lang="en-US" altLang="ko-KR" dirty="0"/>
          </a:p>
          <a:p>
            <a:pPr lvl="2"/>
            <a:r>
              <a:rPr lang="en-US" altLang="ko-KR" dirty="0"/>
              <a:t>rfc3339</a:t>
            </a:r>
            <a:r>
              <a:rPr lang="ko-KR" altLang="en-US" dirty="0"/>
              <a:t>는 사람이 읽을 수 있는 형태로 시간 필드를 나타냄</a:t>
            </a:r>
            <a:r>
              <a:rPr lang="en-US" altLang="ko-KR" dirty="0"/>
              <a:t>.</a:t>
            </a:r>
          </a:p>
          <a:p>
            <a:pPr lvl="3"/>
            <a:r>
              <a:rPr lang="en-US" altLang="ko-KR" dirty="0"/>
              <a:t>Ex.</a:t>
            </a:r>
            <a:r>
              <a:rPr lang="ko-KR" altLang="en-US" dirty="0"/>
              <a:t> </a:t>
            </a:r>
            <a:r>
              <a:rPr lang="en-US" altLang="ko-KR" dirty="0" err="1"/>
              <a:t>YYYY-MM-DDTHH:MM:SS.nnnnnnnnnZ</a:t>
            </a:r>
            <a:endParaRPr lang="en-US" altLang="ko-KR" dirty="0"/>
          </a:p>
          <a:p>
            <a:pPr lvl="2"/>
            <a:r>
              <a:rPr lang="en-US" altLang="ko-KR" dirty="0"/>
              <a:t>&gt; show databases</a:t>
            </a:r>
          </a:p>
          <a:p>
            <a:pPr lvl="2"/>
            <a:r>
              <a:rPr lang="en-US" altLang="ko-KR" dirty="0"/>
              <a:t>&gt; use </a:t>
            </a:r>
            <a:r>
              <a:rPr lang="en-US" altLang="ko-KR" dirty="0" err="1"/>
              <a:t>db_sample</a:t>
            </a:r>
            <a:endParaRPr lang="en-US" altLang="ko-KR" dirty="0"/>
          </a:p>
          <a:p>
            <a:pPr lvl="2"/>
            <a:r>
              <a:rPr lang="en-US" altLang="ko-KR" dirty="0"/>
              <a:t>&gt; show measurements</a:t>
            </a:r>
          </a:p>
          <a:p>
            <a:pPr lvl="3"/>
            <a:r>
              <a:rPr lang="en-US" altLang="ko-KR" dirty="0">
                <a:solidFill>
                  <a:schemeClr val="bg1">
                    <a:lumMod val="65000"/>
                  </a:schemeClr>
                </a:solidFill>
              </a:rPr>
              <a:t>MySQL</a:t>
            </a:r>
            <a:r>
              <a:rPr lang="ko-KR" altLang="en-US" dirty="0">
                <a:solidFill>
                  <a:schemeClr val="bg1">
                    <a:lumMod val="65000"/>
                  </a:schemeClr>
                </a:solidFill>
              </a:rPr>
              <a:t> 데이터베이스에서 </a:t>
            </a:r>
            <a:r>
              <a:rPr lang="en-US" altLang="ko-KR" dirty="0">
                <a:solidFill>
                  <a:schemeClr val="bg1">
                    <a:lumMod val="65000"/>
                  </a:schemeClr>
                </a:solidFill>
              </a:rPr>
              <a:t>show tables</a:t>
            </a:r>
            <a:r>
              <a:rPr lang="ko-KR" altLang="en-US" dirty="0">
                <a:solidFill>
                  <a:schemeClr val="bg1">
                    <a:lumMod val="65000"/>
                  </a:schemeClr>
                </a:solidFill>
              </a:rPr>
              <a:t>와 유사</a:t>
            </a:r>
            <a:endParaRPr lang="en-US" altLang="ko-KR" dirty="0">
              <a:solidFill>
                <a:schemeClr val="bg1">
                  <a:lumMod val="65000"/>
                </a:schemeClr>
              </a:solidFill>
            </a:endParaRPr>
          </a:p>
          <a:p>
            <a:pPr lvl="2"/>
            <a:r>
              <a:rPr lang="en-US" altLang="ko-KR" dirty="0"/>
              <a:t>&gt; select * from temperature limit 10</a:t>
            </a:r>
          </a:p>
          <a:p>
            <a:endParaRPr lang="en-US" altLang="ko-KR" dirty="0"/>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107</a:t>
            </a:fld>
            <a:endParaRPr lang="en-US" dirty="0"/>
          </a:p>
        </p:txBody>
      </p:sp>
    </p:spTree>
    <p:extLst>
      <p:ext uri="{BB962C8B-B14F-4D97-AF65-F5344CB8AC3E}">
        <p14:creationId xmlns:p14="http://schemas.microsoft.com/office/powerpoint/2010/main" val="6009854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InfluxDB</a:t>
            </a:r>
            <a:r>
              <a:rPr lang="ko-KR" altLang="en-US" dirty="0"/>
              <a:t>는 </a:t>
            </a:r>
            <a:r>
              <a:rPr lang="en-US" altLang="ko-KR" dirty="0"/>
              <a:t>SQL</a:t>
            </a:r>
            <a:r>
              <a:rPr lang="ko-KR" altLang="en-US" dirty="0"/>
              <a:t>과 유사한 쿼리 언어를 제공</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사용</a:t>
            </a:r>
            <a:r>
              <a:rPr lang="en-US" altLang="ko-KR" dirty="0"/>
              <a:t> </a:t>
            </a:r>
            <a:r>
              <a:rPr lang="ko-KR" altLang="en-US" dirty="0"/>
              <a:t>가능한 데이터베이스 확인</a:t>
            </a:r>
            <a:endParaRPr lang="en-US" altLang="ko-KR" dirty="0"/>
          </a:p>
          <a:p>
            <a:pPr lvl="1"/>
            <a:r>
              <a:rPr lang="en-US" altLang="ko-KR" dirty="0"/>
              <a:t>&gt; show databases</a:t>
            </a:r>
          </a:p>
          <a:p>
            <a:r>
              <a:rPr lang="ko-KR" altLang="en-US" dirty="0"/>
              <a:t>상용할 데이터 베이스 지정</a:t>
            </a:r>
            <a:endParaRPr lang="en-US" altLang="ko-KR" dirty="0"/>
          </a:p>
          <a:p>
            <a:pPr lvl="1"/>
            <a:r>
              <a:rPr lang="en-US" altLang="ko-KR" dirty="0"/>
              <a:t>&gt; use &lt;</a:t>
            </a:r>
            <a:r>
              <a:rPr lang="en-US" altLang="ko-KR" dirty="0" err="1"/>
              <a:t>databasename</a:t>
            </a:r>
            <a:r>
              <a:rPr lang="en-US" altLang="ko-KR" dirty="0"/>
              <a:t>&gt; </a:t>
            </a:r>
            <a:r>
              <a:rPr lang="en-US" altLang="ko-KR" dirty="0">
                <a:sym typeface="Wingdings" panose="05000000000000000000" pitchFamily="2" charset="2"/>
              </a:rPr>
              <a:t> &gt; use </a:t>
            </a:r>
            <a:r>
              <a:rPr lang="en-US" altLang="ko-KR" dirty="0" err="1">
                <a:sym typeface="Wingdings" panose="05000000000000000000" pitchFamily="2" charset="2"/>
              </a:rPr>
              <a:t>db_sample</a:t>
            </a:r>
            <a:endParaRPr lang="en-US" altLang="ko-KR" dirty="0">
              <a:sym typeface="Wingdings" panose="05000000000000000000" pitchFamily="2" charset="2"/>
            </a:endParaRPr>
          </a:p>
          <a:p>
            <a:r>
              <a:rPr lang="ko-KR" altLang="en-US" dirty="0">
                <a:sym typeface="Wingdings" panose="05000000000000000000" pitchFamily="2" charset="2"/>
              </a:rPr>
              <a:t>데이터베이스 내의 </a:t>
            </a:r>
            <a:r>
              <a:rPr lang="en-US" altLang="ko-KR" dirty="0">
                <a:sym typeface="Wingdings" panose="05000000000000000000" pitchFamily="2" charset="2"/>
              </a:rPr>
              <a:t>measurements </a:t>
            </a:r>
            <a:r>
              <a:rPr lang="ko-KR" altLang="en-US" dirty="0">
                <a:sym typeface="Wingdings" panose="05000000000000000000" pitchFamily="2" charset="2"/>
              </a:rPr>
              <a:t>확인</a:t>
            </a:r>
            <a:endParaRPr lang="en-US" altLang="ko-KR" dirty="0">
              <a:sym typeface="Wingdings" panose="05000000000000000000" pitchFamily="2" charset="2"/>
            </a:endParaRPr>
          </a:p>
          <a:p>
            <a:pPr lvl="1"/>
            <a:r>
              <a:rPr lang="en-US" altLang="ko-KR" dirty="0">
                <a:sym typeface="Wingdings" panose="05000000000000000000" pitchFamily="2" charset="2"/>
              </a:rPr>
              <a:t>&gt; show measurements</a:t>
            </a:r>
          </a:p>
          <a:p>
            <a:r>
              <a:rPr lang="ko-KR" altLang="en-US" dirty="0">
                <a:sym typeface="Wingdings" panose="05000000000000000000" pitchFamily="2" charset="2"/>
              </a:rPr>
              <a:t>특정 </a:t>
            </a:r>
            <a:r>
              <a:rPr lang="en-US" altLang="ko-KR" dirty="0">
                <a:sym typeface="Wingdings" panose="05000000000000000000" pitchFamily="2" charset="2"/>
              </a:rPr>
              <a:t>measurement </a:t>
            </a:r>
            <a:r>
              <a:rPr lang="ko-KR" altLang="en-US" dirty="0">
                <a:sym typeface="Wingdings" panose="05000000000000000000" pitchFamily="2" charset="2"/>
              </a:rPr>
              <a:t>삭제</a:t>
            </a:r>
            <a:endParaRPr lang="en-US" altLang="ko-KR" dirty="0">
              <a:sym typeface="Wingdings" panose="05000000000000000000" pitchFamily="2" charset="2"/>
            </a:endParaRPr>
          </a:p>
          <a:p>
            <a:pPr lvl="1"/>
            <a:r>
              <a:rPr lang="en-US" altLang="ko-KR" dirty="0">
                <a:sym typeface="Wingdings" panose="05000000000000000000" pitchFamily="2" charset="2"/>
              </a:rPr>
              <a:t>&gt; drop measurement &lt;</a:t>
            </a:r>
            <a:r>
              <a:rPr lang="en-US" altLang="ko-KR" dirty="0" err="1">
                <a:sym typeface="Wingdings" panose="05000000000000000000" pitchFamily="2" charset="2"/>
              </a:rPr>
              <a:t>measurementname</a:t>
            </a:r>
            <a:r>
              <a:rPr lang="en-US" altLang="ko-KR" dirty="0">
                <a:sym typeface="Wingdings" panose="05000000000000000000" pitchFamily="2" charset="2"/>
              </a:rPr>
              <a:t>&gt;  &gt; drop measurement  temperature</a:t>
            </a:r>
          </a:p>
          <a:p>
            <a:r>
              <a:rPr lang="ko-KR" altLang="en-US" dirty="0">
                <a:sym typeface="Wingdings" panose="05000000000000000000" pitchFamily="2" charset="2"/>
              </a:rPr>
              <a:t>특정 데이터 베이스 삭제</a:t>
            </a:r>
            <a:endParaRPr lang="en-US" altLang="ko-KR" dirty="0">
              <a:sym typeface="Wingdings" panose="05000000000000000000" pitchFamily="2" charset="2"/>
            </a:endParaRPr>
          </a:p>
          <a:p>
            <a:pPr lvl="1"/>
            <a:r>
              <a:rPr lang="en-US" altLang="ko-KR" dirty="0">
                <a:sym typeface="Wingdings" panose="05000000000000000000" pitchFamily="2" charset="2"/>
              </a:rPr>
              <a:t>&gt; drop database &lt;</a:t>
            </a:r>
            <a:r>
              <a:rPr lang="en-US" altLang="ko-KR" dirty="0" err="1">
                <a:sym typeface="Wingdings" panose="05000000000000000000" pitchFamily="2" charset="2"/>
              </a:rPr>
              <a:t>databasename</a:t>
            </a:r>
            <a:r>
              <a:rPr lang="en-US" altLang="ko-KR" dirty="0">
                <a:sym typeface="Wingdings" panose="05000000000000000000" pitchFamily="2" charset="2"/>
              </a:rPr>
              <a:t>&gt;  &gt; drop database </a:t>
            </a:r>
            <a:r>
              <a:rPr lang="en-US" altLang="ko-KR" dirty="0" err="1">
                <a:sym typeface="Wingdings" panose="05000000000000000000" pitchFamily="2" charset="2"/>
              </a:rPr>
              <a:t>db_sample</a:t>
            </a:r>
            <a:endParaRPr lang="en-US" altLang="ko-KR" dirty="0">
              <a:sym typeface="Wingdings" panose="05000000000000000000" pitchFamily="2" charset="2"/>
            </a:endParaRPr>
          </a:p>
          <a:p>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108</a:t>
            </a:fld>
            <a:endParaRPr lang="en-US" dirty="0"/>
          </a:p>
        </p:txBody>
      </p:sp>
    </p:spTree>
    <p:extLst>
      <p:ext uri="{BB962C8B-B14F-4D97-AF65-F5344CB8AC3E}">
        <p14:creationId xmlns:p14="http://schemas.microsoft.com/office/powerpoint/2010/main" val="22183178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a:t>
            </a:r>
            <a:r>
              <a:rPr lang="ko-KR" altLang="en-US" dirty="0"/>
              <a:t>사용자 생성</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실습용 데이터베이스 생성</a:t>
            </a:r>
            <a:endParaRPr lang="en-US" altLang="ko-KR" dirty="0"/>
          </a:p>
          <a:p>
            <a:pPr lvl="1"/>
            <a:r>
              <a:rPr lang="en-US" altLang="ko-KR" dirty="0"/>
              <a:t>&gt; create database </a:t>
            </a:r>
            <a:r>
              <a:rPr lang="en-US" altLang="ko-KR" dirty="0" err="1"/>
              <a:t>db_riatech</a:t>
            </a:r>
            <a:endParaRPr lang="en-US" altLang="ko-KR" dirty="0"/>
          </a:p>
          <a:p>
            <a:pPr lvl="1"/>
            <a:r>
              <a:rPr lang="en-US" altLang="ko-KR" dirty="0"/>
              <a:t>&gt; use </a:t>
            </a:r>
            <a:r>
              <a:rPr lang="en-US" altLang="ko-KR" dirty="0" err="1"/>
              <a:t>db_riatech</a:t>
            </a:r>
            <a:endParaRPr lang="en-US" altLang="ko-KR" dirty="0"/>
          </a:p>
          <a:p>
            <a:r>
              <a:rPr lang="en-US" altLang="ko-KR" dirty="0" err="1"/>
              <a:t>Influxdb</a:t>
            </a:r>
            <a:r>
              <a:rPr lang="en-US" altLang="ko-KR" dirty="0"/>
              <a:t> </a:t>
            </a:r>
            <a:r>
              <a:rPr lang="ko-KR" altLang="en-US" dirty="0"/>
              <a:t>사용자 생성</a:t>
            </a:r>
            <a:endParaRPr lang="en-US" altLang="ko-KR" dirty="0"/>
          </a:p>
          <a:p>
            <a:pPr lvl="1"/>
            <a:r>
              <a:rPr lang="ko-KR" altLang="en-US" dirty="0"/>
              <a:t>사용자 생성 및 권한 부여</a:t>
            </a:r>
            <a:endParaRPr lang="en-US" altLang="ko-KR" dirty="0"/>
          </a:p>
          <a:p>
            <a:pPr lvl="2"/>
            <a:r>
              <a:rPr lang="en-US" altLang="ko-KR" dirty="0"/>
              <a:t>&gt; create user </a:t>
            </a:r>
            <a:r>
              <a:rPr lang="en-US" altLang="ko-KR" dirty="0" err="1">
                <a:highlight>
                  <a:srgbClr val="FFFF00"/>
                </a:highlight>
              </a:rPr>
              <a:t>influx_phirippa</a:t>
            </a:r>
            <a:r>
              <a:rPr lang="en-US" altLang="ko-KR" dirty="0"/>
              <a:t> with password ‘1234’ with all privileges</a:t>
            </a:r>
          </a:p>
          <a:p>
            <a:pPr lvl="2"/>
            <a:r>
              <a:rPr lang="en-US" altLang="ko-KR" dirty="0"/>
              <a:t>&gt; grant all privileges on </a:t>
            </a:r>
            <a:r>
              <a:rPr lang="en-US" altLang="ko-KR" dirty="0" err="1"/>
              <a:t>db_riatech</a:t>
            </a:r>
            <a:r>
              <a:rPr lang="en-US" altLang="ko-KR" dirty="0"/>
              <a:t> to </a:t>
            </a:r>
            <a:r>
              <a:rPr lang="en-US" altLang="ko-KR" dirty="0" err="1"/>
              <a:t>influx_phirippa</a:t>
            </a:r>
            <a:endParaRPr lang="en-US" altLang="ko-KR" dirty="0"/>
          </a:p>
          <a:p>
            <a:pPr lvl="2"/>
            <a:r>
              <a:rPr lang="en-US" altLang="ko-KR" dirty="0"/>
              <a:t>&gt; show users</a:t>
            </a:r>
          </a:p>
          <a:p>
            <a:pPr lvl="2"/>
            <a:endParaRPr lang="en-US" altLang="ko-KR" dirty="0"/>
          </a:p>
          <a:p>
            <a:pPr lvl="2"/>
            <a:r>
              <a:rPr lang="en-US" altLang="ko-KR" dirty="0"/>
              <a:t>&gt; create user </a:t>
            </a:r>
            <a:r>
              <a:rPr lang="en-US" altLang="ko-KR" dirty="0" err="1">
                <a:highlight>
                  <a:srgbClr val="FFFF00"/>
                </a:highlight>
              </a:rPr>
              <a:t>influx_ship</a:t>
            </a:r>
            <a:r>
              <a:rPr lang="en-US" altLang="ko-KR" dirty="0"/>
              <a:t> with password ‘1234’ with all privileges</a:t>
            </a:r>
          </a:p>
          <a:p>
            <a:pPr lvl="2"/>
            <a:r>
              <a:rPr lang="en-US" altLang="ko-KR" dirty="0"/>
              <a:t>&gt; grant all privileges on </a:t>
            </a:r>
            <a:r>
              <a:rPr lang="en-US" altLang="ko-KR" dirty="0" err="1"/>
              <a:t>db_riatech</a:t>
            </a:r>
            <a:r>
              <a:rPr lang="en-US" altLang="ko-KR" dirty="0"/>
              <a:t> to </a:t>
            </a:r>
            <a:r>
              <a:rPr lang="en-US" altLang="ko-KR" dirty="0" err="1"/>
              <a:t>influx_ship</a:t>
            </a:r>
            <a:endParaRPr lang="en-US" altLang="ko-KR" dirty="0"/>
          </a:p>
          <a:p>
            <a:pPr lvl="2"/>
            <a:r>
              <a:rPr lang="en-US" altLang="ko-KR" dirty="0"/>
              <a:t>&gt; show users</a:t>
            </a:r>
          </a:p>
          <a:p>
            <a:pPr lvl="1"/>
            <a:r>
              <a:rPr lang="ko-KR" altLang="en-US" dirty="0">
                <a:solidFill>
                  <a:schemeClr val="bg1">
                    <a:lumMod val="75000"/>
                  </a:schemeClr>
                </a:solidFill>
              </a:rPr>
              <a:t>사용자의 권한 확인</a:t>
            </a:r>
            <a:endParaRPr lang="en-US" altLang="ko-KR" dirty="0">
              <a:solidFill>
                <a:schemeClr val="bg1">
                  <a:lumMod val="75000"/>
                </a:schemeClr>
              </a:solidFill>
            </a:endParaRPr>
          </a:p>
          <a:p>
            <a:pPr lvl="2"/>
            <a:r>
              <a:rPr lang="en-US" altLang="ko-KR" dirty="0">
                <a:solidFill>
                  <a:schemeClr val="bg1">
                    <a:lumMod val="75000"/>
                  </a:schemeClr>
                </a:solidFill>
              </a:rPr>
              <a:t>&gt; show</a:t>
            </a:r>
            <a:r>
              <a:rPr lang="ko-KR" altLang="en-US" dirty="0">
                <a:solidFill>
                  <a:schemeClr val="bg1">
                    <a:lumMod val="75000"/>
                  </a:schemeClr>
                </a:solidFill>
              </a:rPr>
              <a:t> </a:t>
            </a:r>
            <a:r>
              <a:rPr lang="en-US" altLang="ko-KR" dirty="0">
                <a:solidFill>
                  <a:schemeClr val="bg1">
                    <a:lumMod val="75000"/>
                  </a:schemeClr>
                </a:solidFill>
              </a:rPr>
              <a:t>grants</a:t>
            </a:r>
            <a:r>
              <a:rPr lang="ko-KR" altLang="en-US" dirty="0">
                <a:solidFill>
                  <a:schemeClr val="bg1">
                    <a:lumMod val="75000"/>
                  </a:schemeClr>
                </a:solidFill>
              </a:rPr>
              <a:t> </a:t>
            </a:r>
            <a:r>
              <a:rPr lang="en-US" altLang="ko-KR" dirty="0">
                <a:solidFill>
                  <a:schemeClr val="bg1">
                    <a:lumMod val="75000"/>
                  </a:schemeClr>
                </a:solidFill>
              </a:rPr>
              <a:t>for</a:t>
            </a:r>
            <a:r>
              <a:rPr lang="ko-KR" altLang="en-US" dirty="0">
                <a:solidFill>
                  <a:schemeClr val="bg1">
                    <a:lumMod val="75000"/>
                  </a:schemeClr>
                </a:solidFill>
              </a:rPr>
              <a:t> </a:t>
            </a:r>
            <a:r>
              <a:rPr lang="en-US" altLang="ko-KR" dirty="0" err="1">
                <a:solidFill>
                  <a:schemeClr val="bg1">
                    <a:lumMod val="75000"/>
                  </a:schemeClr>
                </a:solidFill>
              </a:rPr>
              <a:t>influx_ship</a:t>
            </a:r>
            <a:endParaRPr lang="en-US" altLang="ko-KR" dirty="0">
              <a:solidFill>
                <a:schemeClr val="bg1">
                  <a:lumMod val="75000"/>
                </a:schemeClr>
              </a:solidFill>
            </a:endParaRPr>
          </a:p>
          <a:p>
            <a:pPr lvl="1"/>
            <a:endParaRPr lang="en-US" altLang="ko-KR" i="1" dirty="0">
              <a:solidFill>
                <a:schemeClr val="bg1">
                  <a:lumMod val="75000"/>
                </a:schemeClr>
              </a:solidFill>
            </a:endParaRPr>
          </a:p>
          <a:p>
            <a:pPr lvl="2"/>
            <a:endParaRPr lang="en-US" altLang="ko-KR" dirty="0"/>
          </a:p>
          <a:p>
            <a:pPr lvl="2"/>
            <a:endParaRPr lang="en-US" altLang="ko-KR" dirty="0"/>
          </a:p>
          <a:p>
            <a:pPr lvl="2"/>
            <a:endParaRPr lang="en-US" altLang="ko-KR" dirty="0"/>
          </a:p>
          <a:p>
            <a:pPr lvl="2"/>
            <a:endParaRPr lang="en-US" altLang="ko-KR" sz="105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109</a:t>
            </a:fld>
            <a:endParaRPr lang="en-US" dirty="0"/>
          </a:p>
        </p:txBody>
      </p:sp>
    </p:spTree>
    <p:extLst>
      <p:ext uri="{BB962C8B-B14F-4D97-AF65-F5344CB8AC3E}">
        <p14:creationId xmlns:p14="http://schemas.microsoft.com/office/powerpoint/2010/main" val="3554119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Specify Disk Capacity</a:t>
            </a:r>
          </a:p>
          <a:p>
            <a:pPr lvl="2"/>
            <a:r>
              <a:rPr lang="en-US" altLang="ko-KR" dirty="0"/>
              <a:t>Maximum disk size : </a:t>
            </a:r>
            <a:r>
              <a:rPr lang="ko-KR" altLang="en-US" dirty="0"/>
              <a:t>사용하고 있는 컴퓨터의 사용 가능한 하드 용량과 우분투 설치 목적에 따라 적절한 값 입력</a:t>
            </a:r>
            <a:endParaRPr lang="en-US" altLang="ko-KR" dirty="0"/>
          </a:p>
          <a:p>
            <a:pPr lvl="3"/>
            <a:r>
              <a:rPr lang="ko-KR" altLang="en-US" dirty="0"/>
              <a:t>기본 값인 </a:t>
            </a:r>
            <a:r>
              <a:rPr lang="en-US" altLang="ko-KR" dirty="0"/>
              <a:t>20(GB)</a:t>
            </a:r>
            <a:r>
              <a:rPr lang="ko-KR" altLang="en-US" dirty="0"/>
              <a:t>로 두고 다음</a:t>
            </a:r>
            <a:r>
              <a:rPr lang="en-US" altLang="ko-KR" dirty="0"/>
              <a:t>(Next)</a:t>
            </a:r>
            <a:r>
              <a:rPr lang="ko-KR" altLang="en-US" dirty="0"/>
              <a:t>로 가도 됨</a:t>
            </a:r>
            <a:r>
              <a:rPr lang="en-US" altLang="ko-KR" dirty="0"/>
              <a:t>.</a:t>
            </a:r>
          </a:p>
          <a:p>
            <a:pPr lvl="2"/>
            <a:r>
              <a:rPr lang="en-US" altLang="ko-KR" dirty="0"/>
              <a:t>Next </a:t>
            </a:r>
            <a:r>
              <a:rPr lang="ko-KR" altLang="en-US" dirty="0"/>
              <a:t>버튼 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11</a:t>
            </a:fld>
            <a:endParaRPr lang="en-US" dirty="0"/>
          </a:p>
        </p:txBody>
      </p:sp>
      <p:pic>
        <p:nvPicPr>
          <p:cNvPr id="5" name="그림 4">
            <a:extLst>
              <a:ext uri="{FF2B5EF4-FFF2-40B4-BE49-F238E27FC236}">
                <a16:creationId xmlns:a16="http://schemas.microsoft.com/office/drawing/2014/main" id="{294598B5-454F-4C88-B1CB-F987023649C9}"/>
              </a:ext>
            </a:extLst>
          </p:cNvPr>
          <p:cNvPicPr>
            <a:picLocks noChangeAspect="1"/>
          </p:cNvPicPr>
          <p:nvPr/>
        </p:nvPicPr>
        <p:blipFill>
          <a:blip r:embed="rId3"/>
          <a:stretch>
            <a:fillRect/>
          </a:stretch>
        </p:blipFill>
        <p:spPr>
          <a:xfrm>
            <a:off x="3972195" y="2015951"/>
            <a:ext cx="3669030" cy="3686175"/>
          </a:xfrm>
          <a:prstGeom prst="rect">
            <a:avLst/>
          </a:prstGeom>
        </p:spPr>
      </p:pic>
      <p:sp>
        <p:nvSpPr>
          <p:cNvPr id="11" name="번개 10">
            <a:extLst>
              <a:ext uri="{FF2B5EF4-FFF2-40B4-BE49-F238E27FC236}">
                <a16:creationId xmlns:a16="http://schemas.microsoft.com/office/drawing/2014/main" id="{6AE57C54-0C6D-4C25-895E-AC65259E8765}"/>
              </a:ext>
            </a:extLst>
          </p:cNvPr>
          <p:cNvSpPr/>
          <p:nvPr/>
        </p:nvSpPr>
        <p:spPr>
          <a:xfrm>
            <a:off x="6193085" y="5328319"/>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4" name="타원 3">
            <a:extLst>
              <a:ext uri="{FF2B5EF4-FFF2-40B4-BE49-F238E27FC236}">
                <a16:creationId xmlns:a16="http://schemas.microsoft.com/office/drawing/2014/main" id="{40C613CA-3363-4F19-9E6C-7941A1388F89}"/>
              </a:ext>
            </a:extLst>
          </p:cNvPr>
          <p:cNvSpPr/>
          <p:nvPr/>
        </p:nvSpPr>
        <p:spPr>
          <a:xfrm>
            <a:off x="5014622" y="3096071"/>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5166055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Python</a:t>
            </a:r>
            <a:r>
              <a:rPr lang="ko-KR" altLang="en-US" dirty="0"/>
              <a:t>으로 </a:t>
            </a:r>
            <a:r>
              <a:rPr lang="en-US" altLang="ko-KR" dirty="0" err="1"/>
              <a:t>InfluxDB</a:t>
            </a:r>
            <a:r>
              <a:rPr lang="ko-KR" altLang="en-US" dirty="0"/>
              <a:t>에 데이터</a:t>
            </a:r>
            <a:r>
              <a:rPr lang="en-US" altLang="ko-KR" dirty="0"/>
              <a:t>(</a:t>
            </a:r>
            <a:r>
              <a:rPr lang="ko-KR" altLang="en-US" dirty="0"/>
              <a:t>포인트</a:t>
            </a:r>
            <a:r>
              <a:rPr lang="en-US" altLang="ko-KR" dirty="0"/>
              <a:t>) </a:t>
            </a:r>
            <a:r>
              <a:rPr lang="ko-KR" altLang="en-US" dirty="0"/>
              <a:t>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Python </a:t>
            </a:r>
            <a:r>
              <a:rPr lang="ko-KR" altLang="en-US" dirty="0"/>
              <a:t>코드로 </a:t>
            </a:r>
            <a:r>
              <a:rPr lang="en-US" altLang="ko-KR" dirty="0"/>
              <a:t>Influx </a:t>
            </a:r>
            <a:r>
              <a:rPr lang="ko-KR" altLang="en-US" dirty="0"/>
              <a:t>데이터베이스에 데이터를 넣기</a:t>
            </a:r>
            <a:endParaRPr lang="en-US" altLang="ko-KR" dirty="0"/>
          </a:p>
          <a:p>
            <a:pPr lvl="1"/>
            <a:r>
              <a:rPr lang="en-US" altLang="ko-KR" dirty="0"/>
              <a:t>Pip upgrade</a:t>
            </a:r>
          </a:p>
          <a:p>
            <a:pPr lvl="2"/>
            <a:r>
              <a:rPr lang="en-US" altLang="ko-KR" dirty="0"/>
              <a:t>$ python3 –m pip install –upgrade pip</a:t>
            </a:r>
          </a:p>
          <a:p>
            <a:pPr lvl="1"/>
            <a:r>
              <a:rPr lang="ko-KR" altLang="en-US" dirty="0"/>
              <a:t>모듈 설치</a:t>
            </a:r>
            <a:endParaRPr lang="en-US" altLang="ko-KR" dirty="0"/>
          </a:p>
          <a:p>
            <a:pPr lvl="2"/>
            <a:r>
              <a:rPr lang="en-US" altLang="ko-KR" dirty="0"/>
              <a:t>$ pip</a:t>
            </a:r>
            <a:r>
              <a:rPr lang="ko-KR" altLang="en-US" dirty="0"/>
              <a:t> </a:t>
            </a:r>
            <a:r>
              <a:rPr lang="en-US" altLang="ko-KR" dirty="0"/>
              <a:t>install</a:t>
            </a:r>
            <a:r>
              <a:rPr lang="ko-KR" altLang="en-US" dirty="0"/>
              <a:t> </a:t>
            </a:r>
            <a:r>
              <a:rPr lang="en-US" altLang="ko-KR" dirty="0" err="1"/>
              <a:t>influxdb</a:t>
            </a:r>
            <a:endParaRPr lang="en-US" altLang="ko-KR" dirty="0"/>
          </a:p>
          <a:p>
            <a:pPr lvl="2"/>
            <a:endParaRPr lang="en-US" altLang="ko-KR" dirty="0"/>
          </a:p>
          <a:p>
            <a:pPr lvl="2"/>
            <a:endParaRPr lang="en-US" altLang="ko-KR" sz="105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110</a:t>
            </a:fld>
            <a:endParaRPr lang="en-US" dirty="0"/>
          </a:p>
        </p:txBody>
      </p:sp>
      <p:pic>
        <p:nvPicPr>
          <p:cNvPr id="6" name="그림 5">
            <a:extLst>
              <a:ext uri="{FF2B5EF4-FFF2-40B4-BE49-F238E27FC236}">
                <a16:creationId xmlns:a16="http://schemas.microsoft.com/office/drawing/2014/main" id="{45B76917-62AB-4D2C-B156-51558468EE96}"/>
              </a:ext>
            </a:extLst>
          </p:cNvPr>
          <p:cNvPicPr>
            <a:picLocks noChangeAspect="1"/>
          </p:cNvPicPr>
          <p:nvPr/>
        </p:nvPicPr>
        <p:blipFill>
          <a:blip r:embed="rId3"/>
          <a:stretch>
            <a:fillRect/>
          </a:stretch>
        </p:blipFill>
        <p:spPr>
          <a:xfrm>
            <a:off x="2246312" y="2725737"/>
            <a:ext cx="7029450" cy="1028700"/>
          </a:xfrm>
          <a:prstGeom prst="rect">
            <a:avLst/>
          </a:prstGeom>
        </p:spPr>
      </p:pic>
    </p:spTree>
    <p:extLst>
      <p:ext uri="{BB962C8B-B14F-4D97-AF65-F5344CB8AC3E}">
        <p14:creationId xmlns:p14="http://schemas.microsoft.com/office/powerpoint/2010/main" val="17354474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Python </a:t>
            </a:r>
            <a:r>
              <a:rPr lang="ko-KR" altLang="en-US" dirty="0"/>
              <a:t>코드로 </a:t>
            </a:r>
            <a:r>
              <a:rPr lang="en-US" altLang="ko-KR" dirty="0"/>
              <a:t>Influx </a:t>
            </a:r>
            <a:r>
              <a:rPr lang="ko-KR" altLang="en-US" dirty="0"/>
              <a:t>데이터베이스에 데이터를 넣기</a:t>
            </a:r>
            <a:r>
              <a:rPr lang="en-US" altLang="ko-KR" dirty="0"/>
              <a:t>(Insert)</a:t>
            </a:r>
          </a:p>
          <a:p>
            <a:pPr lvl="1"/>
            <a:r>
              <a:rPr lang="en-US" altLang="ko-KR" dirty="0"/>
              <a:t>Python </a:t>
            </a:r>
            <a:r>
              <a:rPr lang="ko-KR" altLang="en-US" dirty="0"/>
              <a:t>코드 작성</a:t>
            </a:r>
            <a:endParaRPr lang="en-US" altLang="ko-KR" dirty="0"/>
          </a:p>
          <a:p>
            <a:pPr lvl="2"/>
            <a:r>
              <a:rPr lang="en-US" altLang="ko-KR" dirty="0"/>
              <a:t>Making a Connection – Create a new instance of the </a:t>
            </a:r>
            <a:r>
              <a:rPr lang="en-US" altLang="ko-KR" dirty="0" err="1"/>
              <a:t>InfluxDBClient</a:t>
            </a:r>
            <a:endParaRPr lang="en-US" altLang="ko-KR" dirty="0"/>
          </a:p>
          <a:p>
            <a:pPr lvl="2"/>
            <a:endParaRPr lang="en-US" altLang="ko-KR" dirty="0"/>
          </a:p>
          <a:p>
            <a:pPr lvl="3"/>
            <a:endParaRPr lang="en-US" altLang="ko-KR" dirty="0"/>
          </a:p>
          <a:p>
            <a:pPr lvl="3"/>
            <a:r>
              <a:rPr lang="en-US" altLang="ko-KR" dirty="0"/>
              <a:t>Host</a:t>
            </a:r>
            <a:r>
              <a:rPr lang="ko-KR" altLang="en-US" dirty="0"/>
              <a:t>는 </a:t>
            </a:r>
            <a:r>
              <a:rPr lang="en-US" altLang="ko-KR" dirty="0" err="1"/>
              <a:t>InfluxDB</a:t>
            </a:r>
            <a:r>
              <a:rPr lang="ko-KR" altLang="en-US" dirty="0"/>
              <a:t>가 있는 컴퓨터의 </a:t>
            </a:r>
            <a:r>
              <a:rPr lang="en-US" altLang="ko-KR" dirty="0"/>
              <a:t>IP </a:t>
            </a:r>
            <a:r>
              <a:rPr lang="ko-KR" altLang="en-US" dirty="0"/>
              <a:t>주소</a:t>
            </a:r>
            <a:endParaRPr lang="en-US" altLang="ko-KR" dirty="0"/>
          </a:p>
          <a:p>
            <a:pPr lvl="2"/>
            <a:r>
              <a:rPr lang="en-US" altLang="ko-KR" dirty="0"/>
              <a:t>Insert Data – Insert some data</a:t>
            </a:r>
          </a:p>
          <a:p>
            <a:pPr lvl="3"/>
            <a:r>
              <a:rPr lang="en-US" altLang="ko-KR" dirty="0" err="1"/>
              <a:t>write_points</a:t>
            </a:r>
            <a:r>
              <a:rPr lang="en-US" altLang="ko-KR" dirty="0"/>
              <a:t>( </a:t>
            </a:r>
            <a:r>
              <a:rPr lang="en-US" altLang="ko-KR" dirty="0" err="1"/>
              <a:t>json_body</a:t>
            </a:r>
            <a:r>
              <a:rPr lang="en-US" altLang="ko-KR" dirty="0"/>
              <a:t> )</a:t>
            </a:r>
          </a:p>
          <a:p>
            <a:pPr marL="702000" lvl="3" indent="0">
              <a:buNone/>
            </a:pPr>
            <a:r>
              <a:rPr lang="en-US" altLang="ko-KR" dirty="0"/>
              <a:t> </a:t>
            </a:r>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111</a:t>
            </a:fld>
            <a:endParaRPr lang="en-US" dirty="0"/>
          </a:p>
        </p:txBody>
      </p:sp>
      <p:sp>
        <p:nvSpPr>
          <p:cNvPr id="7" name="모서리가 둥근 직사각형 5">
            <a:extLst>
              <a:ext uri="{FF2B5EF4-FFF2-40B4-BE49-F238E27FC236}">
                <a16:creationId xmlns:a16="http://schemas.microsoft.com/office/drawing/2014/main" id="{A82DC7EF-C477-41AB-B5E8-3C6A08BD1EA1}"/>
              </a:ext>
            </a:extLst>
          </p:cNvPr>
          <p:cNvSpPr/>
          <p:nvPr/>
        </p:nvSpPr>
        <p:spPr bwMode="auto">
          <a:xfrm>
            <a:off x="1080516" y="1763959"/>
            <a:ext cx="9943815" cy="3240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client = </a:t>
            </a:r>
            <a:r>
              <a:rPr lang="en-US" altLang="ko-KR" sz="1200" b="1" dirty="0" err="1">
                <a:solidFill>
                  <a:schemeClr val="accent6"/>
                </a:solidFill>
                <a:latin typeface="맑은 고딕" pitchFamily="50" charset="-127"/>
                <a:ea typeface="맑은 고딕" pitchFamily="50" charset="-127"/>
              </a:rPr>
              <a:t>InfluxDBClient</a:t>
            </a:r>
            <a:r>
              <a:rPr lang="en-US" altLang="ko-KR" sz="1200" b="1" dirty="0">
                <a:solidFill>
                  <a:schemeClr val="accent6"/>
                </a:solidFill>
                <a:latin typeface="맑은 고딕" pitchFamily="50" charset="-127"/>
                <a:ea typeface="맑은 고딕" pitchFamily="50" charset="-127"/>
              </a:rPr>
              <a:t>( host = ‘localhost’, port=8086, username=‘</a:t>
            </a:r>
            <a:r>
              <a:rPr lang="en-US" altLang="ko-KR" sz="1200" b="1" dirty="0" err="1">
                <a:solidFill>
                  <a:schemeClr val="accent6"/>
                </a:solidFill>
                <a:latin typeface="맑은 고딕" pitchFamily="50" charset="-127"/>
                <a:ea typeface="맑은 고딕" pitchFamily="50" charset="-127"/>
              </a:rPr>
              <a:t>userid</a:t>
            </a:r>
            <a:r>
              <a:rPr lang="en-US" altLang="ko-KR" sz="1200" b="1" dirty="0">
                <a:solidFill>
                  <a:schemeClr val="accent6"/>
                </a:solidFill>
                <a:latin typeface="맑은 고딕" pitchFamily="50" charset="-127"/>
                <a:ea typeface="맑은 고딕" pitchFamily="50" charset="-127"/>
              </a:rPr>
              <a:t>’, password=‘</a:t>
            </a:r>
            <a:r>
              <a:rPr lang="en-US" altLang="ko-KR" sz="1200" b="1" dirty="0" err="1">
                <a:solidFill>
                  <a:schemeClr val="accent6"/>
                </a:solidFill>
                <a:latin typeface="맑은 고딕" pitchFamily="50" charset="-127"/>
                <a:ea typeface="맑은 고딕" pitchFamily="50" charset="-127"/>
              </a:rPr>
              <a:t>userpassword</a:t>
            </a:r>
            <a:r>
              <a:rPr lang="en-US" altLang="ko-KR" sz="1200" b="1" dirty="0">
                <a:solidFill>
                  <a:schemeClr val="accent6"/>
                </a:solidFill>
                <a:latin typeface="맑은 고딕" pitchFamily="50" charset="-127"/>
                <a:ea typeface="맑은 고딕" pitchFamily="50" charset="-127"/>
              </a:rPr>
              <a:t>’, database=‘</a:t>
            </a:r>
            <a:r>
              <a:rPr lang="en-US" altLang="ko-KR" sz="1200" b="1" dirty="0" err="1">
                <a:solidFill>
                  <a:schemeClr val="accent6"/>
                </a:solidFill>
                <a:latin typeface="맑은 고딕" pitchFamily="50" charset="-127"/>
                <a:ea typeface="맑은 고딕" pitchFamily="50" charset="-127"/>
              </a:rPr>
              <a:t>databasename</a:t>
            </a:r>
            <a:r>
              <a:rPr lang="en-US" altLang="ko-KR" sz="1200" b="1" dirty="0">
                <a:solidFill>
                  <a:schemeClr val="accent6"/>
                </a:solidFill>
                <a:latin typeface="맑은 고딕" pitchFamily="50" charset="-127"/>
                <a:ea typeface="맑은 고딕" pitchFamily="50" charset="-127"/>
              </a:rPr>
              <a:t>’ )</a:t>
            </a:r>
          </a:p>
        </p:txBody>
      </p:sp>
      <p:sp>
        <p:nvSpPr>
          <p:cNvPr id="9" name="모서리가 둥근 직사각형 5">
            <a:extLst>
              <a:ext uri="{FF2B5EF4-FFF2-40B4-BE49-F238E27FC236}">
                <a16:creationId xmlns:a16="http://schemas.microsoft.com/office/drawing/2014/main" id="{E02170F8-43A9-4DE7-AED0-06DDB993D7A0}"/>
              </a:ext>
            </a:extLst>
          </p:cNvPr>
          <p:cNvSpPr/>
          <p:nvPr/>
        </p:nvSpPr>
        <p:spPr bwMode="auto">
          <a:xfrm>
            <a:off x="1088914" y="3150541"/>
            <a:ext cx="9943815" cy="196175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err="1">
                <a:solidFill>
                  <a:schemeClr val="accent6"/>
                </a:solidFill>
                <a:latin typeface="맑은 고딕" pitchFamily="50" charset="-127"/>
                <a:ea typeface="맑은 고딕" pitchFamily="50" charset="-127"/>
              </a:rPr>
              <a:t>json_body</a:t>
            </a:r>
            <a:r>
              <a:rPr lang="en-US" altLang="ko-KR" sz="1400" b="1" dirty="0">
                <a:solidFill>
                  <a:schemeClr val="accent6"/>
                </a:solidFill>
                <a:latin typeface="맑은 고딕" pitchFamily="50" charset="-127"/>
                <a:ea typeface="맑은 고딕" pitchFamily="50" charset="-127"/>
              </a:rPr>
              <a:t> =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“measurement” : “temperature”,</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“tags” : { “Location” : “Indoor”},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“fields” : {‘Temp’: 0.0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 </a:t>
            </a:r>
          </a:p>
          <a:p>
            <a:pPr defTabSz="913755">
              <a:spcBef>
                <a:spcPts val="0"/>
              </a:spcBef>
              <a:buClr>
                <a:srgbClr val="506EA5"/>
              </a:buClr>
            </a:pPr>
            <a:r>
              <a:rPr lang="en-US" altLang="ko-KR" sz="14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400" b="1" dirty="0" err="1">
                <a:solidFill>
                  <a:schemeClr val="accent6"/>
                </a:solidFill>
                <a:latin typeface="맑은 고딕" pitchFamily="50" charset="-127"/>
                <a:ea typeface="맑은 고딕" pitchFamily="50" charset="-127"/>
              </a:rPr>
              <a:t>client.write_points</a:t>
            </a:r>
            <a:r>
              <a:rPr lang="en-US" altLang="ko-KR" sz="1400" b="1" dirty="0">
                <a:solidFill>
                  <a:schemeClr val="accent6"/>
                </a:solidFill>
                <a:latin typeface="맑은 고딕" pitchFamily="50" charset="-127"/>
                <a:ea typeface="맑은 고딕" pitchFamily="50" charset="-127"/>
              </a:rPr>
              <a:t>(</a:t>
            </a:r>
            <a:r>
              <a:rPr lang="en-US" altLang="ko-KR" sz="1400" b="1" dirty="0" err="1">
                <a:solidFill>
                  <a:schemeClr val="accent6"/>
                </a:solidFill>
                <a:latin typeface="맑은 고딕" pitchFamily="50" charset="-127"/>
                <a:ea typeface="맑은 고딕" pitchFamily="50" charset="-127"/>
              </a:rPr>
              <a:t>json_body</a:t>
            </a:r>
            <a:r>
              <a:rPr lang="en-US" altLang="ko-KR" sz="1400" b="1" dirty="0">
                <a:solidFill>
                  <a:schemeClr val="accent6"/>
                </a:solidFill>
                <a:latin typeface="맑은 고딕" pitchFamily="50" charset="-127"/>
                <a:ea typeface="맑은 고딕" pitchFamily="50" charset="-127"/>
              </a:rPr>
              <a:t>)</a:t>
            </a:r>
          </a:p>
        </p:txBody>
      </p:sp>
      <p:graphicFrame>
        <p:nvGraphicFramePr>
          <p:cNvPr id="5" name="표 9">
            <a:extLst>
              <a:ext uri="{FF2B5EF4-FFF2-40B4-BE49-F238E27FC236}">
                <a16:creationId xmlns:a16="http://schemas.microsoft.com/office/drawing/2014/main" id="{87997A3F-BF9E-4C35-B4AA-947C374E475E}"/>
              </a:ext>
            </a:extLst>
          </p:cNvPr>
          <p:cNvGraphicFramePr>
            <a:graphicFrameLocks noGrp="1"/>
          </p:cNvGraphicFramePr>
          <p:nvPr/>
        </p:nvGraphicFramePr>
        <p:xfrm>
          <a:off x="6769149" y="4010831"/>
          <a:ext cx="3096543" cy="609600"/>
        </p:xfrm>
        <a:graphic>
          <a:graphicData uri="http://schemas.openxmlformats.org/drawingml/2006/table">
            <a:tbl>
              <a:tblPr firstRow="1" bandRow="1">
                <a:tableStyleId>{5C22544A-7EE6-4342-B048-85BDC9FD1C3A}</a:tableStyleId>
              </a:tblPr>
              <a:tblGrid>
                <a:gridCol w="1032181">
                  <a:extLst>
                    <a:ext uri="{9D8B030D-6E8A-4147-A177-3AD203B41FA5}">
                      <a16:colId xmlns:a16="http://schemas.microsoft.com/office/drawing/2014/main" val="477888401"/>
                    </a:ext>
                  </a:extLst>
                </a:gridCol>
                <a:gridCol w="1032181">
                  <a:extLst>
                    <a:ext uri="{9D8B030D-6E8A-4147-A177-3AD203B41FA5}">
                      <a16:colId xmlns:a16="http://schemas.microsoft.com/office/drawing/2014/main" val="162769651"/>
                    </a:ext>
                  </a:extLst>
                </a:gridCol>
                <a:gridCol w="1032181">
                  <a:extLst>
                    <a:ext uri="{9D8B030D-6E8A-4147-A177-3AD203B41FA5}">
                      <a16:colId xmlns:a16="http://schemas.microsoft.com/office/drawing/2014/main" val="1339426869"/>
                    </a:ext>
                  </a:extLst>
                </a:gridCol>
              </a:tblGrid>
              <a:tr h="118812">
                <a:tc>
                  <a:txBody>
                    <a:bodyPr/>
                    <a:lstStyle/>
                    <a:p>
                      <a:pPr latinLnBrk="1"/>
                      <a:r>
                        <a:rPr lang="en-US" altLang="ko-KR" sz="1400" dirty="0"/>
                        <a:t>time</a:t>
                      </a:r>
                      <a:endParaRPr lang="ko-KR" altLang="en-US" sz="1400" dirty="0"/>
                    </a:p>
                  </a:txBody>
                  <a:tcPr/>
                </a:tc>
                <a:tc>
                  <a:txBody>
                    <a:bodyPr/>
                    <a:lstStyle/>
                    <a:p>
                      <a:pPr latinLnBrk="1"/>
                      <a:r>
                        <a:rPr lang="en-US" altLang="ko-KR" sz="1400" dirty="0"/>
                        <a:t>Location</a:t>
                      </a:r>
                      <a:endParaRPr lang="ko-KR" altLang="en-US" sz="1400" dirty="0"/>
                    </a:p>
                  </a:txBody>
                  <a:tcPr/>
                </a:tc>
                <a:tc>
                  <a:txBody>
                    <a:bodyPr/>
                    <a:lstStyle/>
                    <a:p>
                      <a:pPr latinLnBrk="1"/>
                      <a:r>
                        <a:rPr lang="en-US" altLang="ko-KR" sz="1400" dirty="0"/>
                        <a:t>Temp</a:t>
                      </a:r>
                      <a:endParaRPr lang="ko-KR" altLang="en-US" sz="1400" dirty="0"/>
                    </a:p>
                  </a:txBody>
                  <a:tcPr/>
                </a:tc>
                <a:extLst>
                  <a:ext uri="{0D108BD9-81ED-4DB2-BD59-A6C34878D82A}">
                    <a16:rowId xmlns:a16="http://schemas.microsoft.com/office/drawing/2014/main" val="2318353103"/>
                  </a:ext>
                </a:extLst>
              </a:tr>
              <a:tr h="118812">
                <a:tc>
                  <a:txBody>
                    <a:bodyPr/>
                    <a:lstStyle/>
                    <a:p>
                      <a:pPr latinLnBrk="1"/>
                      <a:endParaRPr lang="ko-KR" altLang="en-US" sz="1400" dirty="0"/>
                    </a:p>
                  </a:txBody>
                  <a:tcPr/>
                </a:tc>
                <a:tc>
                  <a:txBody>
                    <a:bodyPr/>
                    <a:lstStyle/>
                    <a:p>
                      <a:pPr latinLnBrk="1"/>
                      <a:r>
                        <a:rPr lang="en-US" altLang="ko-KR" sz="1400" b="1" dirty="0">
                          <a:solidFill>
                            <a:schemeClr val="tx1"/>
                          </a:solidFill>
                          <a:latin typeface="맑은 고딕" pitchFamily="50" charset="-127"/>
                          <a:ea typeface="맑은 고딕" pitchFamily="50" charset="-127"/>
                        </a:rPr>
                        <a:t>“Indoor”</a:t>
                      </a:r>
                      <a:endParaRPr lang="ko-KR" altLang="en-US" sz="1400" b="1" dirty="0">
                        <a:solidFill>
                          <a:schemeClr val="tx1"/>
                        </a:solidFill>
                      </a:endParaRPr>
                    </a:p>
                  </a:txBody>
                  <a:tcPr/>
                </a:tc>
                <a:tc>
                  <a:txBody>
                    <a:bodyPr/>
                    <a:lstStyle/>
                    <a:p>
                      <a:pPr latinLnBrk="1"/>
                      <a:r>
                        <a:rPr lang="en-US" altLang="ko-KR" sz="1400" b="1" dirty="0"/>
                        <a:t>0.0</a:t>
                      </a:r>
                      <a:endParaRPr lang="ko-KR" altLang="en-US" sz="1400" b="1" dirty="0"/>
                    </a:p>
                  </a:txBody>
                  <a:tcPr/>
                </a:tc>
                <a:extLst>
                  <a:ext uri="{0D108BD9-81ED-4DB2-BD59-A6C34878D82A}">
                    <a16:rowId xmlns:a16="http://schemas.microsoft.com/office/drawing/2014/main" val="3985585555"/>
                  </a:ext>
                </a:extLst>
              </a:tr>
            </a:tbl>
          </a:graphicData>
        </a:graphic>
      </p:graphicFrame>
      <p:sp>
        <p:nvSpPr>
          <p:cNvPr id="10" name="직사각형 9">
            <a:extLst>
              <a:ext uri="{FF2B5EF4-FFF2-40B4-BE49-F238E27FC236}">
                <a16:creationId xmlns:a16="http://schemas.microsoft.com/office/drawing/2014/main" id="{72CC9AE7-D12F-401B-A9E0-9A696A73BAF0}"/>
              </a:ext>
            </a:extLst>
          </p:cNvPr>
          <p:cNvSpPr/>
          <p:nvPr/>
        </p:nvSpPr>
        <p:spPr>
          <a:xfrm>
            <a:off x="6769149" y="3577581"/>
            <a:ext cx="3096543" cy="369332"/>
          </a:xfrm>
          <a:prstGeom prst="rect">
            <a:avLst/>
          </a:prstGeom>
          <a:noFill/>
        </p:spPr>
        <p:txBody>
          <a:bodyPr wrap="square" lIns="91440" tIns="45720" rIns="91440" bIns="45720">
            <a:spAutoFit/>
          </a:bodyPr>
          <a:lstStyle/>
          <a:p>
            <a:pPr algn="ctr"/>
            <a:r>
              <a:rPr lang="en-US" altLang="ko-KR" dirty="0">
                <a:ln w="0"/>
                <a:effectLst>
                  <a:outerShdw blurRad="38100" dist="19050" dir="2700000" algn="tl" rotWithShape="0">
                    <a:schemeClr val="dk1">
                      <a:alpha val="40000"/>
                    </a:schemeClr>
                  </a:outerShdw>
                </a:effectLst>
              </a:rPr>
              <a:t>temperature</a:t>
            </a:r>
            <a:endParaRPr lang="ko-KR" altLang="en-US"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212501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a:t>
            </a:r>
          </a:p>
          <a:p>
            <a:pPr lvl="1"/>
            <a:r>
              <a:rPr lang="en-US" altLang="ko-KR" dirty="0"/>
              <a:t>Python </a:t>
            </a:r>
            <a:r>
              <a:rPr lang="ko-KR" altLang="en-US" dirty="0"/>
              <a:t>코드 작성</a:t>
            </a:r>
            <a:endParaRPr lang="en-US" altLang="ko-KR" dirty="0"/>
          </a:p>
          <a:p>
            <a:pPr lvl="2"/>
            <a:r>
              <a:rPr lang="ko-KR" altLang="en-US" dirty="0"/>
              <a:t>파일이름 </a:t>
            </a:r>
            <a:r>
              <a:rPr lang="en-US" altLang="ko-KR" dirty="0"/>
              <a:t>: insert_datapoint.py</a:t>
            </a:r>
          </a:p>
          <a:p>
            <a:pPr lvl="2"/>
            <a:r>
              <a:rPr lang="en-US" altLang="ko-KR" dirty="0"/>
              <a:t>Making a Connection - Create a new instance of the </a:t>
            </a:r>
            <a:r>
              <a:rPr lang="en-US" altLang="ko-KR" dirty="0" err="1"/>
              <a:t>InfluxDBClient</a:t>
            </a:r>
            <a:endParaRPr lang="en-US" altLang="ko-KR" dirty="0"/>
          </a:p>
          <a:p>
            <a:pPr lvl="3"/>
            <a:r>
              <a:rPr lang="en-US" altLang="ko-KR" sz="1200" b="1" dirty="0">
                <a:solidFill>
                  <a:schemeClr val="accent6">
                    <a:lumMod val="75000"/>
                  </a:schemeClr>
                </a:solidFill>
                <a:latin typeface="맑은 고딕" pitchFamily="50" charset="-127"/>
                <a:ea typeface="맑은 고딕" pitchFamily="50" charset="-127"/>
              </a:rPr>
              <a:t>client = </a:t>
            </a:r>
            <a:r>
              <a:rPr lang="en-US" altLang="ko-KR" sz="1200" b="1" dirty="0" err="1">
                <a:solidFill>
                  <a:schemeClr val="accent6">
                    <a:lumMod val="75000"/>
                  </a:schemeClr>
                </a:solidFill>
                <a:latin typeface="맑은 고딕" pitchFamily="50" charset="-127"/>
                <a:ea typeface="맑은 고딕" pitchFamily="50" charset="-127"/>
              </a:rPr>
              <a:t>InfluxDBClient</a:t>
            </a:r>
            <a:r>
              <a:rPr lang="en-US" altLang="ko-KR" sz="1200" b="1" dirty="0">
                <a:solidFill>
                  <a:schemeClr val="accent6">
                    <a:lumMod val="75000"/>
                  </a:schemeClr>
                </a:solidFill>
                <a:latin typeface="맑은 고딕" pitchFamily="50" charset="-127"/>
                <a:ea typeface="맑은 고딕" pitchFamily="50" charset="-127"/>
              </a:rPr>
              <a:t>( host = ‘localhost’, port=8086, username=‘</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password=‘</a:t>
            </a:r>
            <a:r>
              <a:rPr lang="en-US" altLang="ko-KR" sz="1200" b="1" dirty="0" err="1">
                <a:solidFill>
                  <a:schemeClr val="accent6">
                    <a:lumMod val="75000"/>
                  </a:schemeClr>
                </a:solidFill>
                <a:latin typeface="맑은 고딕" pitchFamily="50" charset="-127"/>
                <a:ea typeface="맑은 고딕" pitchFamily="50" charset="-127"/>
              </a:rPr>
              <a:t>userpassword</a:t>
            </a:r>
            <a:r>
              <a:rPr lang="en-US" altLang="ko-KR" sz="1200" b="1" dirty="0">
                <a:solidFill>
                  <a:schemeClr val="accent6">
                    <a:lumMod val="75000"/>
                  </a:schemeClr>
                </a:solidFill>
                <a:latin typeface="맑은 고딕" pitchFamily="50" charset="-127"/>
                <a:ea typeface="맑은 고딕" pitchFamily="50" charset="-127"/>
              </a:rPr>
              <a:t>’, database=‘</a:t>
            </a:r>
            <a:r>
              <a:rPr lang="en-US" altLang="ko-KR" sz="1200" b="1" dirty="0" err="1">
                <a:solidFill>
                  <a:schemeClr val="accent6">
                    <a:lumMod val="75000"/>
                  </a:schemeClr>
                </a:solidFill>
                <a:latin typeface="맑은 고딕" pitchFamily="50" charset="-127"/>
                <a:ea typeface="맑은 고딕" pitchFamily="50" charset="-127"/>
              </a:rPr>
              <a:t>databasename</a:t>
            </a:r>
            <a:r>
              <a:rPr lang="en-US" altLang="ko-KR" sz="1200" b="1" dirty="0">
                <a:solidFill>
                  <a:schemeClr val="accent6">
                    <a:lumMod val="75000"/>
                  </a:schemeClr>
                </a:solidFill>
                <a:latin typeface="맑은 고딕" pitchFamily="50" charset="-127"/>
                <a:ea typeface="맑은 고딕" pitchFamily="50" charset="-127"/>
              </a:rPr>
              <a:t>’ )</a:t>
            </a:r>
          </a:p>
          <a:p>
            <a:pPr lvl="2"/>
            <a:r>
              <a:rPr lang="en-US" altLang="ko-KR" dirty="0"/>
              <a:t>Insert Data – Insert some data</a:t>
            </a:r>
          </a:p>
          <a:p>
            <a:pPr lvl="3"/>
            <a:r>
              <a:rPr lang="en-US" altLang="ko-KR" dirty="0" err="1">
                <a:solidFill>
                  <a:schemeClr val="accent6">
                    <a:lumMod val="75000"/>
                  </a:schemeClr>
                </a:solidFill>
              </a:rPr>
              <a:t>write_points</a:t>
            </a:r>
            <a:r>
              <a:rPr lang="en-US" altLang="ko-KR" dirty="0">
                <a:solidFill>
                  <a:schemeClr val="accent6">
                    <a:lumMod val="75000"/>
                  </a:schemeClr>
                </a:solidFill>
              </a:rPr>
              <a:t>( </a:t>
            </a:r>
            <a:r>
              <a:rPr lang="en-US" altLang="ko-KR" dirty="0" err="1">
                <a:solidFill>
                  <a:schemeClr val="accent6">
                    <a:lumMod val="75000"/>
                  </a:schemeClr>
                </a:solidFill>
              </a:rPr>
              <a:t>json_body</a:t>
            </a:r>
            <a:r>
              <a:rPr lang="en-US" altLang="ko-KR" dirty="0">
                <a:solidFill>
                  <a:schemeClr val="accent6">
                    <a:lumMod val="75000"/>
                  </a:schemeClr>
                </a:solidFill>
              </a:rPr>
              <a:t> )</a:t>
            </a:r>
          </a:p>
          <a:p>
            <a:pPr marL="702000" lvl="3" indent="0">
              <a:buNone/>
            </a:pPr>
            <a:r>
              <a:rPr lang="en-US" altLang="ko-KR" dirty="0"/>
              <a:t> </a:t>
            </a:r>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112</a:t>
            </a:fld>
            <a:endParaRPr lang="en-US" dirty="0"/>
          </a:p>
        </p:txBody>
      </p:sp>
      <p:pic>
        <p:nvPicPr>
          <p:cNvPr id="6" name="그림 5">
            <a:extLst>
              <a:ext uri="{FF2B5EF4-FFF2-40B4-BE49-F238E27FC236}">
                <a16:creationId xmlns:a16="http://schemas.microsoft.com/office/drawing/2014/main" id="{64768879-46FB-4981-A02A-FE742429A1CD}"/>
              </a:ext>
            </a:extLst>
          </p:cNvPr>
          <p:cNvPicPr>
            <a:picLocks noChangeAspect="1"/>
          </p:cNvPicPr>
          <p:nvPr/>
        </p:nvPicPr>
        <p:blipFill>
          <a:blip r:embed="rId3"/>
          <a:stretch>
            <a:fillRect/>
          </a:stretch>
        </p:blipFill>
        <p:spPr>
          <a:xfrm>
            <a:off x="1368549" y="2746914"/>
            <a:ext cx="9249728" cy="3257550"/>
          </a:xfrm>
          <a:prstGeom prst="rect">
            <a:avLst/>
          </a:prstGeom>
        </p:spPr>
      </p:pic>
    </p:spTree>
    <p:extLst>
      <p:ext uri="{BB962C8B-B14F-4D97-AF65-F5344CB8AC3E}">
        <p14:creationId xmlns:p14="http://schemas.microsoft.com/office/powerpoint/2010/main" val="3448393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a:t>
            </a:r>
          </a:p>
          <a:p>
            <a:pPr lvl="1"/>
            <a:r>
              <a:rPr lang="en-US" altLang="ko-KR" dirty="0"/>
              <a:t>Python </a:t>
            </a:r>
            <a:r>
              <a:rPr lang="ko-KR" altLang="en-US" dirty="0"/>
              <a:t>코드 실행</a:t>
            </a:r>
            <a:endParaRPr lang="en-US" altLang="ko-KR" dirty="0"/>
          </a:p>
          <a:p>
            <a:pPr lvl="2"/>
            <a:r>
              <a:rPr lang="en-US" altLang="ko-KR" dirty="0"/>
              <a:t>$ python3 insert_datapoint.py</a:t>
            </a:r>
          </a:p>
          <a:p>
            <a:pPr lvl="1"/>
            <a:r>
              <a:rPr lang="ko-KR" altLang="en-US" dirty="0"/>
              <a:t>결과</a:t>
            </a:r>
            <a:r>
              <a:rPr lang="en-US" altLang="ko-KR" dirty="0"/>
              <a:t> </a:t>
            </a:r>
            <a:r>
              <a:rPr lang="ko-KR" altLang="en-US" dirty="0"/>
              <a:t>확인</a:t>
            </a:r>
            <a:endParaRPr lang="en-US" altLang="ko-KR" dirty="0"/>
          </a:p>
          <a:p>
            <a:pPr lvl="2"/>
            <a:r>
              <a:rPr lang="en-US" altLang="ko-KR" dirty="0"/>
              <a:t>Select </a:t>
            </a:r>
            <a:r>
              <a:rPr lang="ko-KR" altLang="en-US" dirty="0"/>
              <a:t>문으로 데이터 확인</a:t>
            </a:r>
            <a:endParaRPr lang="en-US" altLang="ko-KR" dirty="0"/>
          </a:p>
          <a:p>
            <a:pPr lvl="3"/>
            <a:r>
              <a:rPr lang="en-US" altLang="ko-KR" dirty="0"/>
              <a:t>$ influx</a:t>
            </a:r>
          </a:p>
          <a:p>
            <a:pPr lvl="3"/>
            <a:r>
              <a:rPr lang="en-US" altLang="ko-KR" dirty="0"/>
              <a:t>&gt; select</a:t>
            </a:r>
            <a:r>
              <a:rPr lang="ko-KR" altLang="en-US" dirty="0"/>
              <a:t> </a:t>
            </a:r>
            <a:r>
              <a:rPr lang="en-US" altLang="ko-KR" dirty="0"/>
              <a:t>*</a:t>
            </a:r>
            <a:r>
              <a:rPr lang="ko-KR" altLang="en-US" dirty="0"/>
              <a:t> </a:t>
            </a:r>
            <a:r>
              <a:rPr lang="en-US" altLang="ko-KR" dirty="0"/>
              <a:t>from</a:t>
            </a:r>
            <a:r>
              <a:rPr lang="ko-KR" altLang="en-US" dirty="0"/>
              <a:t> </a:t>
            </a:r>
            <a:r>
              <a:rPr lang="en-US" altLang="ko-KR" dirty="0"/>
              <a:t>temperature</a:t>
            </a:r>
          </a:p>
          <a:p>
            <a:pPr marL="702000" lvl="3" indent="0">
              <a:buNone/>
            </a:pPr>
            <a:r>
              <a:rPr lang="en-US" altLang="ko-KR" dirty="0"/>
              <a:t> </a:t>
            </a:r>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113</a:t>
            </a:fld>
            <a:endParaRPr lang="en-US" dirty="0"/>
          </a:p>
        </p:txBody>
      </p:sp>
      <p:pic>
        <p:nvPicPr>
          <p:cNvPr id="6" name="그림 5">
            <a:extLst>
              <a:ext uri="{FF2B5EF4-FFF2-40B4-BE49-F238E27FC236}">
                <a16:creationId xmlns:a16="http://schemas.microsoft.com/office/drawing/2014/main" id="{8C7BDF17-2F9D-4876-A796-31AB263E8035}"/>
              </a:ext>
            </a:extLst>
          </p:cNvPr>
          <p:cNvPicPr>
            <a:picLocks noChangeAspect="1"/>
          </p:cNvPicPr>
          <p:nvPr/>
        </p:nvPicPr>
        <p:blipFill>
          <a:blip r:embed="rId3"/>
          <a:stretch>
            <a:fillRect/>
          </a:stretch>
        </p:blipFill>
        <p:spPr>
          <a:xfrm>
            <a:off x="4098924" y="2851371"/>
            <a:ext cx="3324225" cy="1304925"/>
          </a:xfrm>
          <a:prstGeom prst="rect">
            <a:avLst/>
          </a:prstGeom>
        </p:spPr>
      </p:pic>
    </p:spTree>
    <p:extLst>
      <p:ext uri="{BB962C8B-B14F-4D97-AF65-F5344CB8AC3E}">
        <p14:creationId xmlns:p14="http://schemas.microsoft.com/office/powerpoint/2010/main" val="11462434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넣기</a:t>
            </a:r>
            <a:r>
              <a:rPr lang="en-US" altLang="ko-KR" dirty="0"/>
              <a:t>(Insert) II</a:t>
            </a:r>
          </a:p>
          <a:p>
            <a:pPr lvl="1"/>
            <a:r>
              <a:rPr lang="en-US" altLang="ko-KR" dirty="0"/>
              <a:t>Python </a:t>
            </a:r>
            <a:r>
              <a:rPr lang="ko-KR" altLang="en-US" dirty="0"/>
              <a:t>코드</a:t>
            </a:r>
            <a:endParaRPr lang="en-US" altLang="ko-KR" dirty="0"/>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114</a:t>
            </a:fld>
            <a:endParaRPr lang="en-US" dirty="0"/>
          </a:p>
        </p:txBody>
      </p:sp>
      <p:sp>
        <p:nvSpPr>
          <p:cNvPr id="6" name="모서리가 둥근 직사각형 5">
            <a:extLst>
              <a:ext uri="{FF2B5EF4-FFF2-40B4-BE49-F238E27FC236}">
                <a16:creationId xmlns:a16="http://schemas.microsoft.com/office/drawing/2014/main" id="{A5AD707C-5161-47F7-A09C-EFDEE102D208}"/>
              </a:ext>
            </a:extLst>
          </p:cNvPr>
          <p:cNvSpPr/>
          <p:nvPr/>
        </p:nvSpPr>
        <p:spPr bwMode="auto">
          <a:xfrm>
            <a:off x="789130" y="1299543"/>
            <a:ext cx="6700100" cy="453245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latin typeface="맑은 고딕" pitchFamily="50" charset="-127"/>
                <a:ea typeface="맑은 고딕" pitchFamily="50" charset="-127"/>
              </a:rPr>
              <a:t>from </a:t>
            </a:r>
            <a:r>
              <a:rPr lang="en-US" altLang="ko-KR" sz="1200" b="1" dirty="0" err="1">
                <a:latin typeface="맑은 고딕" pitchFamily="50" charset="-127"/>
                <a:ea typeface="맑은 고딕" pitchFamily="50" charset="-127"/>
              </a:rPr>
              <a:t>influxdb</a:t>
            </a:r>
            <a:r>
              <a:rPr lang="en-US" altLang="ko-KR" sz="1200" b="1" dirty="0">
                <a:latin typeface="맑은 고딕" pitchFamily="50" charset="-127"/>
                <a:ea typeface="맑은 고딕" pitchFamily="50" charset="-127"/>
              </a:rPr>
              <a:t> import </a:t>
            </a:r>
            <a:r>
              <a:rPr lang="en-US" altLang="ko-KR" sz="1200" b="1" dirty="0" err="1">
                <a:latin typeface="맑은 고딕" pitchFamily="50" charset="-127"/>
                <a:ea typeface="맑은 고딕" pitchFamily="50" charset="-127"/>
              </a:rPr>
              <a:t>InfluxDBClient</a:t>
            </a: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import time</a:t>
            </a:r>
          </a:p>
          <a:p>
            <a:pPr defTabSz="913755">
              <a:spcBef>
                <a:spcPts val="0"/>
              </a:spcBef>
              <a:buClr>
                <a:srgbClr val="506EA5"/>
              </a:buClr>
            </a:pPr>
            <a:r>
              <a:rPr lang="en-US" altLang="ko-KR" sz="1200" b="1" dirty="0">
                <a:latin typeface="맑은 고딕" pitchFamily="50" charset="-127"/>
                <a:ea typeface="맑은 고딕" pitchFamily="50" charset="-127"/>
              </a:rPr>
              <a:t>import random</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client = </a:t>
            </a:r>
            <a:r>
              <a:rPr lang="en-US" altLang="ko-KR" sz="1200" b="1" dirty="0" err="1">
                <a:latin typeface="맑은 고딕" pitchFamily="50" charset="-127"/>
                <a:ea typeface="맑은 고딕" pitchFamily="50" charset="-127"/>
              </a:rPr>
              <a:t>InfluxDBClient</a:t>
            </a:r>
            <a:r>
              <a:rPr lang="en-US" altLang="ko-KR" sz="1200" b="1" dirty="0">
                <a:latin typeface="맑은 고딕" pitchFamily="50" charset="-127"/>
                <a:ea typeface="맑은 고딕" pitchFamily="50" charset="-127"/>
              </a:rPr>
              <a:t>( host='localhost', port=8086, </a:t>
            </a:r>
          </a:p>
          <a:p>
            <a:pPr defTabSz="913755">
              <a:spcBef>
                <a:spcPts val="0"/>
              </a:spcBef>
              <a:buClr>
                <a:srgbClr val="506EA5"/>
              </a:buClr>
            </a:pPr>
            <a:r>
              <a:rPr lang="en-US" altLang="ko-KR" sz="1200" b="1" dirty="0">
                <a:latin typeface="맑은 고딕" pitchFamily="50" charset="-127"/>
                <a:ea typeface="맑은 고딕" pitchFamily="50" charset="-127"/>
              </a:rPr>
              <a:t>	         username=‘</a:t>
            </a:r>
            <a:r>
              <a:rPr lang="en-US" altLang="ko-KR" sz="1200" b="1" dirty="0" err="1">
                <a:latin typeface="맑은 고딕" pitchFamily="50" charset="-127"/>
                <a:ea typeface="맑은 고딕" pitchFamily="50" charset="-127"/>
              </a:rPr>
              <a:t>influx_ship</a:t>
            </a:r>
            <a:r>
              <a:rPr lang="en-US" altLang="ko-KR" sz="1200" b="1" dirty="0">
                <a:latin typeface="맑은 고딕" pitchFamily="50" charset="-127"/>
                <a:ea typeface="맑은 고딕" pitchFamily="50" charset="-127"/>
              </a:rPr>
              <a:t>', password=‘1234',  database='</a:t>
            </a:r>
            <a:r>
              <a:rPr lang="en-US" altLang="ko-KR" sz="1200" b="1" dirty="0" err="1">
                <a:latin typeface="맑은 고딕" pitchFamily="50" charset="-127"/>
                <a:ea typeface="맑은 고딕" pitchFamily="50" charset="-127"/>
              </a:rPr>
              <a:t>db_riatech</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def </a:t>
            </a:r>
            <a:r>
              <a:rPr lang="en-US" altLang="ko-KR" sz="1200" b="1" dirty="0" err="1">
                <a:latin typeface="맑은 고딕" pitchFamily="50" charset="-127"/>
                <a:ea typeface="맑은 고딕" pitchFamily="50" charset="-127"/>
              </a:rPr>
              <a:t>randomDataPoint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 =   {   'measurement' : ‘sensors',</a:t>
            </a:r>
          </a:p>
          <a:p>
            <a:pPr defTabSz="913755">
              <a:spcBef>
                <a:spcPts val="0"/>
              </a:spcBef>
              <a:buClr>
                <a:srgbClr val="506EA5"/>
              </a:buClr>
            </a:pPr>
            <a:r>
              <a:rPr lang="en-US" altLang="ko-KR" sz="1200" b="1" dirty="0">
                <a:latin typeface="맑은 고딕" pitchFamily="50" charset="-127"/>
                <a:ea typeface="맑은 고딕" pitchFamily="50" charset="-127"/>
              </a:rPr>
              <a:t>                       'tags' : { 'Location' : 'Indoor'},  # 'outdoor'</a:t>
            </a:r>
          </a:p>
          <a:p>
            <a:pPr defTabSz="913755">
              <a:spcBef>
                <a:spcPts val="0"/>
              </a:spcBef>
              <a:buClr>
                <a:srgbClr val="506EA5"/>
              </a:buClr>
            </a:pPr>
            <a:r>
              <a:rPr lang="en-US" altLang="ko-KR" sz="1200" b="1" dirty="0">
                <a:latin typeface="맑은 고딕" pitchFamily="50" charset="-127"/>
                <a:ea typeface="맑은 고딕" pitchFamily="50" charset="-127"/>
              </a:rPr>
              <a:t>                       'fields' : {'Temp': 0.0, '</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 : 0.0 }</a:t>
            </a:r>
          </a:p>
          <a:p>
            <a:pPr defTabSz="913755">
              <a:spcBef>
                <a:spcPts val="0"/>
              </a:spcBef>
              <a:buClr>
                <a:srgbClr val="506EA5"/>
              </a:buClr>
            </a:pP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['fields']['Temp'] =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 50.0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['fields']['</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 30.0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random.random</a:t>
            </a:r>
            <a:r>
              <a:rPr lang="en-US" altLang="ko-KR" sz="1200" b="1" dirty="0">
                <a:latin typeface="맑은 고딕" pitchFamily="50" charset="-127"/>
                <a:ea typeface="맑은 고딕" pitchFamily="50" charset="-127"/>
              </a:rPr>
              <a:t>() &gt; 0.5):</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['tags']['Location'] = 'Indoor'</a:t>
            </a:r>
          </a:p>
          <a:p>
            <a:pPr defTabSz="913755">
              <a:spcBef>
                <a:spcPts val="0"/>
              </a:spcBef>
              <a:buClr>
                <a:srgbClr val="506EA5"/>
              </a:buClr>
            </a:pPr>
            <a:r>
              <a:rPr lang="en-US" altLang="ko-KR" sz="1200" b="1" dirty="0">
                <a:latin typeface="맑은 고딕" pitchFamily="50" charset="-127"/>
                <a:ea typeface="맑은 고딕" pitchFamily="50" charset="-127"/>
              </a:rPr>
              <a:t>    else: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['tags']['Location'] = 'Outdoor'</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json_body.append</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data_point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return </a:t>
            </a:r>
            <a:r>
              <a:rPr lang="en-US" altLang="ko-KR" sz="1200" b="1" dirty="0" err="1">
                <a:latin typeface="맑은 고딕" pitchFamily="50" charset="-127"/>
                <a:ea typeface="맑은 고딕" pitchFamily="50" charset="-127"/>
              </a:rPr>
              <a:t>json_body</a:t>
            </a:r>
            <a:endParaRPr lang="en-US" altLang="ko-KR" sz="1200" b="1" dirty="0">
              <a:latin typeface="맑은 고딕" pitchFamily="50" charset="-127"/>
              <a:ea typeface="맑은 고딕" pitchFamily="50" charset="-127"/>
            </a:endParaRPr>
          </a:p>
        </p:txBody>
      </p:sp>
      <p:sp>
        <p:nvSpPr>
          <p:cNvPr id="7" name="모서리가 둥근 직사각형 5">
            <a:extLst>
              <a:ext uri="{FF2B5EF4-FFF2-40B4-BE49-F238E27FC236}">
                <a16:creationId xmlns:a16="http://schemas.microsoft.com/office/drawing/2014/main" id="{4E45486B-ECFE-4016-BBB3-F557BE71E655}"/>
              </a:ext>
            </a:extLst>
          </p:cNvPr>
          <p:cNvSpPr/>
          <p:nvPr/>
        </p:nvSpPr>
        <p:spPr bwMode="auto">
          <a:xfrm>
            <a:off x="7601429" y="1299543"/>
            <a:ext cx="3303245" cy="453245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a:t>
            </a:r>
            <a:r>
              <a:rPr lang="ko-KR" altLang="en-US" sz="1200" b="1" dirty="0">
                <a:solidFill>
                  <a:schemeClr val="bg1">
                    <a:lumMod val="65000"/>
                  </a:schemeClr>
                </a:solidFill>
                <a:latin typeface="맑은 고딕" pitchFamily="50" charset="-127"/>
                <a:ea typeface="맑은 고딕" pitchFamily="50" charset="-127"/>
              </a:rPr>
              <a:t>파일이름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insertBasicRandom.ipynb</a:t>
            </a:r>
            <a:endParaRPr lang="en-US" altLang="ko-KR" sz="1200" b="1" dirty="0">
              <a:solidFill>
                <a:schemeClr val="bg1">
                  <a:lumMod val="65000"/>
                </a:schemeClr>
              </a:solidFill>
              <a:latin typeface="맑은 고딕" pitchFamily="50" charset="-127"/>
              <a:ea typeface="맑은 고딕" pitchFamily="50" charset="-127"/>
            </a:endParaRP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while True: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randomDataPoint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print(</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client.write_points</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json_body</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time.sleep</a:t>
            </a:r>
            <a:r>
              <a:rPr lang="en-US" altLang="ko-KR" sz="1200" b="1" dirty="0">
                <a:latin typeface="맑은 고딕" pitchFamily="50" charset="-127"/>
                <a:ea typeface="맑은 고딕" pitchFamily="50" charset="-127"/>
              </a:rPr>
              <a:t>(5)</a:t>
            </a:r>
          </a:p>
        </p:txBody>
      </p:sp>
      <p:sp>
        <p:nvSpPr>
          <p:cNvPr id="9" name="직사각형 8">
            <a:extLst>
              <a:ext uri="{FF2B5EF4-FFF2-40B4-BE49-F238E27FC236}">
                <a16:creationId xmlns:a16="http://schemas.microsoft.com/office/drawing/2014/main" id="{051DEF51-DDD3-4392-9CDC-2ED498CFC1DC}"/>
              </a:ext>
            </a:extLst>
          </p:cNvPr>
          <p:cNvSpPr/>
          <p:nvPr/>
        </p:nvSpPr>
        <p:spPr>
          <a:xfrm>
            <a:off x="5787212" y="4382923"/>
            <a:ext cx="5424868" cy="369332"/>
          </a:xfrm>
          <a:prstGeom prst="rect">
            <a:avLst/>
          </a:prstGeom>
          <a:noFill/>
        </p:spPr>
        <p:txBody>
          <a:bodyPr wrap="square" lIns="91440" tIns="45720" rIns="91440" bIns="45720">
            <a:spAutoFit/>
          </a:bodyPr>
          <a:lstStyle/>
          <a:p>
            <a:pPr algn="ctr"/>
            <a:r>
              <a:rPr lang="en-US" altLang="ko-KR" dirty="0">
                <a:ln w="0"/>
                <a:effectLst>
                  <a:outerShdw blurRad="38100" dist="19050" dir="2700000" algn="tl" rotWithShape="0">
                    <a:schemeClr val="dk1">
                      <a:alpha val="40000"/>
                    </a:schemeClr>
                  </a:outerShdw>
                </a:effectLst>
              </a:rPr>
              <a:t>Sensors</a:t>
            </a:r>
            <a:endParaRPr lang="ko-KR" altLang="en-US"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표 9">
            <a:extLst>
              <a:ext uri="{FF2B5EF4-FFF2-40B4-BE49-F238E27FC236}">
                <a16:creationId xmlns:a16="http://schemas.microsoft.com/office/drawing/2014/main" id="{B5F32407-1DC3-469E-BF9C-18000B5E756B}"/>
              </a:ext>
            </a:extLst>
          </p:cNvPr>
          <p:cNvGraphicFramePr>
            <a:graphicFrameLocks noGrp="1"/>
          </p:cNvGraphicFramePr>
          <p:nvPr/>
        </p:nvGraphicFramePr>
        <p:xfrm>
          <a:off x="5787212" y="4729623"/>
          <a:ext cx="5424868" cy="741680"/>
        </p:xfrm>
        <a:graphic>
          <a:graphicData uri="http://schemas.openxmlformats.org/drawingml/2006/table">
            <a:tbl>
              <a:tblPr firstRow="1" bandRow="1">
                <a:tableStyleId>{5C22544A-7EE6-4342-B048-85BDC9FD1C3A}</a:tableStyleId>
              </a:tblPr>
              <a:tblGrid>
                <a:gridCol w="1356217">
                  <a:extLst>
                    <a:ext uri="{9D8B030D-6E8A-4147-A177-3AD203B41FA5}">
                      <a16:colId xmlns:a16="http://schemas.microsoft.com/office/drawing/2014/main" val="805197151"/>
                    </a:ext>
                  </a:extLst>
                </a:gridCol>
                <a:gridCol w="1356217">
                  <a:extLst>
                    <a:ext uri="{9D8B030D-6E8A-4147-A177-3AD203B41FA5}">
                      <a16:colId xmlns:a16="http://schemas.microsoft.com/office/drawing/2014/main" val="2013543515"/>
                    </a:ext>
                  </a:extLst>
                </a:gridCol>
                <a:gridCol w="1356217">
                  <a:extLst>
                    <a:ext uri="{9D8B030D-6E8A-4147-A177-3AD203B41FA5}">
                      <a16:colId xmlns:a16="http://schemas.microsoft.com/office/drawing/2014/main" val="3003486700"/>
                    </a:ext>
                  </a:extLst>
                </a:gridCol>
                <a:gridCol w="1356217">
                  <a:extLst>
                    <a:ext uri="{9D8B030D-6E8A-4147-A177-3AD203B41FA5}">
                      <a16:colId xmlns:a16="http://schemas.microsoft.com/office/drawing/2014/main" val="180016368"/>
                    </a:ext>
                  </a:extLst>
                </a:gridCol>
              </a:tblGrid>
              <a:tr h="370840">
                <a:tc>
                  <a:txBody>
                    <a:bodyPr/>
                    <a:lstStyle/>
                    <a:p>
                      <a:pPr latinLnBrk="1"/>
                      <a:r>
                        <a:rPr lang="en-US" altLang="ko-KR" sz="1400" dirty="0"/>
                        <a:t>Time</a:t>
                      </a:r>
                      <a:endParaRPr lang="ko-KR" altLang="en-US" sz="1400" dirty="0"/>
                    </a:p>
                  </a:txBody>
                  <a:tcPr/>
                </a:tc>
                <a:tc>
                  <a:txBody>
                    <a:bodyPr/>
                    <a:lstStyle/>
                    <a:p>
                      <a:pPr latinLnBrk="1"/>
                      <a:r>
                        <a:rPr lang="en-US" altLang="ko-KR" sz="1400" dirty="0"/>
                        <a:t>Location</a:t>
                      </a:r>
                      <a:endParaRPr lang="ko-KR" altLang="en-US" sz="1400" dirty="0"/>
                    </a:p>
                  </a:txBody>
                  <a:tcPr/>
                </a:tc>
                <a:tc>
                  <a:txBody>
                    <a:bodyPr/>
                    <a:lstStyle/>
                    <a:p>
                      <a:pPr latinLnBrk="1"/>
                      <a:r>
                        <a:rPr lang="en-US" altLang="ko-KR" sz="1400" dirty="0"/>
                        <a:t>Temp</a:t>
                      </a:r>
                      <a:endParaRPr lang="ko-KR" altLang="en-US" sz="1400" dirty="0"/>
                    </a:p>
                  </a:txBody>
                  <a:tcPr/>
                </a:tc>
                <a:tc>
                  <a:txBody>
                    <a:bodyPr/>
                    <a:lstStyle/>
                    <a:p>
                      <a:pPr latinLnBrk="1"/>
                      <a:r>
                        <a:rPr lang="en-US" altLang="ko-KR" sz="1400" dirty="0" err="1"/>
                        <a:t>Humi</a:t>
                      </a:r>
                      <a:endParaRPr lang="ko-KR" altLang="en-US" sz="1400" dirty="0"/>
                    </a:p>
                  </a:txBody>
                  <a:tcPr/>
                </a:tc>
                <a:extLst>
                  <a:ext uri="{0D108BD9-81ED-4DB2-BD59-A6C34878D82A}">
                    <a16:rowId xmlns:a16="http://schemas.microsoft.com/office/drawing/2014/main" val="136731680"/>
                  </a:ext>
                </a:extLst>
              </a:tr>
              <a:tr h="370840">
                <a:tc>
                  <a:txBody>
                    <a:bodyPr/>
                    <a:lstStyle/>
                    <a:p>
                      <a:pPr latinLnBrk="1"/>
                      <a:endParaRPr lang="ko-KR" altLang="en-US" sz="1400"/>
                    </a:p>
                  </a:txBody>
                  <a:tcPr/>
                </a:tc>
                <a:tc>
                  <a:txBody>
                    <a:bodyPr/>
                    <a:lstStyle/>
                    <a:p>
                      <a:pPr latinLnBrk="1"/>
                      <a:endParaRPr lang="ko-KR" altLang="en-US" sz="1400" dirty="0"/>
                    </a:p>
                  </a:txBody>
                  <a:tcPr/>
                </a:tc>
                <a:tc>
                  <a:txBody>
                    <a:bodyPr/>
                    <a:lstStyle/>
                    <a:p>
                      <a:pPr latinLnBrk="1"/>
                      <a:endParaRPr lang="ko-KR" altLang="en-US" sz="1400" dirty="0"/>
                    </a:p>
                  </a:txBody>
                  <a:tcPr/>
                </a:tc>
                <a:tc>
                  <a:txBody>
                    <a:bodyPr/>
                    <a:lstStyle/>
                    <a:p>
                      <a:pPr latinLnBrk="1"/>
                      <a:endParaRPr lang="ko-KR" altLang="en-US" sz="1400" dirty="0"/>
                    </a:p>
                  </a:txBody>
                  <a:tcPr/>
                </a:tc>
                <a:extLst>
                  <a:ext uri="{0D108BD9-81ED-4DB2-BD59-A6C34878D82A}">
                    <a16:rowId xmlns:a16="http://schemas.microsoft.com/office/drawing/2014/main" val="3023654994"/>
                  </a:ext>
                </a:extLst>
              </a:tr>
            </a:tbl>
          </a:graphicData>
        </a:graphic>
      </p:graphicFrame>
    </p:spTree>
    <p:extLst>
      <p:ext uri="{BB962C8B-B14F-4D97-AF65-F5344CB8AC3E}">
        <p14:creationId xmlns:p14="http://schemas.microsoft.com/office/powerpoint/2010/main" val="37929140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 넣기</a:t>
            </a:r>
            <a:endParaRPr lang="en-US" altLang="ko-KR" dirty="0"/>
          </a:p>
        </p:txBody>
      </p:sp>
      <p:sp>
        <p:nvSpPr>
          <p:cNvPr id="3" name="내용 개체 틀 2"/>
          <p:cNvSpPr>
            <a:spLocks noGrp="1"/>
          </p:cNvSpPr>
          <p:nvPr>
            <p:ph sz="quarter" idx="11"/>
          </p:nvPr>
        </p:nvSpPr>
        <p:spPr>
          <a:xfrm>
            <a:off x="206500" y="507827"/>
            <a:ext cx="11039253" cy="4100411"/>
          </a:xfrm>
        </p:spPr>
        <p:txBody>
          <a:bodyPr/>
          <a:lstStyle/>
          <a:p>
            <a:r>
              <a:rPr lang="ko-KR" altLang="en-US" dirty="0"/>
              <a:t>데이터베이스에 데이터를 넣기</a:t>
            </a:r>
            <a:r>
              <a:rPr lang="en-US" altLang="ko-KR" dirty="0"/>
              <a:t>(Insert)</a:t>
            </a:r>
          </a:p>
          <a:p>
            <a:pPr lvl="1"/>
            <a:r>
              <a:rPr lang="en-US" altLang="ko-KR" dirty="0"/>
              <a:t>Python </a:t>
            </a:r>
            <a:r>
              <a:rPr lang="ko-KR" altLang="en-US" dirty="0"/>
              <a:t>코드 실행</a:t>
            </a:r>
            <a:endParaRPr lang="en-US" altLang="ko-KR" dirty="0"/>
          </a:p>
          <a:p>
            <a:pPr lvl="2"/>
            <a:r>
              <a:rPr lang="en-US" altLang="ko-KR" dirty="0"/>
              <a:t>$ python3 insert_datapoint.py</a:t>
            </a:r>
          </a:p>
          <a:p>
            <a:pPr lvl="1"/>
            <a:r>
              <a:rPr lang="en-US" altLang="ko-KR" dirty="0"/>
              <a:t>Select </a:t>
            </a:r>
            <a:r>
              <a:rPr lang="ko-KR" altLang="en-US" dirty="0"/>
              <a:t>문으로 데이터 확인</a:t>
            </a:r>
            <a:endParaRPr lang="en-US" altLang="ko-KR" dirty="0"/>
          </a:p>
          <a:p>
            <a:pPr lvl="2"/>
            <a:r>
              <a:rPr lang="en-US" altLang="ko-KR" dirty="0"/>
              <a:t>$ influx</a:t>
            </a:r>
          </a:p>
          <a:p>
            <a:pPr lvl="2"/>
            <a:r>
              <a:rPr lang="en-US" altLang="ko-KR" dirty="0"/>
              <a:t>&gt; use </a:t>
            </a:r>
            <a:r>
              <a:rPr lang="en-US" altLang="ko-KR" dirty="0" err="1"/>
              <a:t>db_riatech</a:t>
            </a:r>
            <a:endParaRPr lang="en-US" altLang="ko-KR" dirty="0"/>
          </a:p>
          <a:p>
            <a:pPr lvl="2"/>
            <a:r>
              <a:rPr lang="en-US" altLang="ko-KR" dirty="0"/>
              <a:t>&gt; select</a:t>
            </a:r>
            <a:r>
              <a:rPr lang="ko-KR" altLang="en-US" dirty="0"/>
              <a:t> </a:t>
            </a:r>
            <a:r>
              <a:rPr lang="en-US" altLang="ko-KR" dirty="0"/>
              <a:t>*</a:t>
            </a:r>
            <a:r>
              <a:rPr lang="ko-KR" altLang="en-US" dirty="0"/>
              <a:t> </a:t>
            </a:r>
            <a:r>
              <a:rPr lang="en-US" altLang="ko-KR" dirty="0"/>
              <a:t>from</a:t>
            </a:r>
            <a:r>
              <a:rPr lang="ko-KR" altLang="en-US" dirty="0"/>
              <a:t> </a:t>
            </a:r>
            <a:r>
              <a:rPr lang="en-US" altLang="ko-KR" dirty="0"/>
              <a:t>Sensors where time &gt; now() – 10s</a:t>
            </a:r>
          </a:p>
          <a:p>
            <a:pPr marL="702000" lvl="3" indent="0">
              <a:buNone/>
            </a:pPr>
            <a:r>
              <a:rPr lang="en-US" altLang="ko-KR" dirty="0"/>
              <a:t> </a:t>
            </a:r>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115</a:t>
            </a:fld>
            <a:endParaRPr lang="en-US" dirty="0"/>
          </a:p>
        </p:txBody>
      </p:sp>
    </p:spTree>
    <p:extLst>
      <p:ext uri="{BB962C8B-B14F-4D97-AF65-F5344CB8AC3E}">
        <p14:creationId xmlns:p14="http://schemas.microsoft.com/office/powerpoint/2010/main" val="1342430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a:t>
            </a:r>
          </a:p>
          <a:p>
            <a:pPr lvl="1"/>
            <a:r>
              <a:rPr lang="en-US" altLang="ko-KR" dirty="0"/>
              <a:t>Making a Connection - Create a new instance of the </a:t>
            </a:r>
            <a:r>
              <a:rPr lang="en-US" altLang="ko-KR" dirty="0" err="1"/>
              <a:t>InfluxDBClient</a:t>
            </a:r>
            <a:endParaRPr lang="en-US" altLang="ko-KR" dirty="0"/>
          </a:p>
          <a:p>
            <a:pPr lvl="1"/>
            <a:endParaRPr lang="en-US" altLang="ko-KR" dirty="0">
              <a:solidFill>
                <a:schemeClr val="accent6">
                  <a:lumMod val="75000"/>
                </a:schemeClr>
              </a:solidFill>
            </a:endParaRPr>
          </a:p>
          <a:p>
            <a:pPr lvl="1"/>
            <a:r>
              <a:rPr lang="en-US" altLang="ko-KR" dirty="0"/>
              <a:t>Querying Data</a:t>
            </a:r>
          </a:p>
          <a:p>
            <a:pPr lvl="1"/>
            <a:endParaRPr lang="en-US" altLang="ko-KR" b="1" dirty="0">
              <a:latin typeface="맑은 고딕" pitchFamily="50" charset="-127"/>
              <a:ea typeface="맑은 고딕" pitchFamily="50" charset="-127"/>
            </a:endParaRPr>
          </a:p>
          <a:p>
            <a:pPr lvl="1"/>
            <a:endParaRPr lang="en-US" altLang="ko-KR" dirty="0"/>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116</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89014"/>
            <a:ext cx="9943815" cy="3240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client = </a:t>
            </a:r>
            <a:r>
              <a:rPr lang="en-US" altLang="ko-KR" sz="1200" b="1" dirty="0" err="1">
                <a:solidFill>
                  <a:schemeClr val="accent6"/>
                </a:solidFill>
                <a:latin typeface="맑은 고딕" pitchFamily="50" charset="-127"/>
                <a:ea typeface="맑은 고딕" pitchFamily="50" charset="-127"/>
              </a:rPr>
              <a:t>InfluxDBClient</a:t>
            </a:r>
            <a:r>
              <a:rPr lang="en-US" altLang="ko-KR" sz="1200" b="1" dirty="0">
                <a:solidFill>
                  <a:schemeClr val="accent6"/>
                </a:solidFill>
                <a:latin typeface="맑은 고딕" pitchFamily="50" charset="-127"/>
                <a:ea typeface="맑은 고딕" pitchFamily="50" charset="-127"/>
              </a:rPr>
              <a:t>( host = ‘localhost’, port=8086, username=‘</a:t>
            </a:r>
            <a:r>
              <a:rPr lang="en-US" altLang="ko-KR" sz="1200" b="1" dirty="0" err="1">
                <a:solidFill>
                  <a:schemeClr val="accent6"/>
                </a:solidFill>
                <a:latin typeface="맑은 고딕" pitchFamily="50" charset="-127"/>
                <a:ea typeface="맑은 고딕" pitchFamily="50" charset="-127"/>
              </a:rPr>
              <a:t>userid</a:t>
            </a:r>
            <a:r>
              <a:rPr lang="en-US" altLang="ko-KR" sz="1200" b="1" dirty="0">
                <a:solidFill>
                  <a:schemeClr val="accent6"/>
                </a:solidFill>
                <a:latin typeface="맑은 고딕" pitchFamily="50" charset="-127"/>
                <a:ea typeface="맑은 고딕" pitchFamily="50" charset="-127"/>
              </a:rPr>
              <a:t>’, password=‘</a:t>
            </a:r>
            <a:r>
              <a:rPr lang="en-US" altLang="ko-KR" sz="1200" b="1" dirty="0" err="1">
                <a:solidFill>
                  <a:schemeClr val="accent6"/>
                </a:solidFill>
                <a:latin typeface="맑은 고딕" pitchFamily="50" charset="-127"/>
                <a:ea typeface="맑은 고딕" pitchFamily="50" charset="-127"/>
              </a:rPr>
              <a:t>userpassword</a:t>
            </a:r>
            <a:r>
              <a:rPr lang="en-US" altLang="ko-KR" sz="1200" b="1" dirty="0">
                <a:solidFill>
                  <a:schemeClr val="accent6"/>
                </a:solidFill>
                <a:latin typeface="맑은 고딕" pitchFamily="50" charset="-127"/>
                <a:ea typeface="맑은 고딕" pitchFamily="50" charset="-127"/>
              </a:rPr>
              <a:t>’, database=‘</a:t>
            </a:r>
            <a:r>
              <a:rPr lang="en-US" altLang="ko-KR" sz="1200" b="1" dirty="0" err="1">
                <a:solidFill>
                  <a:schemeClr val="accent6"/>
                </a:solidFill>
                <a:latin typeface="맑은 고딕" pitchFamily="50" charset="-127"/>
                <a:ea typeface="맑은 고딕" pitchFamily="50" charset="-127"/>
              </a:rPr>
              <a:t>databasename</a:t>
            </a:r>
            <a:r>
              <a:rPr lang="en-US" altLang="ko-KR" sz="1200" b="1" dirty="0">
                <a:solidFill>
                  <a:schemeClr val="accent6"/>
                </a:solidFill>
                <a:latin typeface="맑은 고딕" pitchFamily="50" charset="-127"/>
                <a:ea typeface="맑은 고딕" pitchFamily="50" charset="-127"/>
              </a:rPr>
              <a:t>’ )</a:t>
            </a:r>
          </a:p>
        </p:txBody>
      </p:sp>
      <p:sp>
        <p:nvSpPr>
          <p:cNvPr id="6" name="모서리가 둥근 직사각형 5">
            <a:extLst>
              <a:ext uri="{FF2B5EF4-FFF2-40B4-BE49-F238E27FC236}">
                <a16:creationId xmlns:a16="http://schemas.microsoft.com/office/drawing/2014/main" id="{358692CE-248A-4E98-BD93-06E06624122D}"/>
              </a:ext>
            </a:extLst>
          </p:cNvPr>
          <p:cNvSpPr/>
          <p:nvPr/>
        </p:nvSpPr>
        <p:spPr bwMode="auto">
          <a:xfrm>
            <a:off x="870261" y="1999879"/>
            <a:ext cx="9943815" cy="5201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results = </a:t>
            </a:r>
            <a:r>
              <a:rPr lang="en-US" altLang="ko-KR" sz="1200" b="1" dirty="0" err="1">
                <a:solidFill>
                  <a:schemeClr val="accent6"/>
                </a:solidFill>
                <a:latin typeface="맑은 고딕" pitchFamily="50" charset="-127"/>
                <a:ea typeface="맑은 고딕" pitchFamily="50" charset="-127"/>
              </a:rPr>
              <a:t>client.query</a:t>
            </a:r>
            <a:r>
              <a:rPr lang="en-US" altLang="ko-KR" sz="1200" b="1" dirty="0">
                <a:solidFill>
                  <a:schemeClr val="accent6"/>
                </a:solidFill>
                <a:latin typeface="맑은 고딕" pitchFamily="50" charset="-127"/>
                <a:ea typeface="맑은 고딕" pitchFamily="50" charset="-127"/>
              </a:rPr>
              <a:t>( ‘select * from </a:t>
            </a:r>
            <a:r>
              <a:rPr lang="en-US" altLang="ko-KR" sz="1200" b="1" i="1" dirty="0">
                <a:solidFill>
                  <a:schemeClr val="accent6"/>
                </a:solidFill>
                <a:latin typeface="맑은 고딕" pitchFamily="50" charset="-127"/>
                <a:ea typeface="맑은 고딕" pitchFamily="50" charset="-127"/>
              </a:rPr>
              <a:t>measurement</a:t>
            </a:r>
            <a:r>
              <a:rPr lang="en-US" altLang="ko-KR" sz="1200" b="1" dirty="0">
                <a:solidFill>
                  <a:schemeClr val="accent6"/>
                </a:solidFill>
                <a:latin typeface="맑은 고딕" pitchFamily="50" charset="-127"/>
                <a:ea typeface="맑은 고딕" pitchFamily="50" charset="-127"/>
              </a:rPr>
              <a:t>’) </a:t>
            </a:r>
          </a:p>
          <a:p>
            <a:pPr defTabSz="913755">
              <a:spcBef>
                <a:spcPts val="0"/>
              </a:spcBef>
              <a:buClr>
                <a:srgbClr val="506EA5"/>
              </a:buClr>
            </a:pPr>
            <a:r>
              <a:rPr lang="en-US" altLang="ko-KR" sz="1200" b="1" dirty="0">
                <a:solidFill>
                  <a:schemeClr val="accent6"/>
                </a:solidFill>
                <a:latin typeface="맑은 고딕" pitchFamily="50" charset="-127"/>
                <a:ea typeface="맑은 고딕" pitchFamily="50" charset="-127"/>
              </a:rPr>
              <a:t>print(</a:t>
            </a:r>
            <a:r>
              <a:rPr lang="en-US" altLang="ko-KR" sz="1200" b="1" dirty="0" err="1">
                <a:solidFill>
                  <a:schemeClr val="accent6"/>
                </a:solidFill>
                <a:latin typeface="맑은 고딕" pitchFamily="50" charset="-127"/>
                <a:ea typeface="맑은 고딕" pitchFamily="50" charset="-127"/>
              </a:rPr>
              <a:t>results.raw</a:t>
            </a:r>
            <a:r>
              <a:rPr lang="en-US" altLang="ko-KR" sz="1200" b="1" dirty="0">
                <a:solidFill>
                  <a:schemeClr val="accent6"/>
                </a:solidFill>
                <a:latin typeface="맑은 고딕" pitchFamily="50" charset="-127"/>
                <a:ea typeface="맑은 고딕" pitchFamily="50" charset="-127"/>
              </a:rPr>
              <a:t>)</a:t>
            </a:r>
          </a:p>
        </p:txBody>
      </p:sp>
    </p:spTree>
    <p:extLst>
      <p:ext uri="{BB962C8B-B14F-4D97-AF65-F5344CB8AC3E}">
        <p14:creationId xmlns:p14="http://schemas.microsoft.com/office/powerpoint/2010/main" val="22617466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endParaRPr lang="en-US" altLang="ko-KR" dirty="0"/>
          </a:p>
          <a:p>
            <a:pPr lvl="2"/>
            <a:r>
              <a:rPr lang="en-US" altLang="ko-KR" dirty="0"/>
              <a:t>Query </a:t>
            </a:r>
            <a:r>
              <a:rPr lang="ko-KR" altLang="en-US" dirty="0"/>
              <a:t>문</a:t>
            </a:r>
            <a:r>
              <a:rPr lang="en-US" altLang="ko-KR" dirty="0"/>
              <a:t> : ‘select * from Sensors’</a:t>
            </a:r>
            <a:endParaRPr lang="en-US" altLang="ko-KR" b="1" dirty="0">
              <a:latin typeface="맑은 고딕" pitchFamily="50" charset="-127"/>
              <a:ea typeface="맑은 고딕" pitchFamily="50" charset="-127"/>
            </a:endParaRPr>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117</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5"/>
            <a:ext cx="9943815" cy="161158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 select_influx.py</a:t>
            </a:r>
          </a:p>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influx_ship</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lumMod val="75000"/>
                  </a:schemeClr>
                </a:solidFill>
                <a:latin typeface="맑은 고딕" pitchFamily="50" charset="-127"/>
                <a:ea typeface="맑은 고딕" pitchFamily="50" charset="-127"/>
              </a:rPr>
              <a:t>select * from sensors</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pint( </a:t>
            </a:r>
            <a:r>
              <a:rPr lang="en-US" altLang="ko-KR" sz="1400" b="1" dirty="0" err="1">
                <a:latin typeface="맑은 고딕" pitchFamily="50" charset="-127"/>
                <a:ea typeface="맑은 고딕" pitchFamily="50" charset="-127"/>
              </a:rPr>
              <a:t>results.raw</a:t>
            </a:r>
            <a:r>
              <a:rPr lang="en-US" altLang="ko-KR" sz="1400" b="1" dirty="0">
                <a:latin typeface="맑은 고딕" pitchFamily="50" charset="-127"/>
                <a:ea typeface="맑은 고딕" pitchFamily="50" charset="-127"/>
              </a:rPr>
              <a:t> )</a:t>
            </a:r>
          </a:p>
        </p:txBody>
      </p:sp>
      <p:pic>
        <p:nvPicPr>
          <p:cNvPr id="9" name="그림 8">
            <a:extLst>
              <a:ext uri="{FF2B5EF4-FFF2-40B4-BE49-F238E27FC236}">
                <a16:creationId xmlns:a16="http://schemas.microsoft.com/office/drawing/2014/main" id="{745702D9-1E39-4772-8F52-EC2091E48110}"/>
              </a:ext>
            </a:extLst>
          </p:cNvPr>
          <p:cNvPicPr>
            <a:picLocks noChangeAspect="1"/>
          </p:cNvPicPr>
          <p:nvPr/>
        </p:nvPicPr>
        <p:blipFill>
          <a:blip r:embed="rId3"/>
          <a:stretch>
            <a:fillRect/>
          </a:stretch>
        </p:blipFill>
        <p:spPr>
          <a:xfrm>
            <a:off x="1251118" y="3481774"/>
            <a:ext cx="9182100" cy="1714500"/>
          </a:xfrm>
          <a:prstGeom prst="rect">
            <a:avLst/>
          </a:prstGeom>
        </p:spPr>
      </p:pic>
    </p:spTree>
    <p:extLst>
      <p:ext uri="{BB962C8B-B14F-4D97-AF65-F5344CB8AC3E}">
        <p14:creationId xmlns:p14="http://schemas.microsoft.com/office/powerpoint/2010/main" val="34589282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r>
              <a:rPr lang="en-US" altLang="ko-KR" dirty="0"/>
              <a:t>Where(</a:t>
            </a:r>
            <a:r>
              <a:rPr lang="ko-KR" altLang="en-US" dirty="0"/>
              <a:t>조건</a:t>
            </a:r>
            <a:r>
              <a:rPr lang="en-US" altLang="ko-KR" dirty="0"/>
              <a:t>) : t</a:t>
            </a:r>
            <a:r>
              <a:rPr lang="en-US" altLang="ko-KR" b="1" dirty="0">
                <a:latin typeface="맑은 고딕" pitchFamily="50" charset="-127"/>
                <a:ea typeface="맑은 고딕" pitchFamily="50" charset="-127"/>
              </a:rPr>
              <a:t>ime &gt; now() -2h</a:t>
            </a:r>
          </a:p>
          <a:p>
            <a:pPr lvl="3"/>
            <a:r>
              <a:rPr lang="ko-KR" altLang="en-US" dirty="0"/>
              <a:t>현재 시간에서 </a:t>
            </a:r>
            <a:r>
              <a:rPr lang="en-US" altLang="ko-KR" dirty="0"/>
              <a:t>2</a:t>
            </a:r>
            <a:r>
              <a:rPr lang="ko-KR" altLang="en-US" dirty="0"/>
              <a:t>시간을 빼면</a:t>
            </a:r>
            <a:r>
              <a:rPr lang="en-US" altLang="ko-KR" dirty="0"/>
              <a:t>, </a:t>
            </a:r>
            <a:r>
              <a:rPr lang="ko-KR" altLang="en-US" dirty="0"/>
              <a:t>두 시간 전 이후</a:t>
            </a:r>
            <a:endParaRPr lang="en-US" altLang="ko-KR" dirty="0"/>
          </a:p>
          <a:p>
            <a:pPr lvl="3"/>
            <a:r>
              <a:rPr lang="en-US" altLang="ko-KR" dirty="0"/>
              <a:t>‘select * from Sensors where time &gt; now() -2h’ </a:t>
            </a:r>
            <a:r>
              <a:rPr lang="en-US" altLang="ko-KR" dirty="0">
                <a:sym typeface="Wingdings" panose="05000000000000000000" pitchFamily="2" charset="2"/>
              </a:rPr>
              <a:t> Sensors(measurement)</a:t>
            </a:r>
            <a:r>
              <a:rPr lang="ko-KR" altLang="en-US" dirty="0">
                <a:sym typeface="Wingdings" panose="05000000000000000000" pitchFamily="2" charset="2"/>
              </a:rPr>
              <a:t>에서 두 시간 이후 모든 데이터를 가져와라</a:t>
            </a:r>
            <a:r>
              <a:rPr lang="en-US" altLang="ko-KR" dirty="0">
                <a:sym typeface="Wingdings" panose="05000000000000000000" pitchFamily="2" charset="2"/>
              </a:rPr>
              <a:t>.</a:t>
            </a:r>
            <a:r>
              <a:rPr lang="ko-KR" altLang="en-US" dirty="0"/>
              <a:t> </a:t>
            </a:r>
            <a:endParaRPr lang="en-US" altLang="ko-KR" b="1" dirty="0">
              <a:latin typeface="맑은 고딕" pitchFamily="50" charset="-127"/>
              <a:ea typeface="맑은 고딕" pitchFamily="50" charset="-127"/>
            </a:endParaRPr>
          </a:p>
          <a:p>
            <a:pPr lvl="1"/>
            <a:endParaRPr lang="en-US" altLang="ko-KR" b="1" dirty="0">
              <a:latin typeface="맑은 고딕" pitchFamily="50" charset="-127"/>
              <a:ea typeface="맑은 고딕" pitchFamily="50" charset="-127"/>
            </a:endParaRPr>
          </a:p>
          <a:p>
            <a:pPr lvl="1"/>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118</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5"/>
            <a:ext cx="9943815" cy="125154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influx_ship</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solidFill>
                <a:latin typeface="맑은 고딕" pitchFamily="50" charset="-127"/>
                <a:ea typeface="맑은 고딕" pitchFamily="50" charset="-127"/>
              </a:rPr>
              <a:t>select * from sensors where time &gt; now() -2h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print( </a:t>
            </a:r>
            <a:r>
              <a:rPr lang="en-US" altLang="ko-KR" sz="1400" b="1" dirty="0" err="1">
                <a:latin typeface="맑은 고딕" pitchFamily="50" charset="-127"/>
                <a:ea typeface="맑은 고딕" pitchFamily="50" charset="-127"/>
              </a:rPr>
              <a:t>results.raw</a:t>
            </a:r>
            <a:r>
              <a:rPr lang="en-US" altLang="ko-KR" sz="1400" b="1" dirty="0">
                <a:latin typeface="맑은 고딕" pitchFamily="50" charset="-127"/>
                <a:ea typeface="맑은 고딕" pitchFamily="50" charset="-127"/>
              </a:rPr>
              <a:t> )</a:t>
            </a:r>
          </a:p>
        </p:txBody>
      </p:sp>
    </p:spTree>
    <p:extLst>
      <p:ext uri="{BB962C8B-B14F-4D97-AF65-F5344CB8AC3E}">
        <p14:creationId xmlns:p14="http://schemas.microsoft.com/office/powerpoint/2010/main" val="33518913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III</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a:p>
            <a:pPr lvl="2"/>
            <a:r>
              <a:rPr lang="en-US" altLang="ko-KR" dirty="0"/>
              <a:t>Where(</a:t>
            </a:r>
            <a:r>
              <a:rPr lang="ko-KR" altLang="en-US" dirty="0"/>
              <a:t>조건</a:t>
            </a:r>
            <a:r>
              <a:rPr lang="en-US" altLang="ko-KR" dirty="0"/>
              <a:t>) : </a:t>
            </a:r>
            <a:r>
              <a:rPr lang="en-US" altLang="ko-KR" sz="1400" b="1" dirty="0" err="1">
                <a:solidFill>
                  <a:schemeClr val="accent6"/>
                </a:solidFill>
                <a:latin typeface="맑은 고딕" pitchFamily="50" charset="-127"/>
                <a:ea typeface="맑은 고딕" pitchFamily="50" charset="-127"/>
              </a:rPr>
              <a:t>Humi</a:t>
            </a:r>
            <a:r>
              <a:rPr lang="en-US" altLang="ko-KR" sz="1400" b="1" dirty="0">
                <a:solidFill>
                  <a:schemeClr val="accent6"/>
                </a:solidFill>
                <a:latin typeface="맑은 고딕" pitchFamily="50" charset="-127"/>
                <a:ea typeface="맑은 고딕" pitchFamily="50" charset="-127"/>
              </a:rPr>
              <a:t> &gt;= 20 and Temp &gt;=30</a:t>
            </a:r>
            <a:endParaRPr lang="en-US" altLang="ko-KR" b="1" dirty="0">
              <a:latin typeface="맑은 고딕" pitchFamily="50" charset="-127"/>
              <a:ea typeface="맑은 고딕" pitchFamily="50" charset="-127"/>
            </a:endParaRPr>
          </a:p>
          <a:p>
            <a:pPr lvl="3"/>
            <a:r>
              <a:rPr lang="en-US" altLang="ko-KR" dirty="0" err="1"/>
              <a:t>Humi</a:t>
            </a:r>
            <a:r>
              <a:rPr lang="ko-KR" altLang="en-US" dirty="0"/>
              <a:t>의</a:t>
            </a:r>
            <a:r>
              <a:rPr lang="en-US" altLang="ko-KR" dirty="0"/>
              <a:t> </a:t>
            </a:r>
            <a:r>
              <a:rPr lang="ko-KR" altLang="en-US" dirty="0"/>
              <a:t>값이 </a:t>
            </a:r>
            <a:r>
              <a:rPr lang="en-US" altLang="ko-KR" dirty="0"/>
              <a:t>20 </a:t>
            </a:r>
            <a:r>
              <a:rPr lang="ko-KR" altLang="en-US" dirty="0"/>
              <a:t>이상이고 </a:t>
            </a:r>
            <a:r>
              <a:rPr lang="en-US" altLang="ko-KR" dirty="0"/>
              <a:t>Temp</a:t>
            </a:r>
            <a:r>
              <a:rPr lang="ko-KR" altLang="en-US" dirty="0"/>
              <a:t>의 값이 </a:t>
            </a:r>
            <a:r>
              <a:rPr lang="en-US" altLang="ko-KR" dirty="0"/>
              <a:t>30 </a:t>
            </a:r>
            <a:r>
              <a:rPr lang="ko-KR" altLang="en-US" dirty="0"/>
              <a:t>이상인 </a:t>
            </a:r>
            <a:r>
              <a:rPr lang="en-US" altLang="ko-KR" dirty="0"/>
              <a:t>data point </a:t>
            </a:r>
            <a:r>
              <a:rPr lang="ko-KR" altLang="en-US" dirty="0"/>
              <a:t>만</a:t>
            </a:r>
            <a:r>
              <a:rPr lang="en-US" altLang="ko-KR" dirty="0"/>
              <a:t> </a:t>
            </a:r>
            <a:r>
              <a:rPr lang="ko-KR" altLang="en-US" dirty="0"/>
              <a:t>선택</a:t>
            </a: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119</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5"/>
            <a:ext cx="9943815" cy="125154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host=‘localhost', port=8086, username=‘</a:t>
            </a:r>
            <a:r>
              <a:rPr lang="en-US" altLang="ko-KR" sz="1400" b="1" dirty="0" err="1">
                <a:latin typeface="맑은 고딕" pitchFamily="50" charset="-127"/>
                <a:ea typeface="맑은 고딕" pitchFamily="50" charset="-127"/>
              </a:rPr>
              <a:t>influx_ship</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a:t>
            </a:r>
            <a:r>
              <a:rPr lang="en-US" altLang="ko-KR" sz="1400" b="1" dirty="0">
                <a:solidFill>
                  <a:schemeClr val="accent6"/>
                </a:solidFill>
                <a:latin typeface="맑은 고딕" pitchFamily="50" charset="-127"/>
                <a:ea typeface="맑은 고딕" pitchFamily="50" charset="-127"/>
              </a:rPr>
              <a:t>select * from sensors where </a:t>
            </a:r>
            <a:r>
              <a:rPr lang="en-US" altLang="ko-KR" sz="1400" b="1" dirty="0" err="1">
                <a:solidFill>
                  <a:schemeClr val="accent6"/>
                </a:solidFill>
                <a:latin typeface="맑은 고딕" pitchFamily="50" charset="-127"/>
                <a:ea typeface="맑은 고딕" pitchFamily="50" charset="-127"/>
              </a:rPr>
              <a:t>Humi</a:t>
            </a:r>
            <a:r>
              <a:rPr lang="en-US" altLang="ko-KR" sz="1400" b="1" dirty="0">
                <a:solidFill>
                  <a:schemeClr val="accent6"/>
                </a:solidFill>
                <a:latin typeface="맑은 고딕" pitchFamily="50" charset="-127"/>
                <a:ea typeface="맑은 고딕" pitchFamily="50" charset="-127"/>
              </a:rPr>
              <a:t> &gt;=20 and Temp &gt;= 30</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print( </a:t>
            </a:r>
            <a:r>
              <a:rPr lang="en-US" altLang="ko-KR" sz="1400" b="1" dirty="0" err="1">
                <a:latin typeface="맑은 고딕" pitchFamily="50" charset="-127"/>
                <a:ea typeface="맑은 고딕" pitchFamily="50" charset="-127"/>
              </a:rPr>
              <a:t>results.raw</a:t>
            </a:r>
            <a:r>
              <a:rPr lang="en-US" altLang="ko-KR" sz="1400" b="1" dirty="0">
                <a:latin typeface="맑은 고딕" pitchFamily="50" charset="-127"/>
                <a:ea typeface="맑은 고딕" pitchFamily="50" charset="-127"/>
              </a:rPr>
              <a:t> )</a:t>
            </a:r>
          </a:p>
        </p:txBody>
      </p:sp>
    </p:spTree>
    <p:extLst>
      <p:ext uri="{BB962C8B-B14F-4D97-AF65-F5344CB8AC3E}">
        <p14:creationId xmlns:p14="http://schemas.microsoft.com/office/powerpoint/2010/main" val="187418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Ready to Create Virtual Machine – Customize Hardware… </a:t>
            </a:r>
            <a:r>
              <a:rPr lang="ko-KR" altLang="en-US" dirty="0"/>
              <a:t>버튼 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a:t>
            </a:fld>
            <a:endParaRPr lang="en-US" dirty="0"/>
          </a:p>
        </p:txBody>
      </p:sp>
      <p:pic>
        <p:nvPicPr>
          <p:cNvPr id="7" name="그림 6">
            <a:extLst>
              <a:ext uri="{FF2B5EF4-FFF2-40B4-BE49-F238E27FC236}">
                <a16:creationId xmlns:a16="http://schemas.microsoft.com/office/drawing/2014/main" id="{43233775-A412-49ED-9029-AFA759C99B08}"/>
              </a:ext>
            </a:extLst>
          </p:cNvPr>
          <p:cNvPicPr>
            <a:picLocks noChangeAspect="1"/>
          </p:cNvPicPr>
          <p:nvPr/>
        </p:nvPicPr>
        <p:blipFill>
          <a:blip r:embed="rId3"/>
          <a:stretch>
            <a:fillRect/>
          </a:stretch>
        </p:blipFill>
        <p:spPr>
          <a:xfrm>
            <a:off x="4248869" y="1871935"/>
            <a:ext cx="3261360" cy="3276600"/>
          </a:xfrm>
          <a:prstGeom prst="rect">
            <a:avLst/>
          </a:prstGeom>
        </p:spPr>
      </p:pic>
      <p:sp>
        <p:nvSpPr>
          <p:cNvPr id="8" name="번개 7">
            <a:extLst>
              <a:ext uri="{FF2B5EF4-FFF2-40B4-BE49-F238E27FC236}">
                <a16:creationId xmlns:a16="http://schemas.microsoft.com/office/drawing/2014/main" id="{7284887B-3818-4008-80CE-DAB84200A21E}"/>
              </a:ext>
            </a:extLst>
          </p:cNvPr>
          <p:cNvSpPr/>
          <p:nvPr/>
        </p:nvSpPr>
        <p:spPr>
          <a:xfrm>
            <a:off x="4283600" y="4001582"/>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1980246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IV</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120</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host='192.168.16.11', port=8086, username=‘</a:t>
            </a:r>
            <a:r>
              <a:rPr lang="en-US" altLang="ko-KR" sz="1400" b="1" dirty="0" err="1">
                <a:latin typeface="맑은 고딕" pitchFamily="50" charset="-127"/>
                <a:ea typeface="맑은 고딕" pitchFamily="50" charset="-127"/>
              </a:rPr>
              <a:t>influx_ship</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('select *  from sensors where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&gt;= 20 and Temp &gt;= 30’)</a:t>
            </a:r>
          </a:p>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#results.raw</a:t>
            </a:r>
          </a:p>
        </p:txBody>
      </p:sp>
      <p:sp>
        <p:nvSpPr>
          <p:cNvPr id="6" name="모서리가 둥근 직사각형 5">
            <a:extLst>
              <a:ext uri="{FF2B5EF4-FFF2-40B4-BE49-F238E27FC236}">
                <a16:creationId xmlns:a16="http://schemas.microsoft.com/office/drawing/2014/main" id="{DED67407-69EF-4554-B17D-CADE98BC818E}"/>
              </a:ext>
            </a:extLst>
          </p:cNvPr>
          <p:cNvSpPr/>
          <p:nvPr/>
        </p:nvSpPr>
        <p:spPr bwMode="auto">
          <a:xfrm>
            <a:off x="870261" y="2533028"/>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datapoints = </a:t>
            </a:r>
            <a:r>
              <a:rPr lang="en-US" altLang="ko-KR" sz="1400" b="1" dirty="0" err="1">
                <a:solidFill>
                  <a:schemeClr val="accent6">
                    <a:lumMod val="75000"/>
                  </a:schemeClr>
                </a:solidFill>
                <a:latin typeface="맑은 고딕" pitchFamily="50" charset="-127"/>
                <a:ea typeface="맑은 고딕" pitchFamily="50" charset="-127"/>
              </a:rPr>
              <a:t>results.get_points</a:t>
            </a:r>
            <a:r>
              <a:rPr lang="en-US" altLang="ko-KR" sz="1400" b="1" dirty="0">
                <a:solidFill>
                  <a:schemeClr val="accent6">
                    <a:lumMod val="75000"/>
                  </a:schemeClr>
                </a:solidFill>
                <a:latin typeface="맑은 고딕" pitchFamily="50" charset="-127"/>
                <a:ea typeface="맑은 고딕" pitchFamily="50" charset="-127"/>
              </a:rPr>
              <a:t>( )</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for point in datapoints:</a:t>
            </a:r>
          </a:p>
          <a:p>
            <a:pPr defTabSz="913755">
              <a:spcBef>
                <a:spcPts val="0"/>
              </a:spcBef>
              <a:buClr>
                <a:srgbClr val="506EA5"/>
              </a:buClr>
            </a:pPr>
            <a:r>
              <a:rPr lang="en-US" altLang="ko-KR" sz="1400" b="1" dirty="0">
                <a:latin typeface="맑은 고딕" pitchFamily="50" charset="-127"/>
                <a:ea typeface="맑은 고딕" pitchFamily="50" charset="-127"/>
              </a:rPr>
              <a:t>    print('time: %s Location: %s Temp.: %f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%f' % (point['time'], point['Location'], point['Temp'], point['</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a:t>
            </a:r>
            <a:endParaRPr lang="en-US" altLang="ko-KR" sz="1400" b="1" dirty="0">
              <a:solidFill>
                <a:schemeClr val="bg1">
                  <a:lumMod val="75000"/>
                </a:schemeClr>
              </a:solidFill>
              <a:latin typeface="맑은 고딕" pitchFamily="50" charset="-127"/>
              <a:ea typeface="맑은 고딕" pitchFamily="50" charset="-127"/>
            </a:endParaRPr>
          </a:p>
        </p:txBody>
      </p:sp>
      <p:pic>
        <p:nvPicPr>
          <p:cNvPr id="8" name="그림 7">
            <a:extLst>
              <a:ext uri="{FF2B5EF4-FFF2-40B4-BE49-F238E27FC236}">
                <a16:creationId xmlns:a16="http://schemas.microsoft.com/office/drawing/2014/main" id="{D9AB401E-07A8-454A-8205-6DAFFF0A7753}"/>
              </a:ext>
            </a:extLst>
          </p:cNvPr>
          <p:cNvPicPr>
            <a:picLocks noChangeAspect="1"/>
          </p:cNvPicPr>
          <p:nvPr/>
        </p:nvPicPr>
        <p:blipFill>
          <a:blip r:embed="rId3"/>
          <a:stretch>
            <a:fillRect/>
          </a:stretch>
        </p:blipFill>
        <p:spPr>
          <a:xfrm>
            <a:off x="2615835" y="3864161"/>
            <a:ext cx="5974080" cy="1805940"/>
          </a:xfrm>
          <a:prstGeom prst="rect">
            <a:avLst/>
          </a:prstGeom>
        </p:spPr>
      </p:pic>
    </p:spTree>
    <p:extLst>
      <p:ext uri="{BB962C8B-B14F-4D97-AF65-F5344CB8AC3E}">
        <p14:creationId xmlns:p14="http://schemas.microsoft.com/office/powerpoint/2010/main" val="28264221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데이터를 </a:t>
            </a:r>
            <a:r>
              <a:rPr lang="en-US" altLang="ko-KR" dirty="0" err="1"/>
              <a:t>InfluxDB</a:t>
            </a:r>
            <a:r>
              <a:rPr lang="ko-KR" altLang="en-US" dirty="0"/>
              <a:t>에서 가져오기</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V</a:t>
            </a:r>
          </a:p>
          <a:p>
            <a:pPr lvl="1"/>
            <a:r>
              <a:rPr lang="en-US" altLang="ko-KR" b="1" dirty="0">
                <a:latin typeface="맑은 고딕" pitchFamily="50" charset="-127"/>
                <a:ea typeface="맑은 고딕" pitchFamily="50" charset="-127"/>
              </a:rPr>
              <a:t>Python </a:t>
            </a:r>
            <a:r>
              <a:rPr lang="ko-KR" altLang="en-US" b="1" dirty="0">
                <a:latin typeface="맑은 고딕" pitchFamily="50" charset="-127"/>
                <a:ea typeface="맑은 고딕" pitchFamily="50" charset="-127"/>
              </a:rPr>
              <a:t>코드</a:t>
            </a:r>
            <a:endParaRPr lang="en-US" altLang="ko-KR" b="1" dirty="0">
              <a:latin typeface="맑은 고딕" pitchFamily="50" charset="-127"/>
              <a:ea typeface="맑은 고딕" pitchFamily="50" charset="-127"/>
            </a:endParaRP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121</a:t>
            </a:fld>
            <a:endParaRPr lang="en-US" dirty="0"/>
          </a:p>
        </p:txBody>
      </p:sp>
      <p:sp>
        <p:nvSpPr>
          <p:cNvPr id="5" name="모서리가 둥근 직사각형 5">
            <a:extLst>
              <a:ext uri="{FF2B5EF4-FFF2-40B4-BE49-F238E27FC236}">
                <a16:creationId xmlns:a16="http://schemas.microsoft.com/office/drawing/2014/main" id="{7EB7BE16-094E-4814-9967-A76A9971F9C5}"/>
              </a:ext>
            </a:extLst>
          </p:cNvPr>
          <p:cNvSpPr/>
          <p:nvPr/>
        </p:nvSpPr>
        <p:spPr bwMode="auto">
          <a:xfrm>
            <a:off x="870261" y="1268466"/>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from </a:t>
            </a:r>
            <a:r>
              <a:rPr lang="en-US" altLang="ko-KR" sz="1400" b="1" dirty="0" err="1">
                <a:latin typeface="맑은 고딕" pitchFamily="50" charset="-127"/>
                <a:ea typeface="맑은 고딕" pitchFamily="50" charset="-127"/>
              </a:rPr>
              <a:t>influxdb</a:t>
            </a:r>
            <a:r>
              <a:rPr lang="en-US" altLang="ko-KR" sz="1400" b="1" dirty="0">
                <a:latin typeface="맑은 고딕" pitchFamily="50" charset="-127"/>
                <a:ea typeface="맑은 고딕" pitchFamily="50" charset="-127"/>
              </a:rPr>
              <a:t> import </a:t>
            </a:r>
            <a:r>
              <a:rPr lang="en-US" altLang="ko-KR" sz="1400" b="1" dirty="0" err="1">
                <a:latin typeface="맑은 고딕" pitchFamily="50" charset="-127"/>
                <a:ea typeface="맑은 고딕" pitchFamily="50" charset="-127"/>
              </a:rPr>
              <a:t>InfluxDBClient</a:t>
            </a: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client = </a:t>
            </a:r>
            <a:r>
              <a:rPr lang="en-US" altLang="ko-KR" sz="1400" b="1" dirty="0" err="1">
                <a:latin typeface="맑은 고딕" pitchFamily="50" charset="-127"/>
                <a:ea typeface="맑은 고딕" pitchFamily="50" charset="-127"/>
              </a:rPr>
              <a:t>InfluxDBClient</a:t>
            </a:r>
            <a:r>
              <a:rPr lang="en-US" altLang="ko-KR" sz="1400" b="1" dirty="0">
                <a:latin typeface="맑은 고딕" pitchFamily="50" charset="-127"/>
                <a:ea typeface="맑은 고딕" pitchFamily="50" charset="-127"/>
              </a:rPr>
              <a:t>( host='192.168.16.11', port=8086, username=‘</a:t>
            </a:r>
            <a:r>
              <a:rPr lang="en-US" altLang="ko-KR" sz="1400" b="1" dirty="0" err="1">
                <a:latin typeface="맑은 고딕" pitchFamily="50" charset="-127"/>
                <a:ea typeface="맑은 고딕" pitchFamily="50" charset="-127"/>
              </a:rPr>
              <a:t>influx_phirippa</a:t>
            </a:r>
            <a:r>
              <a:rPr lang="en-US" altLang="ko-KR" sz="1400" b="1" dirty="0">
                <a:latin typeface="맑은 고딕" pitchFamily="50" charset="-127"/>
                <a:ea typeface="맑은 고딕" pitchFamily="50" charset="-127"/>
              </a:rPr>
              <a:t>', password=‘1234',</a:t>
            </a:r>
          </a:p>
          <a:p>
            <a:pPr defTabSz="913755">
              <a:spcBef>
                <a:spcPts val="0"/>
              </a:spcBef>
              <a:buClr>
                <a:srgbClr val="506EA5"/>
              </a:buClr>
            </a:pPr>
            <a:r>
              <a:rPr lang="en-US" altLang="ko-KR" sz="1400" b="1" dirty="0">
                <a:latin typeface="맑은 고딕" pitchFamily="50" charset="-127"/>
                <a:ea typeface="맑은 고딕" pitchFamily="50" charset="-127"/>
              </a:rPr>
              <a:t>                        database='</a:t>
            </a:r>
            <a:r>
              <a:rPr lang="en-US" altLang="ko-KR" sz="1400" b="1" dirty="0" err="1">
                <a:latin typeface="맑은 고딕" pitchFamily="50" charset="-127"/>
                <a:ea typeface="맑은 고딕" pitchFamily="50" charset="-127"/>
              </a:rPr>
              <a:t>db_riatech</a:t>
            </a:r>
            <a:r>
              <a:rPr lang="en-US" altLang="ko-KR" sz="1400" b="1" dirty="0">
                <a:latin typeface="맑은 고딕" pitchFamily="50" charset="-127"/>
                <a:ea typeface="맑은 고딕" pitchFamily="50" charset="-127"/>
              </a:rPr>
              <a:t>’)</a:t>
            </a:r>
          </a:p>
          <a:p>
            <a:pPr defTabSz="913755">
              <a:spcBef>
                <a:spcPts val="0"/>
              </a:spcBef>
              <a:buClr>
                <a:srgbClr val="506EA5"/>
              </a:buClr>
            </a:pPr>
            <a:r>
              <a:rPr lang="en-US" altLang="ko-KR" sz="1400" b="1" dirty="0">
                <a:latin typeface="맑은 고딕" pitchFamily="50" charset="-127"/>
                <a:ea typeface="맑은 고딕" pitchFamily="50" charset="-127"/>
              </a:rPr>
              <a:t>results = </a:t>
            </a:r>
            <a:r>
              <a:rPr lang="en-US" altLang="ko-KR" sz="1400" b="1" dirty="0" err="1">
                <a:latin typeface="맑은 고딕" pitchFamily="50" charset="-127"/>
                <a:ea typeface="맑은 고딕" pitchFamily="50" charset="-127"/>
              </a:rPr>
              <a:t>client.query</a:t>
            </a:r>
            <a:r>
              <a:rPr lang="en-US" altLang="ko-KR" sz="1400" b="1" dirty="0">
                <a:latin typeface="맑은 고딕" pitchFamily="50" charset="-127"/>
                <a:ea typeface="맑은 고딕" pitchFamily="50" charset="-127"/>
              </a:rPr>
              <a:t>('select * from Sensors where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&gt;= 20 and Temp &gt;= 30’)</a:t>
            </a:r>
          </a:p>
          <a:p>
            <a:pPr defTabSz="913755">
              <a:spcBef>
                <a:spcPts val="0"/>
              </a:spcBef>
              <a:buClr>
                <a:srgbClr val="506EA5"/>
              </a:buClr>
            </a:pPr>
            <a:r>
              <a:rPr lang="en-US" altLang="ko-KR" sz="1400" b="1" dirty="0">
                <a:solidFill>
                  <a:schemeClr val="bg1">
                    <a:lumMod val="75000"/>
                  </a:schemeClr>
                </a:solidFill>
                <a:latin typeface="맑은 고딕" pitchFamily="50" charset="-127"/>
                <a:ea typeface="맑은 고딕" pitchFamily="50" charset="-127"/>
              </a:rPr>
              <a:t>#results.raw</a:t>
            </a:r>
          </a:p>
        </p:txBody>
      </p:sp>
      <p:sp>
        <p:nvSpPr>
          <p:cNvPr id="6" name="모서리가 둥근 직사각형 5">
            <a:extLst>
              <a:ext uri="{FF2B5EF4-FFF2-40B4-BE49-F238E27FC236}">
                <a16:creationId xmlns:a16="http://schemas.microsoft.com/office/drawing/2014/main" id="{DED67407-69EF-4554-B17D-CADE98BC818E}"/>
              </a:ext>
            </a:extLst>
          </p:cNvPr>
          <p:cNvSpPr/>
          <p:nvPr/>
        </p:nvSpPr>
        <p:spPr bwMode="auto">
          <a:xfrm>
            <a:off x="870261" y="2533028"/>
            <a:ext cx="10154071" cy="114849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t"/>
          <a:lstStyle/>
          <a:p>
            <a:pPr defTabSz="913755">
              <a:spcBef>
                <a:spcPts val="0"/>
              </a:spcBef>
              <a:buClr>
                <a:srgbClr val="506EA5"/>
              </a:buClr>
            </a:pPr>
            <a:r>
              <a:rPr lang="en-US" altLang="ko-KR" sz="1400" b="1" dirty="0">
                <a:latin typeface="맑은 고딕" pitchFamily="50" charset="-127"/>
                <a:ea typeface="맑은 고딕" pitchFamily="50" charset="-127"/>
              </a:rPr>
              <a:t>points = </a:t>
            </a:r>
            <a:r>
              <a:rPr lang="en-US" altLang="ko-KR" sz="1400" b="1" dirty="0" err="1">
                <a:solidFill>
                  <a:schemeClr val="accent6">
                    <a:lumMod val="75000"/>
                  </a:schemeClr>
                </a:solidFill>
                <a:latin typeface="맑은 고딕" pitchFamily="50" charset="-127"/>
                <a:ea typeface="맑은 고딕" pitchFamily="50" charset="-127"/>
              </a:rPr>
              <a:t>results.get_points</a:t>
            </a:r>
            <a:r>
              <a:rPr lang="en-US" altLang="ko-KR" sz="1400" b="1" dirty="0">
                <a:solidFill>
                  <a:schemeClr val="accent6">
                    <a:lumMod val="75000"/>
                  </a:schemeClr>
                </a:solidFill>
                <a:latin typeface="맑은 고딕" pitchFamily="50" charset="-127"/>
                <a:ea typeface="맑은 고딕" pitchFamily="50" charset="-127"/>
              </a:rPr>
              <a:t>( tags= {‘Location’ : ‘Indoor’} )</a:t>
            </a:r>
          </a:p>
          <a:p>
            <a:pPr defTabSz="913755">
              <a:spcBef>
                <a:spcPts val="0"/>
              </a:spcBef>
              <a:buClr>
                <a:srgbClr val="506EA5"/>
              </a:buClr>
            </a:pPr>
            <a:endParaRPr lang="en-US" altLang="ko-KR" sz="1400" b="1" dirty="0">
              <a:latin typeface="맑은 고딕" pitchFamily="50" charset="-127"/>
              <a:ea typeface="맑은 고딕" pitchFamily="50" charset="-127"/>
            </a:endParaRPr>
          </a:p>
          <a:p>
            <a:pPr defTabSz="913755">
              <a:spcBef>
                <a:spcPts val="0"/>
              </a:spcBef>
              <a:buClr>
                <a:srgbClr val="506EA5"/>
              </a:buClr>
            </a:pPr>
            <a:r>
              <a:rPr lang="en-US" altLang="ko-KR" sz="1400" b="1" dirty="0">
                <a:latin typeface="맑은 고딕" pitchFamily="50" charset="-127"/>
                <a:ea typeface="맑은 고딕" pitchFamily="50" charset="-127"/>
              </a:rPr>
              <a:t>for point in points:</a:t>
            </a:r>
          </a:p>
          <a:p>
            <a:pPr defTabSz="913755">
              <a:spcBef>
                <a:spcPts val="0"/>
              </a:spcBef>
              <a:buClr>
                <a:srgbClr val="506EA5"/>
              </a:buClr>
            </a:pPr>
            <a:r>
              <a:rPr lang="en-US" altLang="ko-KR" sz="1400" b="1" dirty="0">
                <a:latin typeface="맑은 고딕" pitchFamily="50" charset="-127"/>
                <a:ea typeface="맑은 고딕" pitchFamily="50" charset="-127"/>
              </a:rPr>
              <a:t>    print('time: %s Location: %s Temp.: %f </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%f' % (point['time'], point['Location'], point['Temp'], point['</a:t>
            </a:r>
            <a:r>
              <a:rPr lang="en-US" altLang="ko-KR" sz="1400" b="1" dirty="0" err="1">
                <a:latin typeface="맑은 고딕" pitchFamily="50" charset="-127"/>
                <a:ea typeface="맑은 고딕" pitchFamily="50" charset="-127"/>
              </a:rPr>
              <a:t>Humi</a:t>
            </a:r>
            <a:r>
              <a:rPr lang="en-US" altLang="ko-KR" sz="1400" b="1" dirty="0">
                <a:latin typeface="맑은 고딕" pitchFamily="50" charset="-127"/>
                <a:ea typeface="맑은 고딕" pitchFamily="50" charset="-127"/>
              </a:rPr>
              <a:t>']) )</a:t>
            </a:r>
            <a:endParaRPr lang="en-US" altLang="ko-KR" sz="1400" b="1" dirty="0">
              <a:solidFill>
                <a:schemeClr val="bg1">
                  <a:lumMod val="75000"/>
                </a:schemeClr>
              </a:solidFill>
              <a:latin typeface="맑은 고딕" pitchFamily="50" charset="-127"/>
              <a:ea typeface="맑은 고딕" pitchFamily="50" charset="-127"/>
            </a:endParaRPr>
          </a:p>
        </p:txBody>
      </p:sp>
      <p:pic>
        <p:nvPicPr>
          <p:cNvPr id="8" name="그림 7">
            <a:extLst>
              <a:ext uri="{FF2B5EF4-FFF2-40B4-BE49-F238E27FC236}">
                <a16:creationId xmlns:a16="http://schemas.microsoft.com/office/drawing/2014/main" id="{D9AB401E-07A8-454A-8205-6DAFFF0A7753}"/>
              </a:ext>
            </a:extLst>
          </p:cNvPr>
          <p:cNvPicPr>
            <a:picLocks noChangeAspect="1"/>
          </p:cNvPicPr>
          <p:nvPr/>
        </p:nvPicPr>
        <p:blipFill>
          <a:blip r:embed="rId3"/>
          <a:stretch>
            <a:fillRect/>
          </a:stretch>
        </p:blipFill>
        <p:spPr>
          <a:xfrm>
            <a:off x="792485" y="3849198"/>
            <a:ext cx="5974080" cy="1805940"/>
          </a:xfrm>
          <a:prstGeom prst="rect">
            <a:avLst/>
          </a:prstGeom>
        </p:spPr>
      </p:pic>
      <p:grpSp>
        <p:nvGrpSpPr>
          <p:cNvPr id="11" name="그룹 10">
            <a:extLst>
              <a:ext uri="{FF2B5EF4-FFF2-40B4-BE49-F238E27FC236}">
                <a16:creationId xmlns:a16="http://schemas.microsoft.com/office/drawing/2014/main" id="{373CA079-8B9E-46A9-979D-FF7B7167A71B}"/>
              </a:ext>
            </a:extLst>
          </p:cNvPr>
          <p:cNvGrpSpPr/>
          <p:nvPr/>
        </p:nvGrpSpPr>
        <p:grpSpPr>
          <a:xfrm>
            <a:off x="3385815" y="4803300"/>
            <a:ext cx="7343775" cy="1028700"/>
            <a:chOff x="3240757" y="4626438"/>
            <a:chExt cx="7343775" cy="1028700"/>
          </a:xfrm>
        </p:grpSpPr>
        <p:pic>
          <p:nvPicPr>
            <p:cNvPr id="9" name="그림 8">
              <a:extLst>
                <a:ext uri="{FF2B5EF4-FFF2-40B4-BE49-F238E27FC236}">
                  <a16:creationId xmlns:a16="http://schemas.microsoft.com/office/drawing/2014/main" id="{FD74880C-299C-42B1-9198-CC7CB3BD8E7E}"/>
                </a:ext>
              </a:extLst>
            </p:cNvPr>
            <p:cNvPicPr>
              <a:picLocks noChangeAspect="1"/>
            </p:cNvPicPr>
            <p:nvPr/>
          </p:nvPicPr>
          <p:blipFill>
            <a:blip r:embed="rId4"/>
            <a:stretch>
              <a:fillRect/>
            </a:stretch>
          </p:blipFill>
          <p:spPr>
            <a:xfrm>
              <a:off x="3240757" y="4626438"/>
              <a:ext cx="7343775" cy="1028700"/>
            </a:xfrm>
            <a:prstGeom prst="rect">
              <a:avLst/>
            </a:prstGeom>
          </p:spPr>
        </p:pic>
        <p:sp>
          <p:nvSpPr>
            <p:cNvPr id="10" name="직사각형 9">
              <a:extLst>
                <a:ext uri="{FF2B5EF4-FFF2-40B4-BE49-F238E27FC236}">
                  <a16:creationId xmlns:a16="http://schemas.microsoft.com/office/drawing/2014/main" id="{AF832AB4-4952-4D15-96EB-92C09EC5CE81}"/>
                </a:ext>
              </a:extLst>
            </p:cNvPr>
            <p:cNvSpPr/>
            <p:nvPr/>
          </p:nvSpPr>
          <p:spPr>
            <a:xfrm>
              <a:off x="3240757" y="4626438"/>
              <a:ext cx="7343775"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grpSp>
    </p:spTree>
    <p:extLst>
      <p:ext uri="{BB962C8B-B14F-4D97-AF65-F5344CB8AC3E}">
        <p14:creationId xmlns:p14="http://schemas.microsoft.com/office/powerpoint/2010/main" val="12044590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ko-KR" altLang="en-US" dirty="0"/>
              <a:t>참고 </a:t>
            </a:r>
            <a:r>
              <a:rPr lang="en-US" altLang="ko-KR" dirty="0"/>
              <a:t>– </a:t>
            </a:r>
            <a:r>
              <a:rPr lang="en-US" altLang="ko-KR" dirty="0" err="1"/>
              <a:t>RestAPI</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ko-KR" altLang="en-US" dirty="0"/>
              <a:t>데이터베이스에 데이터를 가져오기</a:t>
            </a:r>
            <a:r>
              <a:rPr lang="en-US" altLang="ko-KR" dirty="0"/>
              <a:t>(select) II</a:t>
            </a:r>
          </a:p>
          <a:p>
            <a:pPr lvl="1"/>
            <a:r>
              <a:rPr lang="en-US" altLang="ko-KR" b="1" dirty="0">
                <a:latin typeface="맑은 고딕" pitchFamily="50" charset="-127"/>
                <a:ea typeface="맑은 고딕" pitchFamily="50" charset="-127"/>
              </a:rPr>
              <a:t>$ curl -G 'http://localhost:8086/</a:t>
            </a:r>
            <a:r>
              <a:rPr lang="en-US" altLang="ko-KR" b="1" dirty="0" err="1">
                <a:latin typeface="맑은 고딕" pitchFamily="50" charset="-127"/>
                <a:ea typeface="맑은 고딕" pitchFamily="50" charset="-127"/>
              </a:rPr>
              <a:t>query?pretty</a:t>
            </a:r>
            <a:r>
              <a:rPr lang="en-US" altLang="ko-KR" b="1" dirty="0">
                <a:latin typeface="맑은 고딕" pitchFamily="50" charset="-127"/>
                <a:ea typeface="맑은 고딕" pitchFamily="50" charset="-127"/>
              </a:rPr>
              <a:t>=true' --data-</a:t>
            </a:r>
            <a:r>
              <a:rPr lang="en-US" altLang="ko-KR" b="1" dirty="0" err="1">
                <a:latin typeface="맑은 고딕" pitchFamily="50" charset="-127"/>
                <a:ea typeface="맑은 고딕" pitchFamily="50" charset="-127"/>
              </a:rPr>
              <a:t>urlencode</a:t>
            </a:r>
            <a:r>
              <a:rPr lang="en-US" altLang="ko-KR" b="1" dirty="0">
                <a:latin typeface="맑은 고딕" pitchFamily="50" charset="-127"/>
                <a:ea typeface="맑은 고딕" pitchFamily="50" charset="-127"/>
              </a:rPr>
              <a:t> "</a:t>
            </a:r>
            <a:r>
              <a:rPr lang="en-US" altLang="ko-KR" b="1" dirty="0" err="1">
                <a:latin typeface="맑은 고딕" pitchFamily="50" charset="-127"/>
                <a:ea typeface="맑은 고딕" pitchFamily="50" charset="-127"/>
              </a:rPr>
              <a:t>db</a:t>
            </a:r>
            <a:r>
              <a:rPr lang="en-US" altLang="ko-KR" b="1" dirty="0">
                <a:latin typeface="맑은 고딕" pitchFamily="50" charset="-127"/>
                <a:ea typeface="맑은 고딕" pitchFamily="50" charset="-127"/>
              </a:rPr>
              <a:t>=</a:t>
            </a:r>
            <a:r>
              <a:rPr lang="en-US" altLang="ko-KR" b="1" dirty="0" err="1">
                <a:latin typeface="맑은 고딕" pitchFamily="50" charset="-127"/>
                <a:ea typeface="맑은 고딕" pitchFamily="50" charset="-127"/>
              </a:rPr>
              <a:t>db_riatech</a:t>
            </a:r>
            <a:r>
              <a:rPr lang="en-US" altLang="ko-KR" b="1" dirty="0">
                <a:latin typeface="맑은 고딕" pitchFamily="50" charset="-127"/>
                <a:ea typeface="맑은 고딕" pitchFamily="50" charset="-127"/>
              </a:rPr>
              <a:t>" --data-</a:t>
            </a:r>
            <a:r>
              <a:rPr lang="en-US" altLang="ko-KR" b="1" dirty="0" err="1">
                <a:latin typeface="맑은 고딕" pitchFamily="50" charset="-127"/>
                <a:ea typeface="맑은 고딕" pitchFamily="50" charset="-127"/>
              </a:rPr>
              <a:t>urlencode</a:t>
            </a:r>
            <a:r>
              <a:rPr lang="en-US" altLang="ko-KR" b="1" dirty="0">
                <a:latin typeface="맑은 고딕" pitchFamily="50" charset="-127"/>
                <a:ea typeface="맑은 고딕" pitchFamily="50" charset="-127"/>
              </a:rPr>
              <a:t> "q=select * from temperature"</a:t>
            </a:r>
          </a:p>
          <a:p>
            <a:pPr lvl="1"/>
            <a:endParaRPr lang="en-US" altLang="ko-KR" dirty="0"/>
          </a:p>
          <a:p>
            <a:pPr lvl="1"/>
            <a:endParaRPr lang="en-US" altLang="ko-KR" b="1" dirty="0">
              <a:latin typeface="맑은 고딕" pitchFamily="50" charset="-127"/>
              <a:ea typeface="맑은 고딕" pitchFamily="50" charset="-127"/>
            </a:endParaRPr>
          </a:p>
          <a:p>
            <a:pPr lvl="1"/>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122</a:t>
            </a:fld>
            <a:endParaRPr lang="en-US" dirty="0"/>
          </a:p>
        </p:txBody>
      </p:sp>
    </p:spTree>
    <p:extLst>
      <p:ext uri="{BB962C8B-B14F-4D97-AF65-F5344CB8AC3E}">
        <p14:creationId xmlns:p14="http://schemas.microsoft.com/office/powerpoint/2010/main" val="26330960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solidFill>
                  <a:schemeClr val="bg1">
                    <a:lumMod val="75000"/>
                  </a:schemeClr>
                </a:solidFill>
              </a:rPr>
              <a:t>Retention Policy(RP, </a:t>
            </a:r>
            <a:r>
              <a:rPr lang="ko-KR" altLang="en-US" dirty="0">
                <a:solidFill>
                  <a:schemeClr val="bg1">
                    <a:lumMod val="75000"/>
                  </a:schemeClr>
                </a:solidFill>
              </a:rPr>
              <a:t>보존</a:t>
            </a:r>
            <a:r>
              <a:rPr lang="en-US" altLang="ko-KR" dirty="0">
                <a:solidFill>
                  <a:schemeClr val="bg1">
                    <a:lumMod val="75000"/>
                  </a:schemeClr>
                </a:solidFill>
              </a:rPr>
              <a:t> </a:t>
            </a:r>
            <a:r>
              <a:rPr lang="ko-KR" altLang="en-US" dirty="0">
                <a:solidFill>
                  <a:schemeClr val="bg1">
                    <a:lumMod val="75000"/>
                  </a:schemeClr>
                </a:solidFill>
              </a:rPr>
              <a:t>정책</a:t>
            </a:r>
            <a:r>
              <a:rPr lang="en-US" altLang="ko-KR" dirty="0">
                <a:solidFill>
                  <a:schemeClr val="bg1">
                    <a:lumMod val="75000"/>
                  </a:schemeClr>
                </a:solidFill>
              </a:rPr>
              <a:t>) </a:t>
            </a:r>
            <a:r>
              <a:rPr lang="ko-KR" altLang="en-US" dirty="0">
                <a:solidFill>
                  <a:schemeClr val="bg1">
                    <a:lumMod val="75000"/>
                  </a:schemeClr>
                </a:solidFill>
              </a:rPr>
              <a:t>개념</a:t>
            </a:r>
            <a:r>
              <a:rPr lang="en-US" altLang="ko-KR" dirty="0">
                <a:solidFill>
                  <a:schemeClr val="bg1">
                    <a:lumMod val="75000"/>
                  </a:schemeClr>
                </a:solidFill>
              </a:rPr>
              <a:t> </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Retention Policy(RP) – </a:t>
            </a:r>
            <a:r>
              <a:rPr lang="ko-KR" altLang="en-US" dirty="0"/>
              <a:t>보유</a:t>
            </a:r>
            <a:r>
              <a:rPr lang="en-US" altLang="ko-KR" dirty="0"/>
              <a:t>(</a:t>
            </a:r>
            <a:r>
              <a:rPr lang="ko-KR" altLang="en-US" dirty="0"/>
              <a:t>유지</a:t>
            </a:r>
            <a:r>
              <a:rPr lang="en-US" altLang="ko-KR" dirty="0"/>
              <a:t>) </a:t>
            </a:r>
            <a:r>
              <a:rPr lang="ko-KR" altLang="en-US" dirty="0"/>
              <a:t>정책</a:t>
            </a:r>
            <a:r>
              <a:rPr lang="en-US" altLang="ko-KR" dirty="0"/>
              <a:t>(</a:t>
            </a:r>
            <a:r>
              <a:rPr lang="ko-KR" altLang="en-US" dirty="0"/>
              <a:t>방침</a:t>
            </a:r>
            <a:r>
              <a:rPr lang="en-US" altLang="ko-KR" dirty="0"/>
              <a:t>)</a:t>
            </a:r>
          </a:p>
          <a:p>
            <a:pPr lvl="1"/>
            <a:r>
              <a:rPr lang="ko-KR" altLang="en-US" dirty="0"/>
              <a:t>데이터를 사용할 수 있는</a:t>
            </a:r>
            <a:r>
              <a:rPr lang="en-US" altLang="ko-KR" dirty="0"/>
              <a:t>, </a:t>
            </a:r>
            <a:r>
              <a:rPr lang="ko-KR" altLang="en-US" dirty="0"/>
              <a:t>보관하는 기간 혹은 시간을 지정</a:t>
            </a:r>
            <a:endParaRPr lang="en-US" altLang="ko-KR" dirty="0"/>
          </a:p>
          <a:p>
            <a:pPr lvl="2"/>
            <a:r>
              <a:rPr lang="en-US" altLang="ko-KR" dirty="0"/>
              <a:t>Duration : InfluxDB</a:t>
            </a:r>
            <a:r>
              <a:rPr lang="ko-KR" altLang="en-US" dirty="0"/>
              <a:t>가 데이터를 보관하는 기간</a:t>
            </a:r>
            <a:endParaRPr lang="en-US" altLang="ko-KR" dirty="0"/>
          </a:p>
          <a:p>
            <a:pPr lvl="2"/>
            <a:r>
              <a:rPr lang="en-US" altLang="ko-KR" dirty="0"/>
              <a:t>Replication Factor : </a:t>
            </a:r>
            <a:r>
              <a:rPr lang="ko-KR" altLang="en-US" dirty="0"/>
              <a:t>클러스터에 저장된 데이터의 복사본 수</a:t>
            </a:r>
            <a:endParaRPr lang="en-US" altLang="ko-KR" dirty="0"/>
          </a:p>
          <a:p>
            <a:pPr lvl="2"/>
            <a:r>
              <a:rPr lang="en-US" altLang="ko-KR" dirty="0"/>
              <a:t>Shard Groups : </a:t>
            </a:r>
            <a:r>
              <a:rPr lang="ko-KR" altLang="en-US" dirty="0" err="1"/>
              <a:t>샤드와</a:t>
            </a:r>
            <a:r>
              <a:rPr lang="ko-KR" altLang="en-US" dirty="0"/>
              <a:t> </a:t>
            </a:r>
            <a:r>
              <a:rPr lang="ko-KR" altLang="en-US" dirty="0" err="1"/>
              <a:t>샤드의</a:t>
            </a:r>
            <a:r>
              <a:rPr lang="ko-KR" altLang="en-US" dirty="0"/>
              <a:t> 논리적 컨테이너로 실제 데이터가 들어 있음</a:t>
            </a:r>
            <a:r>
              <a:rPr lang="en-US" altLang="ko-KR" dirty="0"/>
              <a:t>.</a:t>
            </a:r>
          </a:p>
          <a:p>
            <a:pPr lvl="2"/>
            <a:r>
              <a:rPr lang="en-US" altLang="ko-KR" dirty="0"/>
              <a:t>Shard Group Duration : </a:t>
            </a:r>
            <a:r>
              <a:rPr lang="ko-KR" altLang="en-US" dirty="0" err="1"/>
              <a:t>샤드</a:t>
            </a:r>
            <a:r>
              <a:rPr lang="ko-KR" altLang="en-US" dirty="0"/>
              <a:t> </a:t>
            </a:r>
            <a:r>
              <a:rPr lang="ko-KR" altLang="en-US" dirty="0" err="1"/>
              <a:t>구릅에</a:t>
            </a:r>
            <a:r>
              <a:rPr lang="ko-KR" altLang="en-US" dirty="0"/>
              <a:t> 의해 보호되는 시간 범위</a:t>
            </a:r>
            <a:endParaRPr lang="en-US" altLang="ko-KR" dirty="0"/>
          </a:p>
          <a:p>
            <a:pPr lvl="1"/>
            <a:r>
              <a:rPr lang="ko-KR" altLang="en-US" dirty="0"/>
              <a:t>데이터베이스</a:t>
            </a:r>
            <a:r>
              <a:rPr lang="en-US" altLang="ko-KR" dirty="0"/>
              <a:t>, </a:t>
            </a:r>
            <a:r>
              <a:rPr lang="en-US" altLang="ko-KR" dirty="0" err="1"/>
              <a:t>db_riatech</a:t>
            </a:r>
            <a:r>
              <a:rPr lang="ko-KR" altLang="en-US" dirty="0"/>
              <a:t>의 </a:t>
            </a:r>
            <a:r>
              <a:rPr lang="en-US" altLang="ko-KR" dirty="0"/>
              <a:t>retention policy</a:t>
            </a:r>
            <a:r>
              <a:rPr lang="ko-KR" altLang="en-US" dirty="0"/>
              <a:t>를 조회</a:t>
            </a:r>
            <a:endParaRPr lang="en-US" altLang="ko-KR" dirty="0"/>
          </a:p>
          <a:p>
            <a:pPr lvl="2"/>
            <a:r>
              <a:rPr lang="en-US" altLang="ko-KR" dirty="0"/>
              <a:t>&gt; show</a:t>
            </a:r>
            <a:r>
              <a:rPr lang="ko-KR" altLang="en-US" dirty="0"/>
              <a:t> </a:t>
            </a:r>
            <a:r>
              <a:rPr lang="en-US" altLang="ko-KR" dirty="0"/>
              <a:t>retention</a:t>
            </a:r>
            <a:r>
              <a:rPr lang="ko-KR" altLang="en-US" dirty="0"/>
              <a:t> </a:t>
            </a:r>
            <a:r>
              <a:rPr lang="en-US" altLang="ko-KR" dirty="0"/>
              <a:t>policies</a:t>
            </a:r>
            <a:r>
              <a:rPr lang="ko-KR" altLang="en-US" dirty="0"/>
              <a:t> </a:t>
            </a:r>
            <a:r>
              <a:rPr lang="en-US" altLang="ko-KR" dirty="0"/>
              <a:t>on</a:t>
            </a:r>
            <a:r>
              <a:rPr lang="ko-KR" altLang="en-US" dirty="0"/>
              <a:t> </a:t>
            </a:r>
            <a:r>
              <a:rPr lang="en-US" altLang="ko-KR" dirty="0" err="1"/>
              <a:t>db_riatech</a:t>
            </a:r>
            <a:endParaRPr lang="en-US" altLang="ko-KR" dirty="0"/>
          </a:p>
          <a:p>
            <a:pPr lvl="1"/>
            <a:endParaRPr lang="en-US" altLang="ko-KR" dirty="0"/>
          </a:p>
          <a:p>
            <a:pPr lvl="1"/>
            <a:endParaRPr lang="en-US" altLang="ko-KR" dirty="0"/>
          </a:p>
          <a:p>
            <a:pPr lvl="2"/>
            <a:endParaRPr lang="en-US" altLang="ko-KR" dirty="0"/>
          </a:p>
          <a:p>
            <a:pPr lvl="3"/>
            <a:r>
              <a:rPr lang="ko-KR" altLang="en-US" dirty="0"/>
              <a:t>데이터베이스</a:t>
            </a:r>
            <a:r>
              <a:rPr lang="en-US" altLang="ko-KR" dirty="0"/>
              <a:t>, </a:t>
            </a:r>
            <a:r>
              <a:rPr lang="en-US" altLang="ko-KR" dirty="0" err="1"/>
              <a:t>dbefieldstrength</a:t>
            </a:r>
            <a:r>
              <a:rPr lang="ko-KR" altLang="en-US" dirty="0"/>
              <a:t>의 </a:t>
            </a:r>
            <a:r>
              <a:rPr lang="en-US" altLang="ko-KR" dirty="0"/>
              <a:t>retention policy</a:t>
            </a:r>
            <a:r>
              <a:rPr lang="ko-KR" altLang="en-US" dirty="0"/>
              <a:t>를 조회</a:t>
            </a:r>
            <a:endParaRPr lang="en-US" altLang="ko-KR" dirty="0"/>
          </a:p>
          <a:p>
            <a:pPr lvl="3"/>
            <a:r>
              <a:rPr lang="en-US" altLang="ko-KR" dirty="0"/>
              <a:t>RP</a:t>
            </a:r>
            <a:r>
              <a:rPr lang="ko-KR" altLang="en-US" dirty="0"/>
              <a:t>가 정의 되어 있지 않은</a:t>
            </a:r>
            <a:r>
              <a:rPr lang="en-US" altLang="ko-KR" dirty="0"/>
              <a:t> </a:t>
            </a:r>
            <a:r>
              <a:rPr lang="ko-KR" altLang="en-US" dirty="0"/>
              <a:t>경우 기본 </a:t>
            </a:r>
            <a:r>
              <a:rPr lang="en-US" altLang="ko-KR" dirty="0"/>
              <a:t>RP(</a:t>
            </a:r>
            <a:r>
              <a:rPr lang="en-US" altLang="ko-KR" dirty="0" err="1"/>
              <a:t>autogen</a:t>
            </a:r>
            <a:r>
              <a:rPr lang="en-US" altLang="ko-KR" dirty="0"/>
              <a:t>)</a:t>
            </a:r>
            <a:r>
              <a:rPr lang="ko-KR" altLang="en-US" dirty="0"/>
              <a:t>가 작용</a:t>
            </a:r>
            <a:endParaRPr lang="en-US" altLang="ko-KR" dirty="0"/>
          </a:p>
          <a:p>
            <a:pPr lvl="4"/>
            <a:r>
              <a:rPr lang="en-US" altLang="ko-KR" dirty="0" err="1"/>
              <a:t>autogen</a:t>
            </a:r>
            <a:r>
              <a:rPr lang="ko-KR" altLang="en-US" dirty="0"/>
              <a:t>은 복제 수가 </a:t>
            </a:r>
            <a:r>
              <a:rPr lang="en-US" altLang="ko-KR" dirty="0"/>
              <a:t>1</a:t>
            </a:r>
            <a:r>
              <a:rPr lang="ko-KR" altLang="en-US" dirty="0"/>
              <a:t>이고 </a:t>
            </a:r>
            <a:r>
              <a:rPr lang="ko-KR" altLang="en-US" dirty="0" err="1"/>
              <a:t>샤드</a:t>
            </a:r>
            <a:r>
              <a:rPr lang="ko-KR" altLang="en-US" dirty="0"/>
              <a:t> 그룹 기간이 </a:t>
            </a:r>
            <a:r>
              <a:rPr lang="en-US" altLang="ko-KR" dirty="0"/>
              <a:t>7(24x7=168h)</a:t>
            </a:r>
            <a:r>
              <a:rPr lang="ko-KR" altLang="en-US" dirty="0"/>
              <a:t>일이고 무한대의 지속 시간을 가짐</a:t>
            </a:r>
            <a:r>
              <a:rPr lang="en-US" altLang="ko-KR" dirty="0"/>
              <a:t>.</a:t>
            </a:r>
          </a:p>
          <a:p>
            <a:pPr lvl="4"/>
            <a:r>
              <a:rPr lang="en-US" altLang="ko-KR" dirty="0"/>
              <a:t>RP </a:t>
            </a:r>
            <a:r>
              <a:rPr lang="ko-KR" altLang="en-US" dirty="0"/>
              <a:t>기간이 </a:t>
            </a:r>
            <a:r>
              <a:rPr lang="en-US" altLang="ko-KR" dirty="0"/>
              <a:t>6</a:t>
            </a:r>
            <a:r>
              <a:rPr lang="ko-KR" altLang="en-US" dirty="0"/>
              <a:t>개월 이상이 되면 </a:t>
            </a:r>
            <a:r>
              <a:rPr lang="en-US" altLang="ko-KR" dirty="0"/>
              <a:t>InfluxDB </a:t>
            </a:r>
            <a:r>
              <a:rPr lang="ko-KR" altLang="en-US" dirty="0"/>
              <a:t>는</a:t>
            </a:r>
            <a:r>
              <a:rPr lang="en-US" altLang="ko-KR" dirty="0"/>
              <a:t> </a:t>
            </a:r>
            <a:r>
              <a:rPr lang="ko-KR" altLang="en-US" dirty="0" err="1"/>
              <a:t>샤드</a:t>
            </a:r>
            <a:r>
              <a:rPr lang="ko-KR" altLang="en-US" dirty="0"/>
              <a:t> 그룹 기간을 </a:t>
            </a:r>
            <a:r>
              <a:rPr lang="en-US" altLang="ko-KR" dirty="0"/>
              <a:t>7</a:t>
            </a:r>
            <a:r>
              <a:rPr lang="ko-KR" altLang="en-US" dirty="0"/>
              <a:t>일로 설정</a:t>
            </a:r>
            <a:endParaRPr lang="en-US" altLang="ko-KR" dirty="0"/>
          </a:p>
          <a:p>
            <a:pPr lvl="1"/>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123</a:t>
            </a:fld>
            <a:endParaRPr lang="en-US" dirty="0"/>
          </a:p>
        </p:txBody>
      </p:sp>
      <p:pic>
        <p:nvPicPr>
          <p:cNvPr id="6" name="그림 5">
            <a:extLst>
              <a:ext uri="{FF2B5EF4-FFF2-40B4-BE49-F238E27FC236}">
                <a16:creationId xmlns:a16="http://schemas.microsoft.com/office/drawing/2014/main" id="{1385F6B8-1032-4E4E-AA68-A85C1150A0B0}"/>
              </a:ext>
            </a:extLst>
          </p:cNvPr>
          <p:cNvPicPr>
            <a:picLocks noChangeAspect="1"/>
          </p:cNvPicPr>
          <p:nvPr/>
        </p:nvPicPr>
        <p:blipFill>
          <a:blip r:embed="rId3"/>
          <a:stretch>
            <a:fillRect/>
          </a:stretch>
        </p:blipFill>
        <p:spPr>
          <a:xfrm>
            <a:off x="3024733" y="3243814"/>
            <a:ext cx="5000625" cy="523875"/>
          </a:xfrm>
          <a:prstGeom prst="rect">
            <a:avLst/>
          </a:prstGeom>
        </p:spPr>
      </p:pic>
    </p:spTree>
    <p:extLst>
      <p:ext uri="{BB962C8B-B14F-4D97-AF65-F5344CB8AC3E}">
        <p14:creationId xmlns:p14="http://schemas.microsoft.com/office/powerpoint/2010/main" val="23673763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solidFill>
                  <a:schemeClr val="bg1">
                    <a:lumMod val="75000"/>
                  </a:schemeClr>
                </a:solidFill>
              </a:rPr>
              <a:t>Retention Policy(RP, </a:t>
            </a:r>
            <a:r>
              <a:rPr lang="ko-KR" altLang="en-US" dirty="0">
                <a:solidFill>
                  <a:schemeClr val="bg1">
                    <a:lumMod val="75000"/>
                  </a:schemeClr>
                </a:solidFill>
              </a:rPr>
              <a:t>보존</a:t>
            </a:r>
            <a:r>
              <a:rPr lang="en-US" altLang="ko-KR" dirty="0">
                <a:solidFill>
                  <a:schemeClr val="bg1">
                    <a:lumMod val="75000"/>
                  </a:schemeClr>
                </a:solidFill>
              </a:rPr>
              <a:t> </a:t>
            </a:r>
            <a:r>
              <a:rPr lang="ko-KR" altLang="en-US" dirty="0">
                <a:solidFill>
                  <a:schemeClr val="bg1">
                    <a:lumMod val="75000"/>
                  </a:schemeClr>
                </a:solidFill>
              </a:rPr>
              <a:t>정책</a:t>
            </a:r>
            <a:r>
              <a:rPr lang="en-US" altLang="ko-KR" dirty="0">
                <a:solidFill>
                  <a:schemeClr val="bg1">
                    <a:lumMod val="75000"/>
                  </a:schemeClr>
                </a:solidFill>
              </a:rPr>
              <a:t>) </a:t>
            </a:r>
            <a:r>
              <a:rPr lang="ko-KR" altLang="en-US" dirty="0">
                <a:solidFill>
                  <a:schemeClr val="bg1">
                    <a:lumMod val="75000"/>
                  </a:schemeClr>
                </a:solidFill>
              </a:rPr>
              <a:t>생성</a:t>
            </a:r>
            <a:r>
              <a:rPr lang="en-US" altLang="ko-KR" dirty="0">
                <a:solidFill>
                  <a:schemeClr val="bg1">
                    <a:lumMod val="75000"/>
                  </a:schemeClr>
                </a:solidFill>
              </a:rPr>
              <a:t> </a:t>
            </a:r>
          </a:p>
        </p:txBody>
      </p:sp>
      <p:sp>
        <p:nvSpPr>
          <p:cNvPr id="3" name="내용 개체 틀 2"/>
          <p:cNvSpPr>
            <a:spLocks noGrp="1"/>
          </p:cNvSpPr>
          <p:nvPr>
            <p:ph sz="quarter" idx="11"/>
          </p:nvPr>
        </p:nvSpPr>
        <p:spPr>
          <a:xfrm>
            <a:off x="266399" y="578149"/>
            <a:ext cx="11111262" cy="1745730"/>
          </a:xfrm>
        </p:spPr>
        <p:txBody>
          <a:bodyPr/>
          <a:lstStyle/>
          <a:p>
            <a:r>
              <a:rPr lang="en-US" altLang="ko-KR" dirty="0"/>
              <a:t>Retention Policy(RP) </a:t>
            </a:r>
            <a:r>
              <a:rPr lang="ko-KR" altLang="en-US" dirty="0"/>
              <a:t>생성</a:t>
            </a:r>
            <a:endParaRPr lang="en-US" altLang="ko-KR" dirty="0"/>
          </a:p>
          <a:p>
            <a:pPr lvl="1"/>
            <a:r>
              <a:rPr lang="en-US" altLang="ko-KR" dirty="0"/>
              <a:t>&gt; create</a:t>
            </a:r>
            <a:r>
              <a:rPr lang="ko-KR" altLang="en-US" dirty="0"/>
              <a:t> </a:t>
            </a:r>
            <a:r>
              <a:rPr lang="en-US" altLang="ko-KR" dirty="0"/>
              <a:t>retention</a:t>
            </a:r>
            <a:r>
              <a:rPr lang="ko-KR" altLang="en-US" dirty="0"/>
              <a:t> </a:t>
            </a:r>
            <a:r>
              <a:rPr lang="en-US" altLang="ko-KR" dirty="0"/>
              <a:t>policy</a:t>
            </a:r>
            <a:r>
              <a:rPr lang="ko-KR" altLang="en-US" dirty="0"/>
              <a:t> </a:t>
            </a:r>
            <a:r>
              <a:rPr lang="en-US" altLang="ko-KR" dirty="0" err="1">
                <a:solidFill>
                  <a:srgbClr val="FFC000"/>
                </a:solidFill>
              </a:rPr>
              <a:t>my_rp</a:t>
            </a:r>
            <a:r>
              <a:rPr lang="ko-KR" altLang="en-US" dirty="0"/>
              <a:t> </a:t>
            </a:r>
            <a:r>
              <a:rPr lang="en-US" altLang="ko-KR" dirty="0"/>
              <a:t>on</a:t>
            </a:r>
            <a:r>
              <a:rPr lang="ko-KR" altLang="en-US" dirty="0"/>
              <a:t> </a:t>
            </a:r>
            <a:r>
              <a:rPr lang="en-US" altLang="ko-KR" dirty="0" err="1">
                <a:solidFill>
                  <a:srgbClr val="FFC000"/>
                </a:solidFill>
              </a:rPr>
              <a:t>db_riatech</a:t>
            </a:r>
            <a:r>
              <a:rPr lang="en-US" altLang="ko-KR" dirty="0"/>
              <a:t> duration </a:t>
            </a:r>
            <a:r>
              <a:rPr lang="en-US" altLang="ko-KR" dirty="0">
                <a:solidFill>
                  <a:srgbClr val="FFC000"/>
                </a:solidFill>
              </a:rPr>
              <a:t>2h</a:t>
            </a:r>
            <a:r>
              <a:rPr lang="en-US" altLang="ko-KR" dirty="0"/>
              <a:t> replication 1 shard duration 1h default</a:t>
            </a:r>
          </a:p>
          <a:p>
            <a:pPr lvl="2"/>
            <a:r>
              <a:rPr lang="en-US" altLang="ko-KR" dirty="0"/>
              <a:t>RP name</a:t>
            </a:r>
            <a:r>
              <a:rPr lang="ko-KR" altLang="en-US" dirty="0"/>
              <a:t> </a:t>
            </a:r>
            <a:r>
              <a:rPr lang="en-US" altLang="ko-KR" dirty="0"/>
              <a:t>: </a:t>
            </a:r>
            <a:r>
              <a:rPr lang="en-US" altLang="ko-KR" dirty="0" err="1"/>
              <a:t>my_rp</a:t>
            </a:r>
            <a:r>
              <a:rPr lang="ko-KR" altLang="en-US" dirty="0"/>
              <a:t> </a:t>
            </a:r>
            <a:endParaRPr lang="en-US" altLang="ko-KR" dirty="0"/>
          </a:p>
          <a:p>
            <a:pPr lvl="2"/>
            <a:r>
              <a:rPr lang="en-US" altLang="ko-KR" dirty="0"/>
              <a:t>Database name</a:t>
            </a:r>
            <a:r>
              <a:rPr lang="ko-KR" altLang="en-US" dirty="0"/>
              <a:t> </a:t>
            </a:r>
            <a:r>
              <a:rPr lang="en-US" altLang="ko-KR" dirty="0"/>
              <a:t>: </a:t>
            </a:r>
            <a:r>
              <a:rPr lang="en-US" altLang="ko-KR" dirty="0" err="1"/>
              <a:t>dbefieldstrength</a:t>
            </a:r>
            <a:r>
              <a:rPr lang="en-US" altLang="ko-KR" dirty="0"/>
              <a:t> </a:t>
            </a:r>
          </a:p>
          <a:p>
            <a:pPr lvl="2"/>
            <a:r>
              <a:rPr lang="en-US" altLang="ko-KR" dirty="0"/>
              <a:t>Duration : 2 hour(</a:t>
            </a:r>
            <a:r>
              <a:rPr lang="ko-KR" altLang="en-US" dirty="0"/>
              <a:t>시간</a:t>
            </a:r>
            <a:r>
              <a:rPr lang="en-US" altLang="ko-KR" dirty="0"/>
              <a:t>)</a:t>
            </a:r>
          </a:p>
          <a:p>
            <a:pPr lvl="2"/>
            <a:r>
              <a:rPr lang="en-US" altLang="ko-KR" dirty="0"/>
              <a:t>Replication : 1 (</a:t>
            </a:r>
            <a:r>
              <a:rPr lang="ko-KR" altLang="en-US" dirty="0"/>
              <a:t>단일 서버이므로</a:t>
            </a:r>
            <a:r>
              <a:rPr lang="en-US" altLang="ko-KR" dirty="0"/>
              <a:t>)</a:t>
            </a:r>
          </a:p>
          <a:p>
            <a:pPr lvl="2"/>
            <a:r>
              <a:rPr lang="en-US" altLang="ko-KR" dirty="0"/>
              <a:t>Shard duration : 1 hour(</a:t>
            </a:r>
            <a:r>
              <a:rPr lang="ko-KR" altLang="en-US" dirty="0"/>
              <a:t>시간</a:t>
            </a:r>
            <a:r>
              <a:rPr lang="en-US" altLang="ko-KR" dirty="0"/>
              <a:t>)</a:t>
            </a:r>
            <a:r>
              <a:rPr lang="ko-KR" altLang="en-US" dirty="0"/>
              <a:t> </a:t>
            </a:r>
            <a:endParaRPr lang="en-US" altLang="ko-KR" dirty="0"/>
          </a:p>
          <a:p>
            <a:r>
              <a:rPr lang="en-US" altLang="ko-KR" dirty="0"/>
              <a:t>Retention Policy(RP) </a:t>
            </a:r>
            <a:r>
              <a:rPr lang="ko-KR" altLang="en-US" dirty="0"/>
              <a:t>수정</a:t>
            </a:r>
            <a:endParaRPr lang="en-US" altLang="ko-KR" dirty="0"/>
          </a:p>
          <a:p>
            <a:pPr lvl="1"/>
            <a:r>
              <a:rPr lang="en-US" altLang="ko-KR" dirty="0"/>
              <a:t>&gt; alter retention policy </a:t>
            </a:r>
            <a:r>
              <a:rPr lang="en-US" altLang="ko-KR" dirty="0" err="1"/>
              <a:t>my_rp</a:t>
            </a:r>
            <a:r>
              <a:rPr lang="en-US" altLang="ko-KR" dirty="0"/>
              <a:t> on</a:t>
            </a:r>
            <a:r>
              <a:rPr lang="ko-KR" altLang="en-US" dirty="0"/>
              <a:t> </a:t>
            </a:r>
            <a:r>
              <a:rPr lang="en-US" altLang="ko-KR" dirty="0" err="1"/>
              <a:t>db_riatech</a:t>
            </a:r>
            <a:r>
              <a:rPr lang="ko-KR" altLang="en-US" dirty="0"/>
              <a:t> </a:t>
            </a:r>
            <a:r>
              <a:rPr lang="en-US" altLang="ko-KR" dirty="0"/>
              <a:t>duration</a:t>
            </a:r>
            <a:r>
              <a:rPr lang="ko-KR" altLang="en-US" dirty="0"/>
              <a:t> </a:t>
            </a:r>
            <a:r>
              <a:rPr lang="en-US" altLang="ko-KR" dirty="0"/>
              <a:t>4w</a:t>
            </a:r>
            <a:r>
              <a:rPr lang="ko-KR" altLang="en-US" dirty="0"/>
              <a:t> </a:t>
            </a:r>
            <a:r>
              <a:rPr lang="en-US" altLang="ko-KR" dirty="0"/>
              <a:t>shard</a:t>
            </a:r>
            <a:r>
              <a:rPr lang="ko-KR" altLang="en-US" dirty="0"/>
              <a:t> </a:t>
            </a:r>
            <a:r>
              <a:rPr lang="en-US" altLang="ko-KR" dirty="0"/>
              <a:t>duration</a:t>
            </a:r>
            <a:r>
              <a:rPr lang="ko-KR" altLang="en-US" dirty="0"/>
              <a:t> </a:t>
            </a:r>
            <a:r>
              <a:rPr lang="en-US" altLang="ko-KR" dirty="0"/>
              <a:t>30m</a:t>
            </a:r>
            <a:r>
              <a:rPr lang="ko-KR" altLang="en-US" dirty="0"/>
              <a:t> </a:t>
            </a:r>
            <a:r>
              <a:rPr lang="en-US" altLang="ko-KR" dirty="0"/>
              <a:t>default</a:t>
            </a:r>
          </a:p>
          <a:p>
            <a:pPr lvl="2"/>
            <a:r>
              <a:rPr lang="ko-KR" altLang="en-US" dirty="0"/>
              <a:t>수정할 </a:t>
            </a:r>
            <a:r>
              <a:rPr lang="en-US" altLang="ko-KR" dirty="0"/>
              <a:t>RP </a:t>
            </a:r>
            <a:r>
              <a:rPr lang="ko-KR" altLang="en-US" dirty="0"/>
              <a:t>이름 </a:t>
            </a:r>
            <a:r>
              <a:rPr lang="en-US" altLang="ko-KR" dirty="0"/>
              <a:t>: </a:t>
            </a:r>
            <a:r>
              <a:rPr lang="en-US" altLang="ko-KR" dirty="0" err="1"/>
              <a:t>my_rp</a:t>
            </a:r>
            <a:r>
              <a:rPr lang="en-US" altLang="ko-KR" dirty="0"/>
              <a:t> </a:t>
            </a:r>
          </a:p>
          <a:p>
            <a:pPr lvl="2"/>
            <a:r>
              <a:rPr lang="ko-KR" altLang="en-US" dirty="0"/>
              <a:t>데이터 베이스</a:t>
            </a:r>
            <a:r>
              <a:rPr lang="en-US" altLang="ko-KR" dirty="0"/>
              <a:t>, </a:t>
            </a:r>
            <a:r>
              <a:rPr lang="en-US" altLang="ko-KR" dirty="0" err="1"/>
              <a:t>db_riatech</a:t>
            </a:r>
            <a:r>
              <a:rPr lang="ko-KR" altLang="en-US" dirty="0"/>
              <a:t>의 </a:t>
            </a:r>
            <a:r>
              <a:rPr lang="en-US" altLang="ko-KR" dirty="0"/>
              <a:t>duration</a:t>
            </a:r>
            <a:r>
              <a:rPr lang="ko-KR" altLang="en-US" dirty="0"/>
              <a:t>을 </a:t>
            </a:r>
            <a:r>
              <a:rPr lang="en-US" altLang="ko-KR" dirty="0"/>
              <a:t>4</a:t>
            </a:r>
            <a:r>
              <a:rPr lang="ko-KR" altLang="en-US" dirty="0"/>
              <a:t>주로 </a:t>
            </a:r>
            <a:r>
              <a:rPr lang="en-US" altLang="ko-KR" dirty="0"/>
              <a:t>shard duration</a:t>
            </a:r>
            <a:r>
              <a:rPr lang="ko-KR" altLang="en-US" dirty="0"/>
              <a:t>을 </a:t>
            </a:r>
            <a:r>
              <a:rPr lang="en-US" altLang="ko-KR" dirty="0"/>
              <a:t>30</a:t>
            </a:r>
            <a:r>
              <a:rPr lang="ko-KR" altLang="en-US" dirty="0"/>
              <a:t>분으로 수정</a:t>
            </a:r>
            <a:endParaRPr lang="en-US" altLang="ko-KR" dirty="0"/>
          </a:p>
          <a:p>
            <a:r>
              <a:rPr lang="en-US" altLang="ko-KR" dirty="0"/>
              <a:t>Retention</a:t>
            </a:r>
            <a:r>
              <a:rPr lang="ko-KR" altLang="en-US" dirty="0"/>
              <a:t> </a:t>
            </a:r>
            <a:r>
              <a:rPr lang="en-US" altLang="ko-KR" dirty="0"/>
              <a:t>Policy(RP)</a:t>
            </a:r>
            <a:r>
              <a:rPr lang="ko-KR" altLang="en-US" dirty="0"/>
              <a:t> 삭제 </a:t>
            </a:r>
            <a:endParaRPr lang="en-US" altLang="ko-KR" dirty="0"/>
          </a:p>
          <a:p>
            <a:pPr lvl="1"/>
            <a:r>
              <a:rPr lang="en-US" altLang="ko-KR" dirty="0"/>
              <a:t>&gt; drop retention policy </a:t>
            </a:r>
            <a:r>
              <a:rPr lang="en-US" altLang="ko-KR" dirty="0" err="1">
                <a:solidFill>
                  <a:srgbClr val="FFC000"/>
                </a:solidFill>
              </a:rPr>
              <a:t>my_rp</a:t>
            </a:r>
            <a:r>
              <a:rPr lang="en-US" altLang="ko-KR" dirty="0"/>
              <a:t> on</a:t>
            </a:r>
            <a:r>
              <a:rPr lang="ko-KR" altLang="en-US" dirty="0"/>
              <a:t> </a:t>
            </a:r>
            <a:r>
              <a:rPr lang="en-US" altLang="ko-KR" dirty="0" err="1">
                <a:solidFill>
                  <a:srgbClr val="FFC000"/>
                </a:solidFill>
              </a:rPr>
              <a:t>db_riatech</a:t>
            </a:r>
            <a:endParaRPr lang="en-US" altLang="ko-KR" dirty="0">
              <a:solidFill>
                <a:srgbClr val="FFC000"/>
              </a:solidFill>
            </a:endParaRPr>
          </a:p>
          <a:p>
            <a:pPr lvl="2"/>
            <a:endParaRPr lang="en-US" altLang="ko-KR" dirty="0"/>
          </a:p>
          <a:p>
            <a:pPr lvl="2"/>
            <a:endParaRPr lang="en-US" altLang="ko-KR"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124</a:t>
            </a:fld>
            <a:endParaRPr lang="en-US" dirty="0"/>
          </a:p>
        </p:txBody>
      </p:sp>
    </p:spTree>
    <p:extLst>
      <p:ext uri="{BB962C8B-B14F-4D97-AF65-F5344CB8AC3E}">
        <p14:creationId xmlns:p14="http://schemas.microsoft.com/office/powerpoint/2010/main" val="20423808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125</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a:t>
            </a:r>
            <a:endParaRPr lang="en-US" altLang="ko-KR" dirty="0"/>
          </a:p>
          <a:p>
            <a:pPr lvl="1"/>
            <a:r>
              <a:rPr lang="ko-KR" altLang="en-US" dirty="0"/>
              <a:t>단계 </a:t>
            </a:r>
            <a:r>
              <a:rPr lang="en-US" altLang="ko-KR" dirty="0"/>
              <a:t>1. Subscriber </a:t>
            </a:r>
            <a:r>
              <a:rPr lang="ko-KR" altLang="en-US" dirty="0"/>
              <a:t>프로그램이 </a:t>
            </a:r>
            <a:r>
              <a:rPr lang="en-US" altLang="ko-KR" dirty="0"/>
              <a:t>Broker</a:t>
            </a:r>
            <a:r>
              <a:rPr lang="ko-KR" altLang="en-US" dirty="0"/>
              <a:t>로 부터 </a:t>
            </a:r>
            <a:r>
              <a:rPr lang="ko-KR" altLang="en-US" dirty="0" err="1"/>
              <a:t>온습도</a:t>
            </a:r>
            <a:r>
              <a:rPr lang="ko-KR" altLang="en-US" dirty="0"/>
              <a:t> 정보 구독</a:t>
            </a:r>
            <a:endParaRPr lang="en-US" altLang="ko-KR" dirty="0"/>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27007" y="1451014"/>
            <a:ext cx="7914349" cy="4093329"/>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schemeClr val="bg1">
                    <a:lumMod val="75000"/>
                  </a:schemeClr>
                </a:solidFill>
                <a:latin typeface="맑은 고딕" pitchFamily="50" charset="-127"/>
                <a:ea typeface="맑은 고딕" pitchFamily="50" charset="-127"/>
              </a:rPr>
              <a:t>#file name : SubHumiTemp.py</a:t>
            </a: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(“Sensors/</a:t>
            </a:r>
            <a:r>
              <a:rPr lang="en-US" altLang="ko-KR" sz="1600" b="1" dirty="0" err="1">
                <a:solidFill>
                  <a:prstClr val="black"/>
                </a:solidFill>
                <a:latin typeface="맑은 고딕" pitchFamily="50" charset="-127"/>
                <a:ea typeface="맑은 고딕" pitchFamily="50" charset="-127"/>
              </a:rPr>
              <a:t>MyOffice</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on_message</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msg</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 </a:t>
            </a:r>
            <a:r>
              <a:rPr lang="en-US" altLang="ko-KR" sz="1600" b="1" dirty="0" err="1">
                <a:solidFill>
                  <a:prstClr val="black"/>
                </a:solidFill>
                <a:latin typeface="맑은 고딕" pitchFamily="50" charset="-127"/>
                <a:ea typeface="맑은 고딕" pitchFamily="50" charset="-127"/>
              </a:rPr>
              <a:t>msg.topic</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msg.payload</a:t>
            </a:r>
            <a:r>
              <a:rPr lang="en-US" altLang="ko-KR" sz="1600" b="1" dirty="0">
                <a:solidFill>
                  <a:prstClr val="black"/>
                </a:solidFill>
                <a:latin typeface="맑은 고딕" pitchFamily="50" charset="-127"/>
                <a:ea typeface="맑은 고딕" pitchFamily="50" charset="-127"/>
              </a:rPr>
              <a:t>) )</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client = </a:t>
            </a:r>
            <a:r>
              <a:rPr lang="en-US" altLang="ko-KR" sz="1600" b="1" dirty="0" err="1">
                <a:solidFill>
                  <a:prstClr val="black"/>
                </a:solidFill>
                <a:latin typeface="맑은 고딕" pitchFamily="50" charset="-127"/>
                <a:ea typeface="맑은 고딕" pitchFamily="50" charset="-127"/>
              </a:rPr>
              <a:t>mqtt.Client</a:t>
            </a:r>
            <a:r>
              <a:rPr lang="en-US" altLang="ko-KR" sz="1600" b="1" dirty="0">
                <a:solidFill>
                  <a:prstClr val="black"/>
                </a:solidFill>
                <a:latin typeface="맑은 고딕" pitchFamily="50" charset="-127"/>
                <a:ea typeface="맑은 고딕" pitchFamily="50" charset="-127"/>
              </a:rPr>
              <a:t>( )</a:t>
            </a:r>
          </a:p>
          <a:p>
            <a:r>
              <a:rPr lang="en-US" altLang="ko-KR" sz="1600" b="1" dirty="0" err="1">
                <a:solidFill>
                  <a:prstClr val="black"/>
                </a:solidFill>
                <a:latin typeface="맑은 고딕" pitchFamily="50" charset="-127"/>
                <a:ea typeface="맑은 고딕" pitchFamily="50" charset="-127"/>
              </a:rPr>
              <a:t>client.username_pw_set</a:t>
            </a:r>
            <a:r>
              <a:rPr lang="en-US" altLang="ko-KR" sz="1600" b="1" dirty="0">
                <a:solidFill>
                  <a:prstClr val="black"/>
                </a:solidFill>
                <a:latin typeface="맑은 고딕" pitchFamily="50" charset="-127"/>
                <a:ea typeface="맑은 고딕" pitchFamily="50" charset="-127"/>
              </a:rPr>
              <a:t>(username=“</a:t>
            </a:r>
            <a:r>
              <a:rPr lang="en-US" altLang="ko-KR" sz="1600" b="1" dirty="0" err="1">
                <a:solidFill>
                  <a:prstClr val="black"/>
                </a:solidFill>
                <a:latin typeface="맑은 고딕" pitchFamily="50" charset="-127"/>
                <a:ea typeface="맑은 고딕" pitchFamily="50" charset="-127"/>
              </a:rPr>
              <a:t>mqtt_riatech</a:t>
            </a:r>
            <a:r>
              <a:rPr lang="en-US" altLang="ko-KR" sz="1600" b="1" dirty="0">
                <a:solidFill>
                  <a:prstClr val="black"/>
                </a:solidFill>
                <a:latin typeface="맑은 고딕" pitchFamily="50" charset="-127"/>
                <a:ea typeface="맑은 고딕" pitchFamily="50" charset="-127"/>
              </a:rPr>
              <a:t>”, password=“1234”)</a:t>
            </a:r>
          </a:p>
          <a:p>
            <a:r>
              <a:rPr lang="en-US" altLang="ko-KR" sz="1600" b="1" dirty="0" err="1">
                <a:solidFill>
                  <a:prstClr val="black"/>
                </a:solidFill>
                <a:latin typeface="맑은 고딕" pitchFamily="50" charset="-127"/>
                <a:ea typeface="맑은 고딕" pitchFamily="50" charset="-127"/>
              </a:rPr>
              <a:t>client.on_connect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on_connect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client.on_message</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on_message</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client.connect</a:t>
            </a:r>
            <a:r>
              <a:rPr lang="en-US" altLang="ko-KR" sz="1600" b="1" dirty="0">
                <a:solidFill>
                  <a:prstClr val="black"/>
                </a:solidFill>
                <a:latin typeface="맑은 고딕" pitchFamily="50" charset="-127"/>
                <a:ea typeface="맑은 고딕" pitchFamily="50" charset="-127"/>
              </a:rPr>
              <a:t>(“localhost”, 1883, 60)</a:t>
            </a:r>
          </a:p>
          <a:p>
            <a:r>
              <a:rPr lang="en-US" altLang="ko-KR" sz="1600" b="1" dirty="0" err="1">
                <a:solidFill>
                  <a:prstClr val="black"/>
                </a:solidFill>
                <a:latin typeface="맑은 고딕" pitchFamily="50" charset="-127"/>
                <a:ea typeface="맑은 고딕" pitchFamily="50" charset="-127"/>
              </a:rPr>
              <a:t>client.loop_forever</a:t>
            </a:r>
            <a:r>
              <a:rPr lang="en-US" altLang="ko-KR" sz="1600" b="1" dirty="0">
                <a:solidFill>
                  <a:prstClr val="black"/>
                </a:solidFill>
                <a:latin typeface="맑은 고딕" pitchFamily="50" charset="-127"/>
                <a:ea typeface="맑은 고딕" pitchFamily="50" charset="-127"/>
              </a:rPr>
              <a:t>( )</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969596" y="2087959"/>
            <a:ext cx="3048025" cy="1574913"/>
          </a:xfrm>
          <a:prstGeom prst="rect">
            <a:avLst/>
          </a:prstGeom>
        </p:spPr>
      </p:pic>
    </p:spTree>
    <p:extLst>
      <p:ext uri="{BB962C8B-B14F-4D97-AF65-F5344CB8AC3E}">
        <p14:creationId xmlns:p14="http://schemas.microsoft.com/office/powerpoint/2010/main" val="23707040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126</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(1/2)</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85774" y="1278549"/>
            <a:ext cx="10375863" cy="462347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from</a:t>
            </a:r>
            <a:r>
              <a:rPr lang="ko-KR" altLang="en-US"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influxdb</a:t>
            </a:r>
            <a:r>
              <a:rPr lang="en-US" altLang="ko-KR" sz="1400" b="1" dirty="0">
                <a:solidFill>
                  <a:prstClr val="black"/>
                </a:solidFill>
                <a:latin typeface="맑은 고딕" pitchFamily="50" charset="-127"/>
                <a:ea typeface="맑은 고딕" pitchFamily="50" charset="-127"/>
              </a:rPr>
              <a:t> import </a:t>
            </a:r>
            <a:r>
              <a:rPr lang="en-US" altLang="ko-KR" sz="1400" b="1" dirty="0" err="1">
                <a:solidFill>
                  <a:prstClr val="black"/>
                </a:solidFill>
                <a:latin typeface="맑은 고딕" pitchFamily="50" charset="-127"/>
                <a:ea typeface="맑은 고딕" pitchFamily="50" charset="-127"/>
              </a:rPr>
              <a:t>InfluxDBClient</a:t>
            </a:r>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#file name : SubHumiTempInsert.py</a:t>
            </a:r>
          </a:p>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dbClient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InfluxDBClient</a:t>
            </a:r>
            <a:r>
              <a:rPr lang="en-US" altLang="ko-KR" sz="1400" b="1" dirty="0">
                <a:solidFill>
                  <a:prstClr val="black"/>
                </a:solidFill>
                <a:latin typeface="맑은 고딕" pitchFamily="50" charset="-127"/>
                <a:ea typeface="맑은 고딕" pitchFamily="50" charset="-127"/>
              </a:rPr>
              <a:t>(host=‘localhost’, port=8086, username=‘</a:t>
            </a:r>
            <a:r>
              <a:rPr lang="en-US" altLang="ko-KR" sz="1400" b="1" dirty="0" err="1">
                <a:solidFill>
                  <a:prstClr val="black"/>
                </a:solidFill>
                <a:latin typeface="맑은 고딕" pitchFamily="50" charset="-127"/>
                <a:ea typeface="맑은 고딕" pitchFamily="50" charset="-127"/>
              </a:rPr>
              <a:t>influx_ship</a:t>
            </a:r>
            <a:r>
              <a:rPr lang="en-US" altLang="ko-KR" sz="1400" b="1" dirty="0">
                <a:solidFill>
                  <a:prstClr val="black"/>
                </a:solidFill>
                <a:latin typeface="맑은 고딕" pitchFamily="50" charset="-127"/>
                <a:ea typeface="맑은 고딕" pitchFamily="50" charset="-127"/>
              </a:rPr>
              <a:t>’, password=‘1234’, database=‘</a:t>
            </a:r>
            <a:r>
              <a:rPr lang="en-US" altLang="ko-KR" sz="1400" b="1" dirty="0" err="1">
                <a:solidFill>
                  <a:prstClr val="black"/>
                </a:solidFill>
                <a:latin typeface="맑은 고딕" pitchFamily="50" charset="-127"/>
                <a:ea typeface="맑은 고딕" pitchFamily="50" charset="-127"/>
              </a:rPr>
              <a:t>db_riatech</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“+str(</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 </a:t>
            </a:r>
            <a:r>
              <a:rPr lang="en-US" altLang="ko-KR" sz="1400" b="1" dirty="0">
                <a:solidFill>
                  <a:schemeClr val="bg1">
                    <a:lumMod val="75000"/>
                  </a:schemeClr>
                </a:solidFill>
                <a:latin typeface="맑은 고딕" pitchFamily="50" charset="-127"/>
                <a:ea typeface="맑은 고딕" pitchFamily="50" charset="-127"/>
              </a:rPr>
              <a:t>#Sensors/MyOffice/Indoor/Temp, Sensors/</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/Indoor/</a:t>
            </a:r>
            <a:r>
              <a:rPr lang="en-US" altLang="ko-KR" sz="1400" b="1" dirty="0" err="1">
                <a:solidFill>
                  <a:schemeClr val="bg1">
                    <a:lumMod val="75000"/>
                  </a:schemeClr>
                </a:solidFill>
                <a:latin typeface="맑은 고딕" pitchFamily="50" charset="-127"/>
                <a:ea typeface="맑은 고딕" pitchFamily="50" charset="-127"/>
              </a:rPr>
              <a:t>Humi</a:t>
            </a:r>
            <a:endParaRPr lang="en-US" altLang="ko-KR" sz="1400" b="1" dirty="0">
              <a:solidFill>
                <a:schemeClr val="bg1">
                  <a:lumMod val="75000"/>
                </a:schemeClr>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topic = </a:t>
            </a:r>
            <a:r>
              <a:rPr lang="en-US" altLang="ko-KR" sz="1400" b="1" dirty="0" err="1">
                <a:solidFill>
                  <a:prstClr val="black"/>
                </a:solidFill>
                <a:latin typeface="맑은 고딕" pitchFamily="50" charset="-127"/>
                <a:ea typeface="맑은 고딕" pitchFamily="50" charset="-127"/>
              </a:rPr>
              <a:t>msg.topic.split</a:t>
            </a:r>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 [‘Sensors’, ‘</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 ‘Indoor’, ‘Temp’]</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 = {       ‘measurement’: ‘sensors’,</a:t>
            </a:r>
          </a:p>
          <a:p>
            <a:r>
              <a:rPr lang="en-US" altLang="ko-KR" sz="1400" b="1" dirty="0">
                <a:solidFill>
                  <a:prstClr val="black"/>
                </a:solidFill>
                <a:latin typeface="맑은 고딕" pitchFamily="50" charset="-127"/>
                <a:ea typeface="맑은 고딕" pitchFamily="50" charset="-127"/>
              </a:rPr>
              <a:t>		‘tags’: {‘Location’: ‘ ‘, ‘</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‘fields’: {‘Temp’: 0.0, ‘Humi’:0.0}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[‘tags’][‘Location’] = topic[1]</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 topic[2]</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[‘fields’][topic[3]] = float(</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json_body.append</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#print( </a:t>
            </a:r>
            <a:r>
              <a:rPr lang="en-US" altLang="ko-KR" sz="1400" b="1" dirty="0" err="1">
                <a:solidFill>
                  <a:schemeClr val="bg1">
                    <a:lumMod val="75000"/>
                  </a:schemeClr>
                </a:solidFill>
                <a:latin typeface="맑은 고딕" pitchFamily="50" charset="-127"/>
                <a:ea typeface="맑은 고딕" pitchFamily="50" charset="-127"/>
              </a:rPr>
              <a:t>data_point</a:t>
            </a:r>
            <a:r>
              <a:rPr lang="en-US" altLang="ko-KR" sz="1400" b="1" dirty="0">
                <a:solidFill>
                  <a:schemeClr val="bg1">
                    <a:lumMod val="75000"/>
                  </a:schemeClr>
                </a:solidFill>
                <a:latin typeface="맑은 고딕" pitchFamily="50" charset="-127"/>
                <a:ea typeface="맑은 고딕" pitchFamily="50" charset="-127"/>
              </a:rPr>
              <a:t>[‘fields’]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dbClient.write_points</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4275180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127</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(2/2)</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동작 결과 확인</a:t>
            </a:r>
            <a:endParaRPr lang="en-US" altLang="ko-KR" dirty="0"/>
          </a:p>
          <a:p>
            <a:pPr lvl="2"/>
            <a:r>
              <a:rPr lang="en-US" altLang="ko-KR" dirty="0"/>
              <a:t>select * from sensors where time &gt; now() -10s</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936502" y="1278550"/>
            <a:ext cx="9721080" cy="145748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p:txBody>
      </p:sp>
      <p:pic>
        <p:nvPicPr>
          <p:cNvPr id="13" name="그림 12">
            <a:extLst>
              <a:ext uri="{FF2B5EF4-FFF2-40B4-BE49-F238E27FC236}">
                <a16:creationId xmlns:a16="http://schemas.microsoft.com/office/drawing/2014/main" id="{EF35B213-755A-4047-A4FD-074A6530884E}"/>
              </a:ext>
            </a:extLst>
          </p:cNvPr>
          <p:cNvPicPr>
            <a:picLocks noChangeAspect="1"/>
          </p:cNvPicPr>
          <p:nvPr/>
        </p:nvPicPr>
        <p:blipFill>
          <a:blip r:embed="rId3"/>
          <a:stretch>
            <a:fillRect/>
          </a:stretch>
        </p:blipFill>
        <p:spPr>
          <a:xfrm>
            <a:off x="2232646" y="3600127"/>
            <a:ext cx="5353050" cy="2409825"/>
          </a:xfrm>
          <a:prstGeom prst="rect">
            <a:avLst/>
          </a:prstGeom>
        </p:spPr>
      </p:pic>
      <p:sp>
        <p:nvSpPr>
          <p:cNvPr id="8" name="사각형: 둥근 모서리 7">
            <a:extLst>
              <a:ext uri="{FF2B5EF4-FFF2-40B4-BE49-F238E27FC236}">
                <a16:creationId xmlns:a16="http://schemas.microsoft.com/office/drawing/2014/main" id="{E14ACC9A-F3C0-4099-9494-6D573C11441C}"/>
              </a:ext>
            </a:extLst>
          </p:cNvPr>
          <p:cNvSpPr/>
          <p:nvPr/>
        </p:nvSpPr>
        <p:spPr>
          <a:xfrm>
            <a:off x="2232645" y="4247891"/>
            <a:ext cx="5353049" cy="180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 name="폭발: 14pt 1">
            <a:extLst>
              <a:ext uri="{FF2B5EF4-FFF2-40B4-BE49-F238E27FC236}">
                <a16:creationId xmlns:a16="http://schemas.microsoft.com/office/drawing/2014/main" id="{1C9C97B9-7D00-4170-AE15-C331D27F0736}"/>
              </a:ext>
            </a:extLst>
          </p:cNvPr>
          <p:cNvSpPr/>
          <p:nvPr/>
        </p:nvSpPr>
        <p:spPr>
          <a:xfrm>
            <a:off x="7732527" y="3810218"/>
            <a:ext cx="2088233" cy="936104"/>
          </a:xfrm>
          <a:prstGeom prst="irregularSeal2">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Temp == 0 </a:t>
            </a:r>
            <a:endParaRPr lang="ko-KR" altLang="en-US" sz="1100" dirty="0">
              <a:solidFill>
                <a:schemeClr val="tx1"/>
              </a:solidFill>
            </a:endParaRPr>
          </a:p>
        </p:txBody>
      </p:sp>
    </p:spTree>
    <p:extLst>
      <p:ext uri="{BB962C8B-B14F-4D97-AF65-F5344CB8AC3E}">
        <p14:creationId xmlns:p14="http://schemas.microsoft.com/office/powerpoint/2010/main" val="37356391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128</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Publish(1/2)</a:t>
            </a:r>
          </a:p>
          <a:p>
            <a:pPr lvl="2"/>
            <a:r>
              <a:rPr lang="ko-KR" altLang="en-US" dirty="0"/>
              <a:t>파일</a:t>
            </a:r>
            <a:r>
              <a:rPr lang="en-US" altLang="ko-KR" dirty="0"/>
              <a:t> </a:t>
            </a:r>
            <a:r>
              <a:rPr lang="ko-KR" altLang="en-US" dirty="0"/>
              <a:t>이름 </a:t>
            </a:r>
            <a:r>
              <a:rPr lang="en-US" altLang="ko-KR" dirty="0"/>
              <a:t>: Phi_Publish_DHT11_modified.ino</a:t>
            </a:r>
          </a:p>
        </p:txBody>
      </p:sp>
      <p:sp>
        <p:nvSpPr>
          <p:cNvPr id="25" name="모서리가 둥근 직사각형 8">
            <a:extLst>
              <a:ext uri="{FF2B5EF4-FFF2-40B4-BE49-F238E27FC236}">
                <a16:creationId xmlns:a16="http://schemas.microsoft.com/office/drawing/2014/main" id="{5DF5AD83-CD92-4D46-9CB6-261E963B1A1F}"/>
              </a:ext>
            </a:extLst>
          </p:cNvPr>
          <p:cNvSpPr/>
          <p:nvPr/>
        </p:nvSpPr>
        <p:spPr bwMode="auto">
          <a:xfrm>
            <a:off x="753128" y="1658959"/>
            <a:ext cx="4575861"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#define PAYLOADSIZE 128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*topic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SensorValue</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27" name="모서리가 둥근 직사각형 8">
            <a:extLst>
              <a:ext uri="{FF2B5EF4-FFF2-40B4-BE49-F238E27FC236}">
                <a16:creationId xmlns:a16="http://schemas.microsoft.com/office/drawing/2014/main" id="{C0AC54A2-5009-405C-9C8C-DABA5FF03DEF}"/>
              </a:ext>
            </a:extLst>
          </p:cNvPr>
          <p:cNvSpPr/>
          <p:nvPr/>
        </p:nvSpPr>
        <p:spPr bwMode="auto">
          <a:xfrm>
            <a:off x="5519962" y="1653514"/>
            <a:ext cx="391348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3524821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129</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Publish(2/2)</a:t>
            </a:r>
          </a:p>
          <a:p>
            <a:pPr lvl="2"/>
            <a:r>
              <a:rPr lang="ko-KR" altLang="en-US" dirty="0"/>
              <a:t>파일</a:t>
            </a:r>
            <a:r>
              <a:rPr lang="en-US" altLang="ko-KR" dirty="0"/>
              <a:t> </a:t>
            </a:r>
            <a:r>
              <a:rPr lang="ko-KR" altLang="en-US" dirty="0"/>
              <a:t>이름 </a:t>
            </a:r>
            <a:r>
              <a:rPr lang="en-US" altLang="ko-KR" dirty="0"/>
              <a:t>: Phi_Publish_DHT11_modified.ino</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
        <p:nvSpPr>
          <p:cNvPr id="8" name="모서리가 둥근 직사각형 8">
            <a:extLst>
              <a:ext uri="{FF2B5EF4-FFF2-40B4-BE49-F238E27FC236}">
                <a16:creationId xmlns:a16="http://schemas.microsoft.com/office/drawing/2014/main" id="{85A6D5AC-6CC8-42EA-96DB-7B401AFEAFE0}"/>
              </a:ext>
            </a:extLst>
          </p:cNvPr>
          <p:cNvSpPr/>
          <p:nvPr/>
        </p:nvSpPr>
        <p:spPr bwMode="auto">
          <a:xfrm>
            <a:off x="864493" y="1727919"/>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payload[PAYLOADSIZE];</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a:t>
            </a:r>
            <a:r>
              <a:rPr lang="en-US" altLang="ko-KR" sz="1200" b="1" dirty="0" err="1">
                <a:latin typeface="맑은 고딕" pitchFamily="50" charset="-127"/>
                <a:ea typeface="맑은 고딕" pitchFamily="50" charset="-127"/>
              </a:rPr>
              <a:t>sPayload</a:t>
            </a:r>
            <a:r>
              <a:rPr lang="en-US" altLang="ko-KR" sz="1200" b="1" dirty="0">
                <a:latin typeface="맑은 고딕" pitchFamily="50" charset="-127"/>
                <a:ea typeface="맑은 고딕" pitchFamily="50" charset="-127"/>
              </a:rPr>
              <a:t> = "{'Temp':"</a:t>
            </a:r>
          </a:p>
          <a:p>
            <a:pPr defTabSz="913755">
              <a:spcBef>
                <a:spcPts val="0"/>
              </a:spcBef>
              <a:buClr>
                <a:srgbClr val="506EA5"/>
              </a:buClr>
            </a:pPr>
            <a:r>
              <a:rPr lang="en-US" altLang="ko-KR" sz="1200" b="1" dirty="0">
                <a:latin typeface="맑은 고딕" pitchFamily="50" charset="-127"/>
                <a:ea typeface="맑은 고딕" pitchFamily="50" charset="-127"/>
              </a:rPr>
              <a:t>                +String(t, 1)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소수점 한 자리만 붙여서 생성</a:t>
            </a:r>
            <a:endParaRPr lang="en-US" altLang="ko-KR" sz="1200" b="1" dirty="0">
              <a:solidFill>
                <a:schemeClr val="bg1">
                  <a:lumMod val="75000"/>
                </a:schemeClr>
              </a:solidFill>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+String(h, 1)</a:t>
            </a:r>
          </a:p>
          <a:p>
            <a:pPr defTabSz="913755">
              <a:spcBef>
                <a:spcPts val="0"/>
              </a:spcBef>
              <a:buClr>
                <a:srgbClr val="506EA5"/>
              </a:buClr>
            </a:pPr>
            <a:r>
              <a:rPr lang="en-US" altLang="ko-KR" sz="1200" b="1" dirty="0">
                <a:latin typeface="맑은 고딕" pitchFamily="50" charset="-127"/>
                <a:ea typeface="맑은 고딕" pitchFamily="50" charset="-127"/>
              </a:rPr>
              <a:t>                +"}";           </a:t>
            </a:r>
            <a:r>
              <a:rPr lang="en-US" altLang="ko-KR" sz="1200" b="1" dirty="0">
                <a:solidFill>
                  <a:schemeClr val="bg1">
                    <a:lumMod val="75000"/>
                  </a:schemeClr>
                </a:solidFill>
                <a:latin typeface="맑은 고딕" pitchFamily="50" charset="-127"/>
                <a:ea typeface="맑은 고딕" pitchFamily="50" charset="-127"/>
              </a:rPr>
              <a:t>// {‘Temp’:29.6, ‘Humi’:30.0}</a:t>
            </a:r>
          </a:p>
          <a:p>
            <a:pPr defTabSz="913755">
              <a:spcBef>
                <a:spcPts val="0"/>
              </a:spcBef>
              <a:buClr>
                <a:srgbClr val="506EA5"/>
              </a:buClr>
            </a:pPr>
            <a:endParaRPr lang="en-US" altLang="ko-KR" sz="1200" b="1" dirty="0">
              <a:solidFill>
                <a:schemeClr val="bg1">
                  <a:lumMod val="65000"/>
                </a:schemeClr>
              </a:solidFill>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sPayload.toCharArray</a:t>
            </a:r>
            <a:r>
              <a:rPr lang="en-US" altLang="ko-KR" sz="1200" b="1" dirty="0">
                <a:latin typeface="맑은 고딕" pitchFamily="50" charset="-127"/>
                <a:ea typeface="맑은 고딕" pitchFamily="50" charset="-127"/>
              </a:rPr>
              <a:t>(payload, PAYLOADSIZE);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(topic, payload);</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(String(topic) + " ");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(payload);</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10" name="그림 9">
            <a:extLst>
              <a:ext uri="{FF2B5EF4-FFF2-40B4-BE49-F238E27FC236}">
                <a16:creationId xmlns:a16="http://schemas.microsoft.com/office/drawing/2014/main" id="{4A472329-4E27-4264-A222-671BC41531D4}"/>
              </a:ext>
            </a:extLst>
          </p:cNvPr>
          <p:cNvPicPr>
            <a:picLocks noChangeAspect="1"/>
          </p:cNvPicPr>
          <p:nvPr/>
        </p:nvPicPr>
        <p:blipFill>
          <a:blip r:embed="rId4"/>
          <a:stretch>
            <a:fillRect/>
          </a:stretch>
        </p:blipFill>
        <p:spPr>
          <a:xfrm>
            <a:off x="5735152" y="2812355"/>
            <a:ext cx="4647248" cy="2967038"/>
          </a:xfrm>
          <a:prstGeom prst="rect">
            <a:avLst/>
          </a:prstGeom>
        </p:spPr>
      </p:pic>
    </p:spTree>
    <p:extLst>
      <p:ext uri="{BB962C8B-B14F-4D97-AF65-F5344CB8AC3E}">
        <p14:creationId xmlns:p14="http://schemas.microsoft.com/office/powerpoint/2010/main" val="4051319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a:t>
            </a:r>
            <a:r>
              <a:rPr lang="ko-KR" altLang="en-US" dirty="0"/>
              <a:t>내 </a:t>
            </a:r>
            <a:r>
              <a:rPr lang="en-US" altLang="ko-KR" dirty="0"/>
              <a:t>PC’</a:t>
            </a:r>
            <a:r>
              <a:rPr lang="ko-KR" altLang="en-US" dirty="0"/>
              <a:t>의</a:t>
            </a:r>
            <a:r>
              <a:rPr lang="en-US" altLang="ko-KR" dirty="0"/>
              <a:t> Memory </a:t>
            </a:r>
            <a:r>
              <a:rPr lang="ko-KR" altLang="en-US" dirty="0"/>
              <a:t>용량 확인</a:t>
            </a:r>
            <a:endParaRPr lang="en-US" altLang="ko-KR" dirty="0"/>
          </a:p>
          <a:p>
            <a:pPr lvl="2"/>
            <a:r>
              <a:rPr lang="ko-KR" altLang="en-US" dirty="0"/>
              <a:t>윈도우 탐색기에서 </a:t>
            </a:r>
            <a:r>
              <a:rPr lang="en-US" altLang="ko-KR" dirty="0"/>
              <a:t>‘</a:t>
            </a:r>
            <a:r>
              <a:rPr lang="ko-KR" altLang="en-US" dirty="0"/>
              <a:t>내 </a:t>
            </a:r>
            <a:r>
              <a:rPr lang="en-US" altLang="ko-KR" dirty="0"/>
              <a:t>PC’ </a:t>
            </a:r>
            <a:r>
              <a:rPr lang="ko-KR" altLang="en-US" dirty="0"/>
              <a:t>마우스 </a:t>
            </a:r>
            <a:r>
              <a:rPr lang="ko-KR" altLang="en-US" dirty="0" err="1"/>
              <a:t>우클릭</a:t>
            </a:r>
            <a:r>
              <a:rPr lang="ko-KR" altLang="en-US" dirty="0"/>
              <a:t> </a:t>
            </a:r>
            <a:r>
              <a:rPr lang="en-US" altLang="ko-KR" dirty="0">
                <a:sym typeface="Wingdings" panose="05000000000000000000" pitchFamily="2" charset="2"/>
              </a:rPr>
              <a:t> </a:t>
            </a:r>
            <a:r>
              <a:rPr lang="ko-KR" altLang="en-US" dirty="0">
                <a:sym typeface="Wingdings" panose="05000000000000000000" pitchFamily="2" charset="2"/>
              </a:rPr>
              <a:t>속성 선택</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dirty="0"/>
              <a:t>Memory</a:t>
            </a:r>
            <a:r>
              <a:rPr lang="en-US" altLang="ko-KR" dirty="0">
                <a:solidFill>
                  <a:schemeClr val="bg1">
                    <a:lumMod val="50000"/>
                  </a:schemeClr>
                </a:solidFill>
              </a:rPr>
              <a:t> (</a:t>
            </a:r>
            <a:r>
              <a:rPr lang="ko-KR" altLang="en-US" dirty="0">
                <a:solidFill>
                  <a:schemeClr val="bg1">
                    <a:lumMod val="50000"/>
                  </a:schemeClr>
                </a:solidFill>
              </a:rPr>
              <a:t>클릭</a:t>
            </a:r>
            <a:r>
              <a:rPr lang="en-US" altLang="ko-KR" dirty="0">
                <a:solidFill>
                  <a:schemeClr val="bg1">
                    <a:lumMod val="50000"/>
                  </a:schemeClr>
                </a:solidFill>
              </a:rPr>
              <a:t>)</a:t>
            </a:r>
          </a:p>
          <a:p>
            <a:pPr lvl="2"/>
            <a:r>
              <a:rPr lang="en-US" altLang="ko-KR" dirty="0"/>
              <a:t>Memory</a:t>
            </a:r>
            <a:r>
              <a:rPr lang="ko-KR" altLang="en-US" dirty="0"/>
              <a:t> </a:t>
            </a:r>
            <a:r>
              <a:rPr lang="en-US" altLang="ko-KR" dirty="0"/>
              <a:t>for</a:t>
            </a:r>
            <a:r>
              <a:rPr lang="ko-KR" altLang="en-US" dirty="0"/>
              <a:t> </a:t>
            </a:r>
            <a:r>
              <a:rPr lang="en-US" altLang="ko-KR" dirty="0"/>
              <a:t>this</a:t>
            </a:r>
            <a:r>
              <a:rPr lang="ko-KR" altLang="en-US" dirty="0"/>
              <a:t> </a:t>
            </a:r>
            <a:r>
              <a:rPr lang="en-US" altLang="ko-KR" dirty="0"/>
              <a:t>virtual</a:t>
            </a:r>
            <a:r>
              <a:rPr lang="ko-KR" altLang="en-US" dirty="0"/>
              <a:t> </a:t>
            </a:r>
            <a:r>
              <a:rPr lang="en-US" altLang="ko-KR" dirty="0"/>
              <a:t>machine:</a:t>
            </a:r>
            <a:r>
              <a:rPr lang="ko-KR" altLang="en-US" dirty="0"/>
              <a:t> </a:t>
            </a:r>
            <a:r>
              <a:rPr lang="en-US" altLang="ko-KR" dirty="0"/>
              <a:t>4096[MB] </a:t>
            </a:r>
            <a:r>
              <a:rPr lang="en-US" altLang="ko-KR" dirty="0">
                <a:solidFill>
                  <a:schemeClr val="bg1">
                    <a:lumMod val="50000"/>
                  </a:schemeClr>
                </a:solidFill>
              </a:rPr>
              <a:t>= (4GB)</a:t>
            </a:r>
          </a:p>
          <a:p>
            <a:pPr lvl="3"/>
            <a:r>
              <a:rPr lang="ko-KR" altLang="en-US" dirty="0"/>
              <a:t>사용하는 컴퓨터의 메모리 크기 등을 고려해서 변경 가능</a:t>
            </a:r>
            <a:endParaRPr lang="en-US" altLang="ko-KR" dirty="0"/>
          </a:p>
          <a:p>
            <a:pPr lvl="3"/>
            <a:r>
              <a:rPr lang="ko-KR" altLang="en-US" dirty="0"/>
              <a:t>여기에서는 변경 없이</a:t>
            </a:r>
            <a:r>
              <a:rPr lang="en-US" altLang="ko-KR" dirty="0"/>
              <a:t> </a:t>
            </a:r>
            <a:r>
              <a:rPr lang="ko-KR" altLang="en-US" dirty="0"/>
              <a:t>다음으로 넘어 감</a:t>
            </a:r>
            <a:r>
              <a:rPr lang="en-US" altLang="ko-KR" dirty="0"/>
              <a:t>.</a:t>
            </a: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a:t>
            </a:fld>
            <a:endParaRPr lang="en-US" dirty="0"/>
          </a:p>
        </p:txBody>
      </p:sp>
      <p:pic>
        <p:nvPicPr>
          <p:cNvPr id="5" name="그림 4">
            <a:extLst>
              <a:ext uri="{FF2B5EF4-FFF2-40B4-BE49-F238E27FC236}">
                <a16:creationId xmlns:a16="http://schemas.microsoft.com/office/drawing/2014/main" id="{4700212D-CF35-4E94-8C2E-E51C84E920B9}"/>
              </a:ext>
            </a:extLst>
          </p:cNvPr>
          <p:cNvPicPr>
            <a:picLocks noChangeAspect="1"/>
          </p:cNvPicPr>
          <p:nvPr/>
        </p:nvPicPr>
        <p:blipFill>
          <a:blip r:embed="rId3"/>
          <a:stretch>
            <a:fillRect/>
          </a:stretch>
        </p:blipFill>
        <p:spPr>
          <a:xfrm>
            <a:off x="5872980" y="1007839"/>
            <a:ext cx="5000625" cy="4773930"/>
          </a:xfrm>
          <a:prstGeom prst="rect">
            <a:avLst/>
          </a:prstGeom>
        </p:spPr>
      </p:pic>
      <p:pic>
        <p:nvPicPr>
          <p:cNvPr id="7" name="그림 6">
            <a:extLst>
              <a:ext uri="{FF2B5EF4-FFF2-40B4-BE49-F238E27FC236}">
                <a16:creationId xmlns:a16="http://schemas.microsoft.com/office/drawing/2014/main" id="{D5CB1B3B-06E4-4C0E-98E8-B43C3019320A}"/>
              </a:ext>
            </a:extLst>
          </p:cNvPr>
          <p:cNvPicPr>
            <a:picLocks noChangeAspect="1"/>
          </p:cNvPicPr>
          <p:nvPr/>
        </p:nvPicPr>
        <p:blipFill>
          <a:blip r:embed="rId4"/>
          <a:stretch>
            <a:fillRect/>
          </a:stretch>
        </p:blipFill>
        <p:spPr>
          <a:xfrm>
            <a:off x="1584573" y="1727919"/>
            <a:ext cx="3256583" cy="2038037"/>
          </a:xfrm>
          <a:prstGeom prst="rect">
            <a:avLst/>
          </a:prstGeom>
        </p:spPr>
      </p:pic>
      <p:sp>
        <p:nvSpPr>
          <p:cNvPr id="8" name="직사각형 7">
            <a:extLst>
              <a:ext uri="{FF2B5EF4-FFF2-40B4-BE49-F238E27FC236}">
                <a16:creationId xmlns:a16="http://schemas.microsoft.com/office/drawing/2014/main" id="{DB7D1615-8A1D-49D2-A17F-A3CBACB133AB}"/>
              </a:ext>
            </a:extLst>
          </p:cNvPr>
          <p:cNvSpPr/>
          <p:nvPr/>
        </p:nvSpPr>
        <p:spPr>
          <a:xfrm>
            <a:off x="2382677" y="2754079"/>
            <a:ext cx="1220934" cy="1705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0" name="번개 9">
            <a:extLst>
              <a:ext uri="{FF2B5EF4-FFF2-40B4-BE49-F238E27FC236}">
                <a16:creationId xmlns:a16="http://schemas.microsoft.com/office/drawing/2014/main" id="{D039696C-7926-41E1-80EB-C3235D8788E9}"/>
              </a:ext>
            </a:extLst>
          </p:cNvPr>
          <p:cNvSpPr/>
          <p:nvPr/>
        </p:nvSpPr>
        <p:spPr>
          <a:xfrm>
            <a:off x="6418823" y="1414260"/>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4411512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130</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(1/3)</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27008" y="1451014"/>
            <a:ext cx="10297324" cy="424847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schemeClr val="bg1">
                    <a:lumMod val="75000"/>
                  </a:schemeClr>
                </a:solidFill>
                <a:latin typeface="맑은 고딕" pitchFamily="50" charset="-127"/>
                <a:ea typeface="맑은 고딕" pitchFamily="50" charset="-127"/>
              </a:rPr>
              <a:t>#file name : SubHumiTempInsetMod.py</a:t>
            </a:r>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from</a:t>
            </a:r>
            <a:r>
              <a:rPr lang="ko-KR" altLang="en-US"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influxdb</a:t>
            </a:r>
            <a:r>
              <a:rPr lang="en-US" altLang="ko-KR" sz="1600" b="1" dirty="0">
                <a:solidFill>
                  <a:prstClr val="black"/>
                </a:solidFill>
                <a:latin typeface="맑은 고딕" pitchFamily="50" charset="-127"/>
                <a:ea typeface="맑은 고딕" pitchFamily="50" charset="-127"/>
              </a:rPr>
              <a:t> import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	</a:t>
            </a:r>
            <a:endParaRPr lang="en-US" altLang="ko-KR" sz="1600" b="1" dirty="0">
              <a:solidFill>
                <a:schemeClr val="bg1">
                  <a:lumMod val="75000"/>
                </a:schemeClr>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dbClient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(host=‘localhost’, port=8086, username=‘</a:t>
            </a:r>
            <a:r>
              <a:rPr lang="en-US" altLang="ko-KR" sz="1600" b="1" dirty="0" err="1">
                <a:solidFill>
                  <a:prstClr val="black"/>
                </a:solidFill>
                <a:latin typeface="맑은 고딕" pitchFamily="50" charset="-127"/>
                <a:ea typeface="맑은 고딕" pitchFamily="50" charset="-127"/>
              </a:rPr>
              <a:t>influx_ship</a:t>
            </a:r>
            <a:r>
              <a:rPr lang="en-US" altLang="ko-KR" sz="1600" b="1" dirty="0">
                <a:solidFill>
                  <a:prstClr val="black"/>
                </a:solidFill>
                <a:latin typeface="맑은 고딕" pitchFamily="50" charset="-127"/>
                <a:ea typeface="맑은 고딕" pitchFamily="50" charset="-127"/>
              </a:rPr>
              <a:t>’, password=‘1234’,</a:t>
            </a:r>
          </a:p>
          <a:p>
            <a:r>
              <a:rPr lang="en-US" altLang="ko-KR" sz="1600" b="1" dirty="0">
                <a:solidFill>
                  <a:prstClr val="black"/>
                </a:solidFill>
                <a:latin typeface="맑은 고딕" pitchFamily="50" charset="-127"/>
                <a:ea typeface="맑은 고딕" pitchFamily="50" charset="-127"/>
              </a:rPr>
              <a:t>		database=‘</a:t>
            </a:r>
            <a:r>
              <a:rPr lang="en-US" altLang="ko-KR" sz="1600" b="1" dirty="0" err="1">
                <a:solidFill>
                  <a:prstClr val="black"/>
                </a:solidFill>
                <a:latin typeface="맑은 고딕" pitchFamily="50" charset="-127"/>
                <a:ea typeface="맑은 고딕" pitchFamily="50" charset="-127"/>
              </a:rPr>
              <a:t>db_riatech</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str(</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(“Sensors/</a:t>
            </a:r>
            <a:r>
              <a:rPr lang="en-US" altLang="ko-KR" sz="1600" b="1" dirty="0" err="1">
                <a:solidFill>
                  <a:prstClr val="black"/>
                </a:solidFill>
                <a:latin typeface="맑은 고딕" pitchFamily="50" charset="-127"/>
                <a:ea typeface="맑은 고딕" pitchFamily="50" charset="-127"/>
              </a:rPr>
              <a:t>MyOffice</a:t>
            </a:r>
            <a:r>
              <a:rPr lang="en-US" altLang="ko-KR" sz="16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10094336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131</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(2/3)</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2160637" y="1295871"/>
            <a:ext cx="7554309" cy="460615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“+str(</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msg.topic</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a:t>
            </a:r>
            <a:r>
              <a:rPr lang="en-US" altLang="ko-KR" sz="1400" b="1" dirty="0">
                <a:solidFill>
                  <a:schemeClr val="bg1">
                    <a:lumMod val="75000"/>
                  </a:schemeClr>
                </a:solidFill>
                <a:latin typeface="맑은 고딕" pitchFamily="50" charset="-127"/>
                <a:ea typeface="맑은 고딕" pitchFamily="50" charset="-127"/>
              </a:rPr>
              <a:t>‘Sensors/</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/Indoor/</a:t>
            </a:r>
            <a:r>
              <a:rPr lang="en-US" altLang="ko-KR" sz="1400" b="1" dirty="0" err="1">
                <a:solidFill>
                  <a:schemeClr val="bg1">
                    <a:lumMod val="75000"/>
                  </a:schemeClr>
                </a:solidFill>
                <a:latin typeface="맑은 고딕" pitchFamily="50" charset="-127"/>
                <a:ea typeface="맑은 고딕" pitchFamily="50" charset="-127"/>
              </a:rPr>
              <a:t>SensorValue</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topic = </a:t>
            </a:r>
            <a:r>
              <a:rPr lang="en-US" altLang="ko-KR" sz="1400" b="1" dirty="0" err="1">
                <a:solidFill>
                  <a:prstClr val="black"/>
                </a:solidFill>
                <a:latin typeface="맑은 고딕" pitchFamily="50" charset="-127"/>
                <a:ea typeface="맑은 고딕" pitchFamily="50" charset="-127"/>
              </a:rPr>
              <a:t>msg.topic.split</a:t>
            </a:r>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 topic = [‘Sensors’, ‘</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 ‘Indoor’, ‘</a:t>
            </a:r>
            <a:r>
              <a:rPr lang="en-US" altLang="ko-KR" sz="1400" b="1" dirty="0" err="1">
                <a:solidFill>
                  <a:schemeClr val="bg1">
                    <a:lumMod val="75000"/>
                  </a:schemeClr>
                </a:solidFill>
                <a:latin typeface="맑은 고딕" pitchFamily="50" charset="-127"/>
                <a:ea typeface="맑은 고딕" pitchFamily="50" charset="-127"/>
              </a:rPr>
              <a:t>SensorValue</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loc = topic[1]</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subloc</a:t>
            </a:r>
            <a:r>
              <a:rPr lang="en-US" altLang="ko-KR" sz="1400" b="1" dirty="0">
                <a:solidFill>
                  <a:prstClr val="black"/>
                </a:solidFill>
                <a:latin typeface="맑은 고딕" pitchFamily="50" charset="-127"/>
                <a:ea typeface="맑은 고딕" pitchFamily="50" charset="-127"/>
              </a:rPr>
              <a:t> = topic[2]</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msg.payload</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“{‘Temp’ : 23.1, ‘</a:t>
            </a:r>
            <a:r>
              <a:rPr lang="en-US" altLang="ko-KR" sz="1400" b="1" dirty="0" err="1">
                <a:solidFill>
                  <a:schemeClr val="bg1">
                    <a:lumMod val="75000"/>
                  </a:schemeClr>
                </a:solidFill>
                <a:latin typeface="맑은 고딕" pitchFamily="50" charset="-127"/>
                <a:ea typeface="맑은 고딕" pitchFamily="50" charset="-127"/>
                <a:sym typeface="Wingdings" panose="05000000000000000000" pitchFamily="2" charset="2"/>
              </a:rPr>
              <a:t>Humi</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33.3}”</a:t>
            </a:r>
          </a:p>
          <a:p>
            <a:r>
              <a:rPr lang="en-US" altLang="ko-KR" sz="1400" b="1" dirty="0">
                <a:latin typeface="맑은 고딕" pitchFamily="50" charset="-127"/>
                <a:ea typeface="맑은 고딕" pitchFamily="50" charset="-127"/>
                <a:sym typeface="Wingdings" panose="05000000000000000000" pitchFamily="2" charset="2"/>
              </a:rPr>
              <a:t>   payload = eval(</a:t>
            </a:r>
            <a:r>
              <a:rPr lang="en-US" altLang="ko-KR" sz="1400" b="1" dirty="0" err="1">
                <a:latin typeface="맑은 고딕" pitchFamily="50" charset="-127"/>
                <a:ea typeface="맑은 고딕" pitchFamily="50" charset="-127"/>
                <a:sym typeface="Wingdings" panose="05000000000000000000" pitchFamily="2" charset="2"/>
              </a:rPr>
              <a:t>msg.payload</a:t>
            </a:r>
            <a:r>
              <a:rPr lang="en-US" altLang="ko-KR" sz="1400" b="1" dirty="0">
                <a:latin typeface="맑은 고딕" pitchFamily="50" charset="-127"/>
                <a:ea typeface="맑은 고딕" pitchFamily="50" charset="-127"/>
                <a:sym typeface="Wingdings" panose="05000000000000000000" pitchFamily="2" charset="2"/>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payload = {‘Temp’:23.1, ‘Humi’:33.3}</a:t>
            </a:r>
          </a:p>
          <a:p>
            <a:endParaRPr lang="en-US" altLang="ko-KR" sz="1400" b="1" dirty="0">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‘measurement’: ‘sensors’,</a:t>
            </a:r>
          </a:p>
          <a:p>
            <a:r>
              <a:rPr lang="en-US" altLang="ko-KR" sz="1400" b="1" dirty="0">
                <a:solidFill>
                  <a:prstClr val="black"/>
                </a:solidFill>
                <a:latin typeface="맑은 고딕" pitchFamily="50" charset="-127"/>
                <a:ea typeface="맑은 고딕" pitchFamily="50" charset="-127"/>
              </a:rPr>
              <a:t>	‘tags’: {‘Location’: ‘ ‘, ‘</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‘fields’: {‘Temp’: 0.0, ‘Humi’:0.0}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[‘tags’][‘Location’] = loc</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subloc</a:t>
            </a:r>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[‘fields’][‘Temp’] = payload[‘Temp’]</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 = payload[‘</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json_body.append</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dbClient.write_points</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8455637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132</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결과 확인</a:t>
            </a:r>
            <a:endParaRPr lang="en-US" altLang="ko-KR" dirty="0"/>
          </a:p>
          <a:p>
            <a:pPr lvl="2"/>
            <a:r>
              <a:rPr lang="en-US" altLang="ko-KR" dirty="0"/>
              <a:t>&gt; select * from sensors where time &gt; now() – 10s</a:t>
            </a:r>
          </a:p>
        </p:txBody>
      </p:sp>
      <p:sp>
        <p:nvSpPr>
          <p:cNvPr id="8" name="모서리가 둥근 직사각형 8">
            <a:extLst>
              <a:ext uri="{FF2B5EF4-FFF2-40B4-BE49-F238E27FC236}">
                <a16:creationId xmlns:a16="http://schemas.microsoft.com/office/drawing/2014/main" id="{5390A42D-1618-4398-9E74-6ABCBDE8F8A2}"/>
              </a:ext>
            </a:extLst>
          </p:cNvPr>
          <p:cNvSpPr/>
          <p:nvPr/>
        </p:nvSpPr>
        <p:spPr bwMode="auto">
          <a:xfrm>
            <a:off x="2119671" y="1422761"/>
            <a:ext cx="7272808" cy="163274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pic>
        <p:nvPicPr>
          <p:cNvPr id="4" name="그림 3">
            <a:extLst>
              <a:ext uri="{FF2B5EF4-FFF2-40B4-BE49-F238E27FC236}">
                <a16:creationId xmlns:a16="http://schemas.microsoft.com/office/drawing/2014/main" id="{9C0E9BDB-0AE3-4550-A44F-BF306F6D79C4}"/>
              </a:ext>
            </a:extLst>
          </p:cNvPr>
          <p:cNvPicPr>
            <a:picLocks noChangeAspect="1"/>
          </p:cNvPicPr>
          <p:nvPr/>
        </p:nvPicPr>
        <p:blipFill>
          <a:blip r:embed="rId3"/>
          <a:stretch>
            <a:fillRect/>
          </a:stretch>
        </p:blipFill>
        <p:spPr>
          <a:xfrm>
            <a:off x="2931112" y="4032175"/>
            <a:ext cx="5343525" cy="1524000"/>
          </a:xfrm>
          <a:prstGeom prst="rect">
            <a:avLst/>
          </a:prstGeom>
        </p:spPr>
      </p:pic>
    </p:spTree>
    <p:extLst>
      <p:ext uri="{BB962C8B-B14F-4D97-AF65-F5344CB8AC3E}">
        <p14:creationId xmlns:p14="http://schemas.microsoft.com/office/powerpoint/2010/main" val="40940795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133</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III</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en-US" altLang="ko-KR" dirty="0"/>
              <a:t>, </a:t>
            </a:r>
            <a:r>
              <a:rPr lang="ko-KR" altLang="en-US" dirty="0"/>
              <a:t>조도 정보를 </a:t>
            </a:r>
            <a:r>
              <a:rPr lang="en-US" altLang="ko-KR" dirty="0"/>
              <a:t>MQTT</a:t>
            </a:r>
            <a:r>
              <a:rPr lang="ko-KR" altLang="en-US" dirty="0"/>
              <a:t>를 통해 </a:t>
            </a:r>
            <a:r>
              <a:rPr lang="en-US" altLang="ko-KR" dirty="0"/>
              <a:t>Broker</a:t>
            </a:r>
            <a:r>
              <a:rPr lang="ko-KR" altLang="en-US" dirty="0"/>
              <a:t>에 </a:t>
            </a:r>
            <a:r>
              <a:rPr lang="en-US" altLang="ko-KR" dirty="0"/>
              <a:t>Publish(1/2)</a:t>
            </a:r>
          </a:p>
          <a:p>
            <a:pPr lvl="2"/>
            <a:r>
              <a:rPr lang="ko-KR" altLang="en-US" dirty="0"/>
              <a:t>파일</a:t>
            </a:r>
            <a:r>
              <a:rPr lang="en-US" altLang="ko-KR" dirty="0"/>
              <a:t> </a:t>
            </a:r>
            <a:r>
              <a:rPr lang="ko-KR" altLang="en-US" dirty="0"/>
              <a:t>이름 </a:t>
            </a:r>
            <a:r>
              <a:rPr lang="en-US" altLang="ko-KR" dirty="0"/>
              <a:t>: Phi_Publish_DHT11_BH1750.ino</a:t>
            </a:r>
          </a:p>
        </p:txBody>
      </p:sp>
      <p:sp>
        <p:nvSpPr>
          <p:cNvPr id="25" name="모서리가 둥근 직사각형 8">
            <a:extLst>
              <a:ext uri="{FF2B5EF4-FFF2-40B4-BE49-F238E27FC236}">
                <a16:creationId xmlns:a16="http://schemas.microsoft.com/office/drawing/2014/main" id="{5DF5AD83-CD92-4D46-9CB6-261E963B1A1F}"/>
              </a:ext>
            </a:extLst>
          </p:cNvPr>
          <p:cNvSpPr/>
          <p:nvPr/>
        </p:nvSpPr>
        <p:spPr bwMode="auto">
          <a:xfrm>
            <a:off x="753128" y="1658959"/>
            <a:ext cx="4575861" cy="431743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Wire.h</a:t>
            </a:r>
            <a:r>
              <a:rPr lang="en-US" altLang="ko-KR" sz="1200" b="1" dirty="0">
                <a:latin typeface="맑은 고딕" pitchFamily="50" charset="-127"/>
                <a:ea typeface="맑은 고딕" pitchFamily="50" charset="-127"/>
              </a:rPr>
              <a:t>&gt;</a:t>
            </a:r>
          </a:p>
          <a:p>
            <a:pPr defTabSz="913755">
              <a:spcBef>
                <a:spcPts val="0"/>
              </a:spcBef>
              <a:buClr>
                <a:srgbClr val="506EA5"/>
              </a:buClr>
            </a:pPr>
            <a:r>
              <a:rPr lang="en-US" altLang="ko-KR" sz="1200" b="1" dirty="0">
                <a:latin typeface="맑은 고딕" pitchFamily="50" charset="-127"/>
                <a:ea typeface="맑은 고딕" pitchFamily="50" charset="-127"/>
              </a:rPr>
              <a:t>#include &lt;BH1750.h&gt;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#define PAYLOADSIZE 128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*topic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SensorValue</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p:txBody>
      </p:sp>
      <p:sp>
        <p:nvSpPr>
          <p:cNvPr id="27" name="모서리가 둥근 직사각형 8">
            <a:extLst>
              <a:ext uri="{FF2B5EF4-FFF2-40B4-BE49-F238E27FC236}">
                <a16:creationId xmlns:a16="http://schemas.microsoft.com/office/drawing/2014/main" id="{C0AC54A2-5009-405C-9C8C-DABA5FF03DEF}"/>
              </a:ext>
            </a:extLst>
          </p:cNvPr>
          <p:cNvSpPr/>
          <p:nvPr/>
        </p:nvSpPr>
        <p:spPr bwMode="auto">
          <a:xfrm>
            <a:off x="5519962" y="1653514"/>
            <a:ext cx="5137619" cy="431743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Wire.begin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lightMeter.begin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19872538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134</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III</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en-US" altLang="ko-KR" dirty="0"/>
              <a:t>,</a:t>
            </a:r>
            <a:r>
              <a:rPr lang="ko-KR" altLang="en-US" dirty="0"/>
              <a:t> 조도 정보를 </a:t>
            </a:r>
            <a:r>
              <a:rPr lang="en-US" altLang="ko-KR" dirty="0"/>
              <a:t>MQTT</a:t>
            </a:r>
            <a:r>
              <a:rPr lang="ko-KR" altLang="en-US" dirty="0"/>
              <a:t>를 통해 </a:t>
            </a:r>
            <a:r>
              <a:rPr lang="en-US" altLang="ko-KR" dirty="0"/>
              <a:t>Broker</a:t>
            </a:r>
            <a:r>
              <a:rPr lang="ko-KR" altLang="en-US" dirty="0"/>
              <a:t>에 </a:t>
            </a:r>
            <a:r>
              <a:rPr lang="en-US" altLang="ko-KR" dirty="0"/>
              <a:t>Publish(2/2)</a:t>
            </a:r>
          </a:p>
          <a:p>
            <a:pPr lvl="2"/>
            <a:r>
              <a:rPr lang="ko-KR" altLang="en-US" dirty="0"/>
              <a:t>파일</a:t>
            </a:r>
            <a:r>
              <a:rPr lang="en-US" altLang="ko-KR" dirty="0"/>
              <a:t> </a:t>
            </a:r>
            <a:r>
              <a:rPr lang="ko-KR" altLang="en-US" dirty="0"/>
              <a:t>이름 </a:t>
            </a:r>
            <a:r>
              <a:rPr lang="en-US" altLang="ko-KR" dirty="0"/>
              <a:t>: Phi_Publish_DHT11_modified.ino</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999061" y="1085731"/>
            <a:ext cx="3048025" cy="1574913"/>
          </a:xfrm>
          <a:prstGeom prst="rect">
            <a:avLst/>
          </a:prstGeom>
        </p:spPr>
      </p:pic>
      <p:sp>
        <p:nvSpPr>
          <p:cNvPr id="8" name="모서리가 둥근 직사각형 8">
            <a:extLst>
              <a:ext uri="{FF2B5EF4-FFF2-40B4-BE49-F238E27FC236}">
                <a16:creationId xmlns:a16="http://schemas.microsoft.com/office/drawing/2014/main" id="{85A6D5AC-6CC8-42EA-96DB-7B401AFEAFE0}"/>
              </a:ext>
            </a:extLst>
          </p:cNvPr>
          <p:cNvSpPr/>
          <p:nvPr/>
        </p:nvSpPr>
        <p:spPr bwMode="auto">
          <a:xfrm>
            <a:off x="864493" y="1655911"/>
            <a:ext cx="4464496" cy="439248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payload[PAYLOADSIZE];</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lux = </a:t>
            </a:r>
            <a:r>
              <a:rPr lang="en-US" altLang="ko-KR" sz="1200" b="1" dirty="0" err="1">
                <a:latin typeface="맑은 고딕" pitchFamily="50" charset="-127"/>
                <a:ea typeface="맑은 고딕" pitchFamily="50" charset="-127"/>
              </a:rPr>
              <a:t>lightMeter.readLightLevel</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a:t>
            </a:r>
            <a:r>
              <a:rPr lang="en-US" altLang="ko-KR" sz="1200" b="1" dirty="0" err="1">
                <a:latin typeface="맑은 고딕" pitchFamily="50" charset="-127"/>
                <a:ea typeface="맑은 고딕" pitchFamily="50" charset="-127"/>
              </a:rPr>
              <a:t>sPayload</a:t>
            </a:r>
            <a:r>
              <a:rPr lang="en-US" altLang="ko-KR" sz="1200" b="1" dirty="0">
                <a:latin typeface="맑은 고딕" pitchFamily="50" charset="-127"/>
                <a:ea typeface="맑은 고딕" pitchFamily="50" charset="-127"/>
              </a:rPr>
              <a:t> = "{'Temp':"</a:t>
            </a:r>
          </a:p>
          <a:p>
            <a:pPr defTabSz="913755">
              <a:spcBef>
                <a:spcPts val="0"/>
              </a:spcBef>
              <a:buClr>
                <a:srgbClr val="506EA5"/>
              </a:buClr>
            </a:pPr>
            <a:r>
              <a:rPr lang="en-US" altLang="ko-KR" sz="1200" b="1" dirty="0">
                <a:latin typeface="맑은 고딕" pitchFamily="50" charset="-127"/>
                <a:ea typeface="맑은 고딕" pitchFamily="50" charset="-127"/>
              </a:rPr>
              <a:t>                +String(t, 1)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소수점 한 자리만 붙여서 생성</a:t>
            </a:r>
            <a:endParaRPr lang="en-US" altLang="ko-KR" sz="1200" b="1" dirty="0">
              <a:solidFill>
                <a:schemeClr val="bg1">
                  <a:lumMod val="75000"/>
                </a:schemeClr>
              </a:solidFill>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Humi</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+String(h, 1)</a:t>
            </a:r>
          </a:p>
          <a:p>
            <a:pPr defTabSz="913755">
              <a:spcBef>
                <a:spcPts val="0"/>
              </a:spcBef>
              <a:buClr>
                <a:srgbClr val="506EA5"/>
              </a:buClr>
            </a:pPr>
            <a:r>
              <a:rPr lang="en-US" altLang="ko-KR" sz="1200" b="1" dirty="0">
                <a:latin typeface="맑은 고딕" pitchFamily="50" charset="-127"/>
                <a:ea typeface="맑은 고딕" pitchFamily="50" charset="-127"/>
              </a:rPr>
              <a:t>                +",'Lux':"</a:t>
            </a:r>
          </a:p>
          <a:p>
            <a:pPr defTabSz="913755">
              <a:spcBef>
                <a:spcPts val="0"/>
              </a:spcBef>
              <a:buClr>
                <a:srgbClr val="506EA5"/>
              </a:buClr>
            </a:pPr>
            <a:r>
              <a:rPr lang="en-US" altLang="ko-KR" sz="1200" b="1" dirty="0">
                <a:latin typeface="맑은 고딕" pitchFamily="50" charset="-127"/>
                <a:ea typeface="맑은 고딕" pitchFamily="50" charset="-127"/>
              </a:rPr>
              <a:t>                +String(lux, 1)</a:t>
            </a:r>
          </a:p>
          <a:p>
            <a:pPr defTabSz="913755">
              <a:spcBef>
                <a:spcPts val="0"/>
              </a:spcBef>
              <a:buClr>
                <a:srgbClr val="506EA5"/>
              </a:buClr>
            </a:pP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solidFill>
                  <a:schemeClr val="bg1">
                    <a:lumMod val="75000"/>
                  </a:schemeClr>
                </a:solidFill>
                <a:latin typeface="맑은 고딕" pitchFamily="50" charset="-127"/>
                <a:ea typeface="맑은 고딕" pitchFamily="50" charset="-127"/>
              </a:rPr>
              <a:t>  // {‘Temp’:29.6, ‘Humi’:30.0, ‘Lux’:792.5}</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sPayload.toCharArray</a:t>
            </a:r>
            <a:r>
              <a:rPr lang="en-US" altLang="ko-KR" sz="1200" b="1" dirty="0">
                <a:latin typeface="맑은 고딕" pitchFamily="50" charset="-127"/>
                <a:ea typeface="맑은 고딕" pitchFamily="50" charset="-127"/>
              </a:rPr>
              <a:t>(payload, PAYLOADSIZE);</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(topic, payload);</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(String(topic) + " ");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(payload);</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13" name="그림 12">
            <a:extLst>
              <a:ext uri="{FF2B5EF4-FFF2-40B4-BE49-F238E27FC236}">
                <a16:creationId xmlns:a16="http://schemas.microsoft.com/office/drawing/2014/main" id="{2E663FBB-F167-4349-BEAB-335D9D9CB824}"/>
              </a:ext>
            </a:extLst>
          </p:cNvPr>
          <p:cNvPicPr>
            <a:picLocks noChangeAspect="1"/>
          </p:cNvPicPr>
          <p:nvPr/>
        </p:nvPicPr>
        <p:blipFill>
          <a:blip r:embed="rId4"/>
          <a:stretch>
            <a:fillRect/>
          </a:stretch>
        </p:blipFill>
        <p:spPr>
          <a:xfrm>
            <a:off x="5999240" y="2781011"/>
            <a:ext cx="5059680" cy="2810256"/>
          </a:xfrm>
          <a:prstGeom prst="rect">
            <a:avLst/>
          </a:prstGeom>
        </p:spPr>
      </p:pic>
    </p:spTree>
    <p:extLst>
      <p:ext uri="{BB962C8B-B14F-4D97-AF65-F5344CB8AC3E}">
        <p14:creationId xmlns:p14="http://schemas.microsoft.com/office/powerpoint/2010/main" val="40920194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135</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III</a:t>
            </a:r>
            <a:endParaRPr lang="en-US" altLang="ko-KR" dirty="0"/>
          </a:p>
          <a:p>
            <a:pPr lvl="1"/>
            <a:r>
              <a:rPr lang="ko-KR" altLang="en-US" dirty="0"/>
              <a:t>단계 </a:t>
            </a:r>
            <a:r>
              <a:rPr lang="en-US" altLang="ko-KR" dirty="0"/>
              <a:t>2. </a:t>
            </a:r>
            <a:r>
              <a:rPr lang="ko-KR" altLang="en-US" dirty="0" err="1"/>
              <a:t>온습도</a:t>
            </a:r>
            <a:r>
              <a:rPr lang="en-US" altLang="ko-KR" dirty="0"/>
              <a:t>, </a:t>
            </a:r>
            <a:r>
              <a:rPr lang="ko-KR" altLang="en-US" dirty="0"/>
              <a:t>조도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(1/3)</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727008" y="1451014"/>
            <a:ext cx="10297324" cy="4248472"/>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schemeClr val="bg1">
                    <a:lumMod val="75000"/>
                  </a:schemeClr>
                </a:solidFill>
                <a:latin typeface="맑은 고딕" pitchFamily="50" charset="-127"/>
                <a:ea typeface="맑은 고딕" pitchFamily="50" charset="-127"/>
              </a:rPr>
              <a:t>#file name : </a:t>
            </a:r>
            <a:r>
              <a:rPr lang="en-US" altLang="ko-KR" sz="1600" b="1" dirty="0" err="1">
                <a:solidFill>
                  <a:schemeClr val="bg1">
                    <a:lumMod val="75000"/>
                  </a:schemeClr>
                </a:solidFill>
                <a:latin typeface="맑은 고딕" pitchFamily="50" charset="-127"/>
                <a:ea typeface="맑은 고딕" pitchFamily="50" charset="-127"/>
              </a:rPr>
              <a:t>subSensors.pyjj</a:t>
            </a:r>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from</a:t>
            </a:r>
            <a:r>
              <a:rPr lang="ko-KR" altLang="en-US"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influxdb</a:t>
            </a:r>
            <a:r>
              <a:rPr lang="en-US" altLang="ko-KR" sz="1600" b="1" dirty="0">
                <a:solidFill>
                  <a:prstClr val="black"/>
                </a:solidFill>
                <a:latin typeface="맑은 고딕" pitchFamily="50" charset="-127"/>
                <a:ea typeface="맑은 고딕" pitchFamily="50" charset="-127"/>
              </a:rPr>
              <a:t> import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	</a:t>
            </a:r>
            <a:endParaRPr lang="en-US" altLang="ko-KR" sz="1600" b="1" dirty="0">
              <a:solidFill>
                <a:schemeClr val="bg1">
                  <a:lumMod val="75000"/>
                </a:schemeClr>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dbClient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InfluxDBClient</a:t>
            </a:r>
            <a:r>
              <a:rPr lang="en-US" altLang="ko-KR" sz="1600" b="1" dirty="0">
                <a:solidFill>
                  <a:prstClr val="black"/>
                </a:solidFill>
                <a:latin typeface="맑은 고딕" pitchFamily="50" charset="-127"/>
                <a:ea typeface="맑은 고딕" pitchFamily="50" charset="-127"/>
              </a:rPr>
              <a:t>(host=‘localhost’, port=8086, username=‘</a:t>
            </a:r>
            <a:r>
              <a:rPr lang="en-US" altLang="ko-KR" sz="1600" b="1" dirty="0" err="1">
                <a:solidFill>
                  <a:prstClr val="black"/>
                </a:solidFill>
                <a:latin typeface="맑은 고딕" pitchFamily="50" charset="-127"/>
                <a:ea typeface="맑은 고딕" pitchFamily="50" charset="-127"/>
              </a:rPr>
              <a:t>influx_ship</a:t>
            </a:r>
            <a:r>
              <a:rPr lang="en-US" altLang="ko-KR" sz="1600" b="1" dirty="0">
                <a:solidFill>
                  <a:prstClr val="black"/>
                </a:solidFill>
                <a:latin typeface="맑은 고딕" pitchFamily="50" charset="-127"/>
                <a:ea typeface="맑은 고딕" pitchFamily="50" charset="-127"/>
              </a:rPr>
              <a:t>’, password=‘1234’,</a:t>
            </a:r>
          </a:p>
          <a:p>
            <a:r>
              <a:rPr lang="en-US" altLang="ko-KR" sz="1600" b="1" dirty="0">
                <a:solidFill>
                  <a:prstClr val="black"/>
                </a:solidFill>
                <a:latin typeface="맑은 고딕" pitchFamily="50" charset="-127"/>
                <a:ea typeface="맑은 고딕" pitchFamily="50" charset="-127"/>
              </a:rPr>
              <a:t>		database=‘</a:t>
            </a:r>
            <a:r>
              <a:rPr lang="en-US" altLang="ko-KR" sz="1600" b="1" dirty="0" err="1">
                <a:solidFill>
                  <a:prstClr val="black"/>
                </a:solidFill>
                <a:latin typeface="맑은 고딕" pitchFamily="50" charset="-127"/>
                <a:ea typeface="맑은 고딕" pitchFamily="50" charset="-127"/>
              </a:rPr>
              <a:t>db_riatech</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str(</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(“Sensors/</a:t>
            </a:r>
            <a:r>
              <a:rPr lang="en-US" altLang="ko-KR" sz="1600" b="1" dirty="0" err="1">
                <a:solidFill>
                  <a:prstClr val="black"/>
                </a:solidFill>
                <a:latin typeface="맑은 고딕" pitchFamily="50" charset="-127"/>
                <a:ea typeface="맑은 고딕" pitchFamily="50" charset="-127"/>
              </a:rPr>
              <a:t>MyOffice</a:t>
            </a:r>
            <a:r>
              <a:rPr lang="en-US" altLang="ko-KR" sz="16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13014749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136</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III</a:t>
            </a:r>
            <a:endParaRPr lang="en-US" altLang="ko-KR" dirty="0"/>
          </a:p>
          <a:p>
            <a:pPr lvl="1"/>
            <a:r>
              <a:rPr lang="ko-KR" altLang="en-US" dirty="0"/>
              <a:t>단계 </a:t>
            </a:r>
            <a:r>
              <a:rPr lang="en-US" altLang="ko-KR" dirty="0"/>
              <a:t>2. </a:t>
            </a:r>
            <a:r>
              <a:rPr lang="ko-KR" altLang="en-US" dirty="0" err="1"/>
              <a:t>온습도</a:t>
            </a:r>
            <a:r>
              <a:rPr lang="en-US" altLang="ko-KR" dirty="0"/>
              <a:t>, </a:t>
            </a:r>
            <a:r>
              <a:rPr lang="ko-KR" altLang="en-US" dirty="0"/>
              <a:t>조도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(2/3)</a:t>
            </a:r>
          </a:p>
        </p:txBody>
      </p:sp>
      <p:sp>
        <p:nvSpPr>
          <p:cNvPr id="7" name="모서리가 둥근 직사각형 8">
            <a:extLst>
              <a:ext uri="{FF2B5EF4-FFF2-40B4-BE49-F238E27FC236}">
                <a16:creationId xmlns:a16="http://schemas.microsoft.com/office/drawing/2014/main" id="{B1BCFDB2-64CD-4265-8980-18A4677948C6}"/>
              </a:ext>
            </a:extLst>
          </p:cNvPr>
          <p:cNvSpPr/>
          <p:nvPr/>
        </p:nvSpPr>
        <p:spPr bwMode="auto">
          <a:xfrm>
            <a:off x="2160637" y="1295871"/>
            <a:ext cx="7554309" cy="460615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def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msg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“+str(</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msg.topic</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a:t>
            </a:r>
            <a:r>
              <a:rPr lang="en-US" altLang="ko-KR" sz="1400" b="1" dirty="0">
                <a:solidFill>
                  <a:schemeClr val="bg1">
                    <a:lumMod val="75000"/>
                  </a:schemeClr>
                </a:solidFill>
                <a:latin typeface="맑은 고딕" pitchFamily="50" charset="-127"/>
                <a:ea typeface="맑은 고딕" pitchFamily="50" charset="-127"/>
              </a:rPr>
              <a:t>‘Sensors/</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/Indoor/</a:t>
            </a:r>
            <a:r>
              <a:rPr lang="en-US" altLang="ko-KR" sz="1400" b="1" dirty="0" err="1">
                <a:solidFill>
                  <a:schemeClr val="bg1">
                    <a:lumMod val="75000"/>
                  </a:schemeClr>
                </a:solidFill>
                <a:latin typeface="맑은 고딕" pitchFamily="50" charset="-127"/>
                <a:ea typeface="맑은 고딕" pitchFamily="50" charset="-127"/>
              </a:rPr>
              <a:t>SensorValue</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topic = </a:t>
            </a:r>
            <a:r>
              <a:rPr lang="en-US" altLang="ko-KR" sz="1400" b="1" dirty="0" err="1">
                <a:solidFill>
                  <a:prstClr val="black"/>
                </a:solidFill>
                <a:latin typeface="맑은 고딕" pitchFamily="50" charset="-127"/>
                <a:ea typeface="맑은 고딕" pitchFamily="50" charset="-127"/>
              </a:rPr>
              <a:t>msg.topic.split</a:t>
            </a:r>
            <a:r>
              <a:rPr lang="en-US" altLang="ko-KR" sz="1400" b="1" dirty="0">
                <a:solidFill>
                  <a:prstClr val="black"/>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rPr>
              <a:t># topic = [‘Sensors’, ‘</a:t>
            </a:r>
            <a:r>
              <a:rPr lang="en-US" altLang="ko-KR" sz="1400" b="1" dirty="0" err="1">
                <a:solidFill>
                  <a:schemeClr val="bg1">
                    <a:lumMod val="75000"/>
                  </a:schemeClr>
                </a:solidFill>
                <a:latin typeface="맑은 고딕" pitchFamily="50" charset="-127"/>
                <a:ea typeface="맑은 고딕" pitchFamily="50" charset="-127"/>
              </a:rPr>
              <a:t>MyOffice</a:t>
            </a:r>
            <a:r>
              <a:rPr lang="en-US" altLang="ko-KR" sz="1400" b="1" dirty="0">
                <a:solidFill>
                  <a:schemeClr val="bg1">
                    <a:lumMod val="75000"/>
                  </a:schemeClr>
                </a:solidFill>
                <a:latin typeface="맑은 고딕" pitchFamily="50" charset="-127"/>
                <a:ea typeface="맑은 고딕" pitchFamily="50" charset="-127"/>
              </a:rPr>
              <a:t>’, ‘Indoor’, ‘</a:t>
            </a:r>
            <a:r>
              <a:rPr lang="en-US" altLang="ko-KR" sz="1400" b="1" dirty="0" err="1">
                <a:solidFill>
                  <a:schemeClr val="bg1">
                    <a:lumMod val="75000"/>
                  </a:schemeClr>
                </a:solidFill>
                <a:latin typeface="맑은 고딕" pitchFamily="50" charset="-127"/>
                <a:ea typeface="맑은 고딕" pitchFamily="50" charset="-127"/>
              </a:rPr>
              <a:t>SensorValue</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loc = topic[1]</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subloc</a:t>
            </a:r>
            <a:r>
              <a:rPr lang="en-US" altLang="ko-KR" sz="1400" b="1" dirty="0">
                <a:solidFill>
                  <a:prstClr val="black"/>
                </a:solidFill>
                <a:latin typeface="맑은 고딕" pitchFamily="50" charset="-127"/>
                <a:ea typeface="맑은 고딕" pitchFamily="50" charset="-127"/>
              </a:rPr>
              <a:t> = topic[2]</a:t>
            </a:r>
          </a:p>
          <a:p>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msg.payload</a:t>
            </a:r>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“{‘Temp’ : 23.1, ‘</a:t>
            </a:r>
            <a:r>
              <a:rPr lang="en-US" altLang="ko-KR" sz="1400" b="1" dirty="0" err="1">
                <a:solidFill>
                  <a:schemeClr val="bg1">
                    <a:lumMod val="75000"/>
                  </a:schemeClr>
                </a:solidFill>
                <a:latin typeface="맑은 고딕" pitchFamily="50" charset="-127"/>
                <a:ea typeface="맑은 고딕" pitchFamily="50" charset="-127"/>
                <a:sym typeface="Wingdings" panose="05000000000000000000" pitchFamily="2" charset="2"/>
              </a:rPr>
              <a:t>Humi</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33.3, ‘Lux’:752.1}”</a:t>
            </a:r>
          </a:p>
          <a:p>
            <a:r>
              <a:rPr lang="en-US" altLang="ko-KR" sz="1400" b="1" dirty="0">
                <a:latin typeface="맑은 고딕" pitchFamily="50" charset="-127"/>
                <a:ea typeface="맑은 고딕" pitchFamily="50" charset="-127"/>
                <a:sym typeface="Wingdings" panose="05000000000000000000" pitchFamily="2" charset="2"/>
              </a:rPr>
              <a:t>   payload = eval(</a:t>
            </a:r>
            <a:r>
              <a:rPr lang="en-US" altLang="ko-KR" sz="1400" b="1" dirty="0" err="1">
                <a:latin typeface="맑은 고딕" pitchFamily="50" charset="-127"/>
                <a:ea typeface="맑은 고딕" pitchFamily="50" charset="-127"/>
                <a:sym typeface="Wingdings" panose="05000000000000000000" pitchFamily="2" charset="2"/>
              </a:rPr>
              <a:t>msg.payload</a:t>
            </a:r>
            <a:r>
              <a:rPr lang="en-US" altLang="ko-KR" sz="1400" b="1" dirty="0">
                <a:latin typeface="맑은 고딕" pitchFamily="50" charset="-127"/>
                <a:ea typeface="맑은 고딕" pitchFamily="50" charset="-127"/>
                <a:sym typeface="Wingdings" panose="05000000000000000000" pitchFamily="2" charset="2"/>
              </a:rPr>
              <a:t>)  </a:t>
            </a:r>
            <a:r>
              <a:rPr lang="en-US" altLang="ko-KR" sz="1400" b="1" dirty="0">
                <a:solidFill>
                  <a:schemeClr val="bg1">
                    <a:lumMod val="75000"/>
                  </a:schemeClr>
                </a:solidFill>
                <a:latin typeface="맑은 고딕" pitchFamily="50" charset="-127"/>
                <a:ea typeface="맑은 고딕" pitchFamily="50" charset="-127"/>
                <a:sym typeface="Wingdings" panose="05000000000000000000" pitchFamily="2" charset="2"/>
              </a:rPr>
              <a:t># payload = {‘Temp’:23.1, ‘Humi’:33.3, ‘Lux’:752.1}</a:t>
            </a:r>
            <a:endParaRPr lang="en-US" altLang="ko-KR" sz="1400" b="1" dirty="0">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 = { 	‘measurement’: ‘sensors’,</a:t>
            </a:r>
          </a:p>
          <a:p>
            <a:r>
              <a:rPr lang="en-US" altLang="ko-KR" sz="1400" b="1" dirty="0">
                <a:solidFill>
                  <a:prstClr val="black"/>
                </a:solidFill>
                <a:latin typeface="맑은 고딕" pitchFamily="50" charset="-127"/>
                <a:ea typeface="맑은 고딕" pitchFamily="50" charset="-127"/>
              </a:rPr>
              <a:t>		‘tags’: {‘Location’: ‘ ‘, ‘</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‘fields’: {‘Temp’: 0.0, ‘Humi’:0.0, ‘Lux’:0.0}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[‘tags’][‘Location’] = loc</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[‘tags’][‘</a:t>
            </a:r>
            <a:r>
              <a:rPr lang="en-US" altLang="ko-KR" sz="1400" b="1" dirty="0" err="1">
                <a:solidFill>
                  <a:prstClr val="black"/>
                </a:solidFill>
                <a:latin typeface="맑은 고딕" pitchFamily="50" charset="-127"/>
                <a:ea typeface="맑은 고딕" pitchFamily="50" charset="-127"/>
              </a:rPr>
              <a:t>SubLocation</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subloc</a:t>
            </a:r>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[‘fields’][‘Temp’] = payload[‘Temp’]</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 = payload[‘</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[‘fields’][‘Lux’] = payload[‘Lux’]</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json_body.append</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data_point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dbClient.write_points</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json_body</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36955307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137</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III</a:t>
            </a:r>
            <a:endParaRPr lang="en-US" altLang="ko-KR" dirty="0"/>
          </a:p>
          <a:p>
            <a:pPr lvl="1"/>
            <a:r>
              <a:rPr lang="ko-KR" altLang="en-US" dirty="0"/>
              <a:t>단계 </a:t>
            </a:r>
            <a:r>
              <a:rPr lang="en-US" altLang="ko-KR" dirty="0"/>
              <a:t>2. </a:t>
            </a:r>
            <a:r>
              <a:rPr lang="ko-KR" altLang="en-US" dirty="0" err="1"/>
              <a:t>온습도</a:t>
            </a:r>
            <a:r>
              <a:rPr lang="en-US" altLang="ko-KR" dirty="0"/>
              <a:t>,</a:t>
            </a:r>
            <a:r>
              <a:rPr lang="ko-KR" altLang="en-US" dirty="0"/>
              <a:t> 조도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결과 확인</a:t>
            </a:r>
            <a:endParaRPr lang="en-US" altLang="ko-KR" dirty="0"/>
          </a:p>
          <a:p>
            <a:pPr lvl="2"/>
            <a:r>
              <a:rPr lang="en-US" altLang="ko-KR" dirty="0"/>
              <a:t>$ influx</a:t>
            </a:r>
          </a:p>
          <a:p>
            <a:pPr lvl="2"/>
            <a:r>
              <a:rPr lang="en-US" altLang="ko-KR" dirty="0"/>
              <a:t>&gt; use </a:t>
            </a:r>
            <a:r>
              <a:rPr lang="en-US" altLang="ko-KR" dirty="0" err="1"/>
              <a:t>db_riatech</a:t>
            </a:r>
            <a:endParaRPr lang="en-US" altLang="ko-KR" dirty="0"/>
          </a:p>
          <a:p>
            <a:pPr lvl="2"/>
            <a:r>
              <a:rPr lang="en-US" altLang="ko-KR" dirty="0"/>
              <a:t>&gt; select * from sensors where time &gt; now() – 10s</a:t>
            </a:r>
          </a:p>
        </p:txBody>
      </p:sp>
      <p:sp>
        <p:nvSpPr>
          <p:cNvPr id="8" name="모서리가 둥근 직사각형 8">
            <a:extLst>
              <a:ext uri="{FF2B5EF4-FFF2-40B4-BE49-F238E27FC236}">
                <a16:creationId xmlns:a16="http://schemas.microsoft.com/office/drawing/2014/main" id="{5390A42D-1618-4398-9E74-6ABCBDE8F8A2}"/>
              </a:ext>
            </a:extLst>
          </p:cNvPr>
          <p:cNvSpPr/>
          <p:nvPr/>
        </p:nvSpPr>
        <p:spPr bwMode="auto">
          <a:xfrm>
            <a:off x="2119671" y="1422761"/>
            <a:ext cx="7272808" cy="163274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pic>
        <p:nvPicPr>
          <p:cNvPr id="7" name="그림 6">
            <a:extLst>
              <a:ext uri="{FF2B5EF4-FFF2-40B4-BE49-F238E27FC236}">
                <a16:creationId xmlns:a16="http://schemas.microsoft.com/office/drawing/2014/main" id="{F68497A3-62CE-4400-A7C1-B0BA0B699B64}"/>
              </a:ext>
            </a:extLst>
          </p:cNvPr>
          <p:cNvPicPr>
            <a:picLocks noChangeAspect="1"/>
          </p:cNvPicPr>
          <p:nvPr/>
        </p:nvPicPr>
        <p:blipFill>
          <a:blip r:embed="rId3"/>
          <a:stretch>
            <a:fillRect/>
          </a:stretch>
        </p:blipFill>
        <p:spPr>
          <a:xfrm>
            <a:off x="3135900" y="4557044"/>
            <a:ext cx="4933950" cy="1409700"/>
          </a:xfrm>
          <a:prstGeom prst="rect">
            <a:avLst/>
          </a:prstGeom>
        </p:spPr>
      </p:pic>
    </p:spTree>
    <p:extLst>
      <p:ext uri="{BB962C8B-B14F-4D97-AF65-F5344CB8AC3E}">
        <p14:creationId xmlns:p14="http://schemas.microsoft.com/office/powerpoint/2010/main" val="16319699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138</a:t>
            </a:fld>
            <a:endParaRPr lang="en-US" dirty="0"/>
          </a:p>
        </p:txBody>
      </p:sp>
      <p:sp>
        <p:nvSpPr>
          <p:cNvPr id="5" name="내용 개체 틀 4"/>
          <p:cNvSpPr>
            <a:spLocks noGrp="1"/>
          </p:cNvSpPr>
          <p:nvPr>
            <p:ph sz="quarter" idx="11"/>
          </p:nvPr>
        </p:nvSpPr>
        <p:spPr/>
        <p:txBody>
          <a:bodyPr/>
          <a:lstStyle/>
          <a:p>
            <a:r>
              <a:rPr lang="ko-KR" altLang="en-US" dirty="0"/>
              <a:t>시스템 구성</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27" y="3125341"/>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567033" y="2559958"/>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1944613" y="2606974"/>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1621503" y="3451960"/>
            <a:ext cx="378463"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3086543" y="1525062"/>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2706433" y="2010619"/>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8243346" y="123745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6228162" y="967548"/>
            <a:ext cx="4287255" cy="1449408"/>
          </a:xfrm>
          <a:prstGeom prst="wedgeEllipseCallout">
            <a:avLst>
              <a:gd name="adj1" fmla="val -100108"/>
              <a:gd name="adj2" fmla="val 2994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7201197" y="1245443"/>
            <a:ext cx="720080" cy="482476"/>
          </a:xfrm>
          <a:prstGeom prst="ca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7030506" y="1943943"/>
            <a:ext cx="2088232" cy="2650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FF0000"/>
                </a:solidFill>
              </a:rPr>
              <a:t>Subscriber</a:t>
            </a:r>
            <a:r>
              <a:rPr lang="en-US" altLang="ko-KR" sz="1100" dirty="0">
                <a:solidFill>
                  <a:schemeClr val="tx1"/>
                </a:solidFill>
              </a:rPr>
              <a:t> / </a:t>
            </a:r>
            <a:r>
              <a:rPr lang="en-US" altLang="ko-KR" sz="1100" dirty="0">
                <a:solidFill>
                  <a:schemeClr val="accent6">
                    <a:lumMod val="75000"/>
                  </a:schemeClr>
                </a:solidFill>
              </a:rPr>
              <a:t>Insert data to DB</a:t>
            </a:r>
            <a:endParaRPr lang="ko-KR" altLang="en-US" sz="1100" dirty="0">
              <a:solidFill>
                <a:schemeClr val="accent6">
                  <a:lumMod val="75000"/>
                </a:schemeClr>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cxnSpLocks/>
            <a:stCxn id="23" idx="3"/>
          </p:cNvCxnSpPr>
          <p:nvPr/>
        </p:nvCxnSpPr>
        <p:spPr>
          <a:xfrm>
            <a:off x="7561237" y="1727919"/>
            <a:ext cx="82542" cy="2240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8570779" y="1719930"/>
            <a:ext cx="32607" cy="22401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703155" y="1420990"/>
            <a:ext cx="2428870"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 Grafana)</a:t>
            </a:r>
            <a:endParaRPr lang="ko-KR" altLang="en-US" sz="1400" b="1" dirty="0"/>
          </a:p>
        </p:txBody>
      </p:sp>
      <p:sp>
        <p:nvSpPr>
          <p:cNvPr id="19" name="원통형 18">
            <a:extLst>
              <a:ext uri="{FF2B5EF4-FFF2-40B4-BE49-F238E27FC236}">
                <a16:creationId xmlns:a16="http://schemas.microsoft.com/office/drawing/2014/main" id="{D754B387-4C1F-46D0-8111-4C430B694B35}"/>
              </a:ext>
            </a:extLst>
          </p:cNvPr>
          <p:cNvSpPr/>
          <p:nvPr/>
        </p:nvSpPr>
        <p:spPr>
          <a:xfrm>
            <a:off x="9217421" y="1237454"/>
            <a:ext cx="720080" cy="482476"/>
          </a:xfrm>
          <a:prstGeom prst="can">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Grafana</a:t>
            </a:r>
            <a:endParaRPr lang="ko-KR" altLang="en-US" sz="1100" dirty="0">
              <a:solidFill>
                <a:schemeClr val="tx1"/>
              </a:solidFill>
            </a:endParaRPr>
          </a:p>
        </p:txBody>
      </p:sp>
      <p:cxnSp>
        <p:nvCxnSpPr>
          <p:cNvPr id="8" name="직선 화살표 연결선 7">
            <a:extLst>
              <a:ext uri="{FF2B5EF4-FFF2-40B4-BE49-F238E27FC236}">
                <a16:creationId xmlns:a16="http://schemas.microsoft.com/office/drawing/2014/main" id="{9A872E63-9C7E-4ED3-A662-00CBB8ACAAC3}"/>
              </a:ext>
            </a:extLst>
          </p:cNvPr>
          <p:cNvCxnSpPr>
            <a:cxnSpLocks/>
            <a:stCxn id="21" idx="4"/>
          </p:cNvCxnSpPr>
          <p:nvPr/>
        </p:nvCxnSpPr>
        <p:spPr>
          <a:xfrm>
            <a:off x="8963426" y="1478692"/>
            <a:ext cx="253995"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76608DCB-6211-46A4-A240-A6D490F17CDB}"/>
              </a:ext>
            </a:extLst>
          </p:cNvPr>
          <p:cNvPicPr>
            <a:picLocks noChangeAspect="1"/>
          </p:cNvPicPr>
          <p:nvPr/>
        </p:nvPicPr>
        <p:blipFill>
          <a:blip r:embed="rId5"/>
          <a:stretch>
            <a:fillRect/>
          </a:stretch>
        </p:blipFill>
        <p:spPr>
          <a:xfrm>
            <a:off x="6500334" y="2528529"/>
            <a:ext cx="3604452" cy="3447861"/>
          </a:xfrm>
          <a:prstGeom prst="rect">
            <a:avLst/>
          </a:prstGeom>
        </p:spPr>
      </p:pic>
      <p:cxnSp>
        <p:nvCxnSpPr>
          <p:cNvPr id="17" name="직선 화살표 연결선 16">
            <a:extLst>
              <a:ext uri="{FF2B5EF4-FFF2-40B4-BE49-F238E27FC236}">
                <a16:creationId xmlns:a16="http://schemas.microsoft.com/office/drawing/2014/main" id="{287A5076-9F54-45FA-BBA7-99A8EE790302}"/>
              </a:ext>
            </a:extLst>
          </p:cNvPr>
          <p:cNvCxnSpPr>
            <a:cxnSpLocks/>
          </p:cNvCxnSpPr>
          <p:nvPr/>
        </p:nvCxnSpPr>
        <p:spPr>
          <a:xfrm flipH="1">
            <a:off x="9302449" y="1697989"/>
            <a:ext cx="282080" cy="8305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DFFDBEFC-19FC-469A-B055-AAFCCF68E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37" y="4557042"/>
            <a:ext cx="911176" cy="814284"/>
          </a:xfrm>
          <a:prstGeom prst="rect">
            <a:avLst/>
          </a:prstGeom>
        </p:spPr>
      </p:pic>
      <p:sp>
        <p:nvSpPr>
          <p:cNvPr id="32" name="TextBox 31">
            <a:extLst>
              <a:ext uri="{FF2B5EF4-FFF2-40B4-BE49-F238E27FC236}">
                <a16:creationId xmlns:a16="http://schemas.microsoft.com/office/drawing/2014/main" id="{CC7C368A-A7F1-41B9-A37A-DE634CBBBDC9}"/>
              </a:ext>
            </a:extLst>
          </p:cNvPr>
          <p:cNvSpPr txBox="1"/>
          <p:nvPr/>
        </p:nvSpPr>
        <p:spPr>
          <a:xfrm>
            <a:off x="890143" y="3991659"/>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cxnSp>
        <p:nvCxnSpPr>
          <p:cNvPr id="35" name="연결선: 구부러짐 34">
            <a:extLst>
              <a:ext uri="{FF2B5EF4-FFF2-40B4-BE49-F238E27FC236}">
                <a16:creationId xmlns:a16="http://schemas.microsoft.com/office/drawing/2014/main" id="{C79F3BD4-D010-4781-9744-D98979D0147A}"/>
              </a:ext>
            </a:extLst>
          </p:cNvPr>
          <p:cNvCxnSpPr>
            <a:cxnSpLocks/>
            <a:stCxn id="31" idx="3"/>
          </p:cNvCxnSpPr>
          <p:nvPr/>
        </p:nvCxnSpPr>
        <p:spPr>
          <a:xfrm flipV="1">
            <a:off x="1944613" y="4248199"/>
            <a:ext cx="323110" cy="715985"/>
          </a:xfrm>
          <a:prstGeom prst="curved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12A749A-EEB4-4A99-9950-039B7FA2F019}"/>
              </a:ext>
            </a:extLst>
          </p:cNvPr>
          <p:cNvCxnSpPr>
            <a:cxnSpLocks/>
            <a:endCxn id="23" idx="2"/>
          </p:cNvCxnSpPr>
          <p:nvPr/>
        </p:nvCxnSpPr>
        <p:spPr>
          <a:xfrm flipV="1">
            <a:off x="4135560" y="1486681"/>
            <a:ext cx="3065637" cy="632630"/>
          </a:xfrm>
          <a:prstGeom prst="curved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2660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139</a:t>
            </a:fld>
            <a:endParaRPr lang="en-US" dirty="0"/>
          </a:p>
        </p:txBody>
      </p:sp>
      <p:sp>
        <p:nvSpPr>
          <p:cNvPr id="5" name="내용 개체 틀 4"/>
          <p:cNvSpPr>
            <a:spLocks noGrp="1"/>
          </p:cNvSpPr>
          <p:nvPr>
            <p:ph sz="quarter" idx="11"/>
          </p:nvPr>
        </p:nvSpPr>
        <p:spPr>
          <a:xfrm>
            <a:off x="266399" y="578149"/>
            <a:ext cx="10979353" cy="1745730"/>
          </a:xfrm>
        </p:spPr>
        <p:txBody>
          <a:bodyPr/>
          <a:lstStyle/>
          <a:p>
            <a:r>
              <a:rPr lang="en-US" altLang="ko-KR" dirty="0"/>
              <a:t>MQTT </a:t>
            </a:r>
            <a:r>
              <a:rPr lang="ko-KR" altLang="en-US" dirty="0"/>
              <a:t>네트워크로 데이터 수집 </a:t>
            </a:r>
            <a:r>
              <a:rPr lang="ko-KR" altLang="en-US" dirty="0">
                <a:sym typeface="Wingdings" panose="05000000000000000000" pitchFamily="2" charset="2"/>
              </a:rPr>
              <a:t>후</a:t>
            </a:r>
            <a:r>
              <a:rPr lang="en-US" altLang="ko-KR" dirty="0">
                <a:sym typeface="Wingdings" panose="05000000000000000000" pitchFamily="2" charset="2"/>
              </a:rPr>
              <a:t> </a:t>
            </a:r>
            <a:r>
              <a:rPr lang="en-US" altLang="ko-KR" dirty="0" err="1">
                <a:sym typeface="Wingdings" panose="05000000000000000000" pitchFamily="2" charset="2"/>
              </a:rPr>
              <a:t>InfluxDB</a:t>
            </a:r>
            <a:r>
              <a:rPr lang="ko-KR" altLang="en-US" dirty="0">
                <a:sym typeface="Wingdings" panose="05000000000000000000" pitchFamily="2" charset="2"/>
              </a:rPr>
              <a:t>에 데이터 넣기 </a:t>
            </a:r>
            <a:r>
              <a:rPr lang="en-US" altLang="ko-KR" dirty="0">
                <a:sym typeface="Wingdings" panose="05000000000000000000" pitchFamily="2" charset="2"/>
              </a:rPr>
              <a:t>II</a:t>
            </a:r>
            <a:endParaRPr lang="en-US" altLang="ko-KR" dirty="0"/>
          </a:p>
          <a:p>
            <a:pPr lvl="1"/>
            <a:r>
              <a:rPr lang="ko-KR" altLang="en-US" dirty="0"/>
              <a:t>단계 </a:t>
            </a:r>
            <a:r>
              <a:rPr lang="en-US" altLang="ko-KR" dirty="0"/>
              <a:t>2.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r>
              <a:rPr lang="en-US" altLang="ko-KR" dirty="0"/>
              <a:t>(3/3)</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결과 확인</a:t>
            </a:r>
            <a:endParaRPr lang="en-US" altLang="ko-KR" dirty="0"/>
          </a:p>
          <a:p>
            <a:pPr lvl="2"/>
            <a:r>
              <a:rPr lang="en-US" altLang="ko-KR" dirty="0"/>
              <a:t>&gt; select * from sensors where time &gt; now() – 10s</a:t>
            </a:r>
          </a:p>
        </p:txBody>
      </p:sp>
      <p:sp>
        <p:nvSpPr>
          <p:cNvPr id="8" name="모서리가 둥근 직사각형 8">
            <a:extLst>
              <a:ext uri="{FF2B5EF4-FFF2-40B4-BE49-F238E27FC236}">
                <a16:creationId xmlns:a16="http://schemas.microsoft.com/office/drawing/2014/main" id="{5390A42D-1618-4398-9E74-6ABCBDE8F8A2}"/>
              </a:ext>
            </a:extLst>
          </p:cNvPr>
          <p:cNvSpPr/>
          <p:nvPr/>
        </p:nvSpPr>
        <p:spPr bwMode="auto">
          <a:xfrm>
            <a:off x="2119671" y="1422761"/>
            <a:ext cx="7272808" cy="163274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client.username_pw_set</a:t>
            </a:r>
            <a:r>
              <a:rPr lang="en-US" altLang="ko-KR" sz="1400" b="1" dirty="0">
                <a:solidFill>
                  <a:prstClr val="black"/>
                </a:solidFill>
                <a:latin typeface="맑은 고딕" pitchFamily="50" charset="-127"/>
                <a:ea typeface="맑은 고딕" pitchFamily="50" charset="-127"/>
              </a:rPr>
              <a:t>(username=“</a:t>
            </a:r>
            <a:r>
              <a:rPr lang="en-US" altLang="ko-KR" sz="1400" b="1" dirty="0" err="1">
                <a:solidFill>
                  <a:prstClr val="black"/>
                </a:solidFill>
                <a:latin typeface="맑은 고딕" pitchFamily="50" charset="-127"/>
                <a:ea typeface="맑은 고딕" pitchFamily="50" charset="-127"/>
              </a:rPr>
              <a:t>mqtt_riatech</a:t>
            </a:r>
            <a:r>
              <a:rPr lang="en-US" altLang="ko-KR" sz="1400" b="1" dirty="0">
                <a:solidFill>
                  <a:prstClr val="black"/>
                </a:solidFill>
                <a:latin typeface="맑은 고딕" pitchFamily="50" charset="-127"/>
                <a:ea typeface="맑은 고딕" pitchFamily="50" charset="-127"/>
              </a:rPr>
              <a:t>”, password=“1234”)</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pic>
        <p:nvPicPr>
          <p:cNvPr id="4" name="그림 3">
            <a:extLst>
              <a:ext uri="{FF2B5EF4-FFF2-40B4-BE49-F238E27FC236}">
                <a16:creationId xmlns:a16="http://schemas.microsoft.com/office/drawing/2014/main" id="{9C0E9BDB-0AE3-4550-A44F-BF306F6D79C4}"/>
              </a:ext>
            </a:extLst>
          </p:cNvPr>
          <p:cNvPicPr>
            <a:picLocks noChangeAspect="1"/>
          </p:cNvPicPr>
          <p:nvPr/>
        </p:nvPicPr>
        <p:blipFill>
          <a:blip r:embed="rId3"/>
          <a:stretch>
            <a:fillRect/>
          </a:stretch>
        </p:blipFill>
        <p:spPr>
          <a:xfrm>
            <a:off x="2931112" y="4032175"/>
            <a:ext cx="5343525" cy="1524000"/>
          </a:xfrm>
          <a:prstGeom prst="rect">
            <a:avLst/>
          </a:prstGeom>
        </p:spPr>
      </p:pic>
    </p:spTree>
    <p:extLst>
      <p:ext uri="{BB962C8B-B14F-4D97-AF65-F5344CB8AC3E}">
        <p14:creationId xmlns:p14="http://schemas.microsoft.com/office/powerpoint/2010/main" val="26589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Processors </a:t>
            </a:r>
            <a:r>
              <a:rPr lang="ko-KR" altLang="en-US" dirty="0"/>
              <a:t>클릭</a:t>
            </a:r>
            <a:endParaRPr lang="en-US" altLang="ko-KR" dirty="0"/>
          </a:p>
          <a:p>
            <a:pPr lvl="2"/>
            <a:r>
              <a:rPr lang="en-US" altLang="ko-KR" dirty="0"/>
              <a:t>Processors – Number</a:t>
            </a:r>
            <a:r>
              <a:rPr lang="ko-KR" altLang="en-US" dirty="0"/>
              <a:t> </a:t>
            </a:r>
            <a:r>
              <a:rPr lang="en-US" altLang="ko-KR" dirty="0"/>
              <a:t>of</a:t>
            </a:r>
            <a:r>
              <a:rPr lang="ko-KR" altLang="en-US" dirty="0"/>
              <a:t> </a:t>
            </a:r>
            <a:r>
              <a:rPr lang="en-US" altLang="ko-KR" dirty="0"/>
              <a:t>processor</a:t>
            </a:r>
            <a:r>
              <a:rPr lang="ko-KR" altLang="en-US" dirty="0"/>
              <a:t> </a:t>
            </a:r>
            <a:r>
              <a:rPr lang="en-US" altLang="ko-KR" dirty="0"/>
              <a:t>cores:</a:t>
            </a:r>
            <a:r>
              <a:rPr lang="ko-KR" altLang="en-US" dirty="0"/>
              <a:t> </a:t>
            </a:r>
            <a:r>
              <a:rPr lang="en-US" altLang="ko-KR" dirty="0"/>
              <a:t>2</a:t>
            </a:r>
          </a:p>
          <a:p>
            <a:pPr lvl="2"/>
            <a:r>
              <a:rPr lang="ko-KR" altLang="en-US" dirty="0"/>
              <a:t>변경하지 말고 확인만 함</a:t>
            </a:r>
            <a:r>
              <a:rPr lang="en-US" altLang="ko-KR" dirty="0"/>
              <a:t>.</a:t>
            </a: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a:t>
            </a:fld>
            <a:endParaRPr lang="en-US" dirty="0"/>
          </a:p>
        </p:txBody>
      </p:sp>
      <p:pic>
        <p:nvPicPr>
          <p:cNvPr id="7" name="그림 6">
            <a:extLst>
              <a:ext uri="{FF2B5EF4-FFF2-40B4-BE49-F238E27FC236}">
                <a16:creationId xmlns:a16="http://schemas.microsoft.com/office/drawing/2014/main" id="{BE93DB6D-B170-4C1B-A39F-9A37515B0709}"/>
              </a:ext>
            </a:extLst>
          </p:cNvPr>
          <p:cNvPicPr>
            <a:picLocks noChangeAspect="1"/>
          </p:cNvPicPr>
          <p:nvPr/>
        </p:nvPicPr>
        <p:blipFill>
          <a:blip r:embed="rId3"/>
          <a:stretch>
            <a:fillRect/>
          </a:stretch>
        </p:blipFill>
        <p:spPr>
          <a:xfrm>
            <a:off x="5872980" y="1079847"/>
            <a:ext cx="5000625" cy="4773930"/>
          </a:xfrm>
          <a:prstGeom prst="rect">
            <a:avLst/>
          </a:prstGeom>
        </p:spPr>
      </p:pic>
      <p:sp>
        <p:nvSpPr>
          <p:cNvPr id="8" name="번개 7">
            <a:extLst>
              <a:ext uri="{FF2B5EF4-FFF2-40B4-BE49-F238E27FC236}">
                <a16:creationId xmlns:a16="http://schemas.microsoft.com/office/drawing/2014/main" id="{BA387305-A939-4688-9EE7-B8B872C46219}"/>
              </a:ext>
            </a:extLst>
          </p:cNvPr>
          <p:cNvSpPr/>
          <p:nvPr/>
        </p:nvSpPr>
        <p:spPr>
          <a:xfrm>
            <a:off x="6409109" y="160530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5603374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AE1A9A5C-D9D8-40C5-BECA-499E7C075C4B}"/>
              </a:ext>
            </a:extLst>
          </p:cNvPr>
          <p:cNvPicPr>
            <a:picLocks noChangeAspect="1"/>
          </p:cNvPicPr>
          <p:nvPr/>
        </p:nvPicPr>
        <p:blipFill>
          <a:blip r:embed="rId3"/>
          <a:stretch>
            <a:fillRect/>
          </a:stretch>
        </p:blipFill>
        <p:spPr>
          <a:xfrm>
            <a:off x="4928112" y="2015951"/>
            <a:ext cx="6043168" cy="3084797"/>
          </a:xfrm>
          <a:prstGeom prst="rect">
            <a:avLst/>
          </a:prstGeom>
        </p:spPr>
      </p:pic>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140</a:t>
            </a:fld>
            <a:endParaRPr lang="en-US" dirty="0"/>
          </a:p>
        </p:txBody>
      </p:sp>
      <p:sp>
        <p:nvSpPr>
          <p:cNvPr id="5" name="내용 개체 틀 4"/>
          <p:cNvSpPr>
            <a:spLocks noGrp="1"/>
          </p:cNvSpPr>
          <p:nvPr>
            <p:ph sz="quarter" idx="11"/>
          </p:nvPr>
        </p:nvSpPr>
        <p:spPr/>
        <p:txBody>
          <a:bodyPr/>
          <a:lstStyle/>
          <a:p>
            <a:r>
              <a:rPr lang="ko-KR" altLang="en-US" dirty="0"/>
              <a:t>주요</a:t>
            </a:r>
            <a:r>
              <a:rPr lang="en-US" altLang="ko-KR" dirty="0"/>
              <a:t> </a:t>
            </a:r>
            <a:r>
              <a:rPr lang="ko-KR" altLang="en-US" dirty="0"/>
              <a:t>특징</a:t>
            </a:r>
            <a:endParaRPr lang="en-US" altLang="ko-KR" dirty="0"/>
          </a:p>
          <a:p>
            <a:pPr lvl="1"/>
            <a:r>
              <a:rPr lang="ko-KR" altLang="en-US" dirty="0"/>
              <a:t>개발 환경</a:t>
            </a:r>
            <a:endParaRPr lang="en-US" altLang="ko-KR" dirty="0"/>
          </a:p>
          <a:p>
            <a:pPr lvl="2"/>
            <a:r>
              <a:rPr lang="en-US" altLang="ko-KR" dirty="0"/>
              <a:t>Windows </a:t>
            </a:r>
            <a:r>
              <a:rPr lang="ko-KR" altLang="en-US" dirty="0"/>
              <a:t>운영 체제 </a:t>
            </a:r>
            <a:r>
              <a:rPr lang="en-US" altLang="ko-KR" dirty="0"/>
              <a:t>PC</a:t>
            </a:r>
          </a:p>
          <a:p>
            <a:pPr lvl="2"/>
            <a:r>
              <a:rPr lang="en-US" altLang="ko-KR" dirty="0"/>
              <a:t>Linux </a:t>
            </a:r>
            <a:r>
              <a:rPr lang="ko-KR" altLang="en-US" dirty="0"/>
              <a:t>기반 운영체제 </a:t>
            </a:r>
            <a:r>
              <a:rPr lang="ko-KR" altLang="en-US" dirty="0" err="1"/>
              <a:t>라즈베리파이</a:t>
            </a:r>
            <a:endParaRPr lang="en-US" altLang="ko-KR" dirty="0"/>
          </a:p>
          <a:p>
            <a:pPr lvl="1"/>
            <a:r>
              <a:rPr lang="ko-KR" altLang="en-US" dirty="0" err="1"/>
              <a:t>아두이노로</a:t>
            </a:r>
            <a:r>
              <a:rPr lang="ko-KR" altLang="en-US" dirty="0"/>
              <a:t> 대표되는 마이크로 컨트롤로 프로그래밍</a:t>
            </a:r>
            <a:endParaRPr lang="en-US" altLang="ko-KR" dirty="0"/>
          </a:p>
          <a:p>
            <a:pPr lvl="2"/>
            <a:r>
              <a:rPr lang="ko-KR" altLang="en-US" dirty="0" err="1"/>
              <a:t>마이크로컨트로</a:t>
            </a:r>
            <a:r>
              <a:rPr lang="ko-KR" altLang="en-US" dirty="0"/>
              <a:t> 전반</a:t>
            </a:r>
            <a:endParaRPr lang="en-US" altLang="ko-KR" dirty="0"/>
          </a:p>
          <a:p>
            <a:pPr lvl="2"/>
            <a:r>
              <a:rPr lang="ko-KR" altLang="en-US" dirty="0"/>
              <a:t>센서 활용 </a:t>
            </a:r>
            <a:r>
              <a:rPr lang="en-US" altLang="ko-KR" dirty="0"/>
              <a:t>– I2C,</a:t>
            </a:r>
            <a:r>
              <a:rPr lang="ko-KR" altLang="en-US" dirty="0"/>
              <a:t> </a:t>
            </a:r>
            <a:r>
              <a:rPr lang="en-US" altLang="ko-KR" dirty="0"/>
              <a:t>SPI </a:t>
            </a:r>
            <a:r>
              <a:rPr lang="ko-KR" altLang="en-US" dirty="0"/>
              <a:t>통신 등</a:t>
            </a:r>
            <a:endParaRPr lang="en-US" altLang="ko-KR" dirty="0"/>
          </a:p>
          <a:p>
            <a:pPr lvl="2"/>
            <a:r>
              <a:rPr lang="en-US" altLang="ko-KR" dirty="0"/>
              <a:t>Display(OLED), MicroSD</a:t>
            </a:r>
          </a:p>
          <a:p>
            <a:pPr lvl="2"/>
            <a:r>
              <a:rPr lang="ko-KR" altLang="en-US" dirty="0"/>
              <a:t>사용 언어 </a:t>
            </a:r>
            <a:r>
              <a:rPr lang="en-US" altLang="ko-KR" dirty="0"/>
              <a:t>: C</a:t>
            </a:r>
            <a:r>
              <a:rPr lang="ko-KR" altLang="en-US" dirty="0"/>
              <a:t>언어</a:t>
            </a:r>
            <a:endParaRPr lang="en-US" altLang="ko-KR" dirty="0"/>
          </a:p>
          <a:p>
            <a:pPr lvl="1"/>
            <a:r>
              <a:rPr lang="en-US" altLang="ko-KR" dirty="0"/>
              <a:t>MQTT Network</a:t>
            </a:r>
          </a:p>
          <a:p>
            <a:pPr lvl="2"/>
            <a:r>
              <a:rPr lang="ko-KR" altLang="en-US" dirty="0"/>
              <a:t>사용 언어 </a:t>
            </a:r>
            <a:r>
              <a:rPr lang="en-US" altLang="ko-KR" dirty="0"/>
              <a:t>: C</a:t>
            </a:r>
            <a:r>
              <a:rPr lang="ko-KR" altLang="en-US" dirty="0"/>
              <a:t>언어</a:t>
            </a:r>
            <a:r>
              <a:rPr lang="en-US" altLang="ko-KR" dirty="0"/>
              <a:t>, Python</a:t>
            </a:r>
          </a:p>
          <a:p>
            <a:pPr lvl="1"/>
            <a:r>
              <a:rPr lang="en-US" altLang="ko-KR" dirty="0" err="1"/>
              <a:t>InfluxDB</a:t>
            </a:r>
            <a:endParaRPr lang="en-US" altLang="ko-KR" dirty="0"/>
          </a:p>
          <a:p>
            <a:pPr lvl="2"/>
            <a:r>
              <a:rPr lang="ko-KR" altLang="en-US" dirty="0"/>
              <a:t>사용 언어 </a:t>
            </a:r>
            <a:r>
              <a:rPr lang="en-US" altLang="ko-KR" dirty="0"/>
              <a:t>: Python</a:t>
            </a:r>
          </a:p>
          <a:p>
            <a:pPr lvl="1"/>
            <a:r>
              <a:rPr lang="en-US" altLang="ko-KR" dirty="0"/>
              <a:t>Grafana</a:t>
            </a:r>
          </a:p>
          <a:p>
            <a:pPr lvl="2"/>
            <a:endParaRPr lang="en-US" altLang="ko-KR" dirty="0"/>
          </a:p>
        </p:txBody>
      </p:sp>
    </p:spTree>
    <p:extLst>
      <p:ext uri="{BB962C8B-B14F-4D97-AF65-F5344CB8AC3E}">
        <p14:creationId xmlns:p14="http://schemas.microsoft.com/office/powerpoint/2010/main" val="34129721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Grafana</a:t>
            </a:r>
            <a:br>
              <a:rPr lang="en-US" altLang="ko-KR" b="1" dirty="0"/>
            </a:b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endParaRPr lang="en-US" altLang="ko-KR" dirty="0"/>
          </a:p>
          <a:p>
            <a:endParaRPr lang="ko-KR" altLang="en-US" dirty="0"/>
          </a:p>
        </p:txBody>
      </p:sp>
    </p:spTree>
    <p:extLst>
      <p:ext uri="{BB962C8B-B14F-4D97-AF65-F5344CB8AC3E}">
        <p14:creationId xmlns:p14="http://schemas.microsoft.com/office/powerpoint/2010/main" val="24591822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a:t>
            </a:r>
          </a:p>
          <a:p>
            <a:pPr lvl="1"/>
            <a:r>
              <a:rPr lang="ko-KR" altLang="en-US" dirty="0"/>
              <a:t>그라파나는 다중 플랫폼 오픈 소스 분석 및 상호적인 시각화 웹 어플리케이션</a:t>
            </a:r>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142</a:t>
            </a:fld>
            <a:endParaRPr lang="en-US" dirty="0"/>
          </a:p>
        </p:txBody>
      </p:sp>
      <p:sp>
        <p:nvSpPr>
          <p:cNvPr id="5" name="TextBox 4">
            <a:extLst>
              <a:ext uri="{FF2B5EF4-FFF2-40B4-BE49-F238E27FC236}">
                <a16:creationId xmlns:a16="http://schemas.microsoft.com/office/drawing/2014/main" id="{3DA063D6-380F-4655-AC98-23F4EAA244E5}"/>
              </a:ext>
            </a:extLst>
          </p:cNvPr>
          <p:cNvSpPr txBox="1"/>
          <p:nvPr/>
        </p:nvSpPr>
        <p:spPr>
          <a:xfrm>
            <a:off x="5281312" y="2264829"/>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1]</a:t>
            </a:r>
            <a:endParaRPr lang="ko-KR" altLang="en-US" sz="1000" dirty="0"/>
          </a:p>
        </p:txBody>
      </p:sp>
      <p:pic>
        <p:nvPicPr>
          <p:cNvPr id="8" name="Picture 7" descr="Logo, company name&#10;&#10;Description automatically generated">
            <a:extLst>
              <a:ext uri="{FF2B5EF4-FFF2-40B4-BE49-F238E27FC236}">
                <a16:creationId xmlns:a16="http://schemas.microsoft.com/office/drawing/2014/main" id="{27594330-9463-44D6-AE8B-0976CDA02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035" y="1295871"/>
            <a:ext cx="4110818" cy="1528051"/>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1E3A512A-C9D0-422D-AFFC-30FDF0FC9AE9}"/>
              </a:ext>
            </a:extLst>
          </p:cNvPr>
          <p:cNvPicPr>
            <a:picLocks noChangeAspect="1"/>
          </p:cNvPicPr>
          <p:nvPr/>
        </p:nvPicPr>
        <p:blipFill rotWithShape="1">
          <a:blip r:embed="rId4">
            <a:extLst>
              <a:ext uri="{28A0092B-C50C-407E-A947-70E740481C1C}">
                <a14:useLocalDpi xmlns:a14="http://schemas.microsoft.com/office/drawing/2010/main" val="0"/>
              </a:ext>
            </a:extLst>
          </a:blip>
          <a:srcRect l="3121" t="8922" b="23331"/>
          <a:stretch/>
        </p:blipFill>
        <p:spPr>
          <a:xfrm>
            <a:off x="953699" y="2729018"/>
            <a:ext cx="7992888" cy="3144036"/>
          </a:xfrm>
          <a:prstGeom prst="rect">
            <a:avLst/>
          </a:prstGeom>
        </p:spPr>
      </p:pic>
      <p:sp>
        <p:nvSpPr>
          <p:cNvPr id="13" name="TextBox 12">
            <a:extLst>
              <a:ext uri="{FF2B5EF4-FFF2-40B4-BE49-F238E27FC236}">
                <a16:creationId xmlns:a16="http://schemas.microsoft.com/office/drawing/2014/main" id="{0DBC4CA9-AFFF-466F-A065-6F84B27B7896}"/>
              </a:ext>
            </a:extLst>
          </p:cNvPr>
          <p:cNvSpPr txBox="1"/>
          <p:nvPr/>
        </p:nvSpPr>
        <p:spPr>
          <a:xfrm>
            <a:off x="8946587" y="5708889"/>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2]</a:t>
            </a:r>
            <a:endParaRPr lang="ko-KR" altLang="en-US" sz="1000" dirty="0"/>
          </a:p>
        </p:txBody>
      </p:sp>
    </p:spTree>
    <p:extLst>
      <p:ext uri="{BB962C8B-B14F-4D97-AF65-F5344CB8AC3E}">
        <p14:creationId xmlns:p14="http://schemas.microsoft.com/office/powerpoint/2010/main" val="12239310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a:t>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a:t>
            </a:r>
            <a:r>
              <a:rPr lang="ko-KR" altLang="en-US" dirty="0"/>
              <a:t>의 특징</a:t>
            </a:r>
            <a:endParaRPr lang="en-US" altLang="ko-KR" dirty="0"/>
          </a:p>
          <a:p>
            <a:pPr lvl="2">
              <a:buFont typeface="맑은 고딕" panose="020B0503020000020004" pitchFamily="50" charset="-127"/>
              <a:buChar char="▶"/>
            </a:pPr>
            <a:r>
              <a:rPr lang="en-US" altLang="ko-KR" sz="1400" dirty="0"/>
              <a:t> </a:t>
            </a:r>
            <a:r>
              <a:rPr lang="en-US" altLang="ko-KR" dirty="0"/>
              <a:t>30</a:t>
            </a:r>
            <a:r>
              <a:rPr lang="ko-KR" altLang="en-US" dirty="0"/>
              <a:t>가지 이상의 데이터 소스와 연동 가능</a:t>
            </a:r>
            <a:endParaRPr lang="en-US" altLang="ko-KR" dirty="0"/>
          </a:p>
          <a:p>
            <a:pPr lvl="2">
              <a:buFont typeface="맑은 고딕" panose="020B0503020000020004" pitchFamily="50" charset="-127"/>
              <a:buChar char="▶"/>
            </a:pPr>
            <a:r>
              <a:rPr lang="ko-KR" altLang="en-US" sz="1400" dirty="0"/>
              <a:t> 다양한 데이터 소스를 하나의 그래프에 같이 표현 가능</a:t>
            </a:r>
            <a:endParaRPr lang="en-US" altLang="ko-KR" sz="1400" dirty="0"/>
          </a:p>
          <a:p>
            <a:pPr lvl="2">
              <a:buFont typeface="맑은 고딕" panose="020B0503020000020004" pitchFamily="50" charset="-127"/>
              <a:buChar char="▶"/>
            </a:pPr>
            <a:r>
              <a:rPr lang="en-US" altLang="ko-KR" sz="1400" dirty="0"/>
              <a:t> </a:t>
            </a:r>
            <a:r>
              <a:rPr lang="en-US" altLang="ko-KR" dirty="0"/>
              <a:t>heatmap, histogram </a:t>
            </a:r>
            <a:r>
              <a:rPr lang="ko-KR" altLang="en-US" dirty="0"/>
              <a:t>등의 다양한 시각화 옵션을 보유</a:t>
            </a:r>
            <a:endParaRPr lang="en-US" altLang="ko-KR" sz="1400" dirty="0"/>
          </a:p>
          <a:p>
            <a:pPr lvl="2">
              <a:buFont typeface="맑은 고딕" panose="020B0503020000020004" pitchFamily="50" charset="-127"/>
              <a:buChar char="▶"/>
            </a:pPr>
            <a:r>
              <a:rPr lang="en-US" altLang="ko-KR" sz="1400" dirty="0"/>
              <a:t> </a:t>
            </a:r>
            <a:r>
              <a:rPr lang="ko-KR" altLang="en-US" sz="1400" dirty="0"/>
              <a:t>설정을 통한 알람 수신 가능</a:t>
            </a:r>
            <a:endParaRPr lang="en-US" altLang="ko-KR" sz="1400" dirty="0"/>
          </a:p>
          <a:p>
            <a:pPr lvl="2">
              <a:buFont typeface="맑은 고딕" panose="020B0503020000020004" pitchFamily="50" charset="-127"/>
              <a:buChar char="▶"/>
            </a:pPr>
            <a:r>
              <a:rPr lang="en-US" altLang="ko-KR" sz="1400" dirty="0"/>
              <a:t> </a:t>
            </a:r>
            <a:r>
              <a:rPr lang="ko-KR" altLang="en-US" dirty="0"/>
              <a:t>리눅스</a:t>
            </a:r>
            <a:r>
              <a:rPr lang="en-US" altLang="ko-KR" dirty="0"/>
              <a:t>,</a:t>
            </a:r>
            <a:r>
              <a:rPr lang="ko-KR" altLang="en-US" dirty="0"/>
              <a:t> 윈도우 등 여러 플렛폼에서 사용 가능</a:t>
            </a:r>
            <a:endParaRPr lang="en-US" altLang="ko-KR" dirty="0"/>
          </a:p>
          <a:p>
            <a:pPr lvl="2">
              <a:buFont typeface="맑은 고딕" panose="020B0503020000020004" pitchFamily="50" charset="-127"/>
              <a:buChar char="▶"/>
            </a:pPr>
            <a:r>
              <a:rPr lang="ko-KR" altLang="en-US" sz="1400" dirty="0"/>
              <a:t> 다양한 기업에서 사용 중</a:t>
            </a:r>
            <a:endParaRPr lang="en-US" altLang="ko-KR" sz="1400" dirty="0"/>
          </a:p>
          <a:p>
            <a:pPr marL="542925" lvl="2" indent="0">
              <a:buNone/>
            </a:pPr>
            <a:endParaRPr lang="en-US" altLang="ko-KR" sz="1400" dirty="0"/>
          </a:p>
          <a:p>
            <a:pPr lvl="2">
              <a:buFont typeface="맑은 고딕" panose="020B0503020000020004" pitchFamily="50" charset="-127"/>
              <a:buChar char="▶"/>
            </a:pPr>
            <a:endParaRPr lang="en-US" altLang="ko-KR" sz="1400" dirty="0"/>
          </a:p>
          <a:p>
            <a:r>
              <a:rPr lang="en-US" altLang="ko-KR" dirty="0"/>
              <a:t>Grafana</a:t>
            </a:r>
            <a:r>
              <a:rPr lang="ko-KR" altLang="en-US" dirty="0"/>
              <a:t>의 기능</a:t>
            </a:r>
            <a:endParaRPr lang="en-US" altLang="ko-KR" dirty="0"/>
          </a:p>
          <a:p>
            <a:pPr lvl="2">
              <a:buFont typeface="맑은 고딕" panose="020B0503020000020004" pitchFamily="50" charset="-127"/>
              <a:buChar char="▶"/>
            </a:pPr>
            <a:r>
              <a:rPr lang="en-US" altLang="ko-KR" sz="1400" dirty="0"/>
              <a:t> </a:t>
            </a:r>
            <a:r>
              <a:rPr lang="ko-KR" altLang="en-US" sz="1400" dirty="0"/>
              <a:t>시각화</a:t>
            </a:r>
            <a:endParaRPr lang="en-US" altLang="ko-KR" dirty="0"/>
          </a:p>
          <a:p>
            <a:pPr lvl="2">
              <a:buFont typeface="맑은 고딕" panose="020B0503020000020004" pitchFamily="50" charset="-127"/>
              <a:buChar char="▶"/>
            </a:pPr>
            <a:r>
              <a:rPr lang="ko-KR" altLang="en-US" sz="1400" dirty="0"/>
              <a:t> 알람 송신</a:t>
            </a:r>
            <a:endParaRPr lang="en-US" altLang="ko-KR" sz="1400" dirty="0"/>
          </a:p>
          <a:p>
            <a:pPr lvl="2">
              <a:buFont typeface="맑은 고딕" panose="020B0503020000020004" pitchFamily="50" charset="-127"/>
              <a:buChar char="▶"/>
            </a:pPr>
            <a:r>
              <a:rPr lang="en-US" altLang="ko-KR" sz="1400" dirty="0"/>
              <a:t> </a:t>
            </a:r>
            <a:r>
              <a:rPr lang="ko-KR" altLang="en-US" sz="1400" dirty="0"/>
              <a:t>데이터 통합</a:t>
            </a:r>
            <a:endParaRPr lang="en-US" altLang="ko-KR" sz="1400" dirty="0"/>
          </a:p>
          <a:p>
            <a:pPr lvl="2">
              <a:buFont typeface="맑은 고딕" panose="020B0503020000020004" pitchFamily="50" charset="-127"/>
              <a:buChar char="▶"/>
            </a:pPr>
            <a:r>
              <a:rPr lang="en-US" altLang="ko-KR" sz="1400" dirty="0"/>
              <a:t> Plug</a:t>
            </a:r>
            <a:r>
              <a:rPr lang="ko-KR" altLang="en-US" sz="1400" dirty="0"/>
              <a:t> </a:t>
            </a:r>
            <a:r>
              <a:rPr lang="en-US" altLang="ko-KR" sz="1400" dirty="0"/>
              <a:t>in</a:t>
            </a:r>
            <a:r>
              <a:rPr lang="ko-KR" altLang="en-US" sz="1400" dirty="0"/>
              <a:t>을 사용한 </a:t>
            </a:r>
            <a:r>
              <a:rPr lang="ko-KR" altLang="en-US" dirty="0"/>
              <a:t>확장</a:t>
            </a:r>
            <a:endParaRPr lang="en-US" altLang="ko-KR" dirty="0"/>
          </a:p>
          <a:p>
            <a:pPr lvl="2">
              <a:buFont typeface="맑은 고딕" panose="020B0503020000020004" pitchFamily="50" charset="-127"/>
              <a:buChar char="▶"/>
            </a:pPr>
            <a:r>
              <a:rPr lang="ko-KR" altLang="en-US" sz="1400" dirty="0"/>
              <a:t> 다른 사람과의 협업</a:t>
            </a:r>
            <a:endParaRPr lang="en-US" altLang="ko-KR" sz="1400" dirty="0"/>
          </a:p>
          <a:p>
            <a:pPr marL="542925" lvl="2" indent="0">
              <a:buNone/>
            </a:pPr>
            <a:endParaRPr lang="en-US" altLang="ko-KR" sz="14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143</a:t>
            </a:fld>
            <a:endParaRPr lang="en-US" dirty="0"/>
          </a:p>
        </p:txBody>
      </p:sp>
      <p:sp>
        <p:nvSpPr>
          <p:cNvPr id="7" name="TextBox 6">
            <a:extLst>
              <a:ext uri="{FF2B5EF4-FFF2-40B4-BE49-F238E27FC236}">
                <a16:creationId xmlns:a16="http://schemas.microsoft.com/office/drawing/2014/main" id="{E5C0F7EE-07A8-4462-860F-96DCB26A3F0F}"/>
              </a:ext>
            </a:extLst>
          </p:cNvPr>
          <p:cNvSpPr txBox="1"/>
          <p:nvPr/>
        </p:nvSpPr>
        <p:spPr>
          <a:xfrm>
            <a:off x="9739275" y="5608305"/>
            <a:ext cx="643125" cy="246221"/>
          </a:xfrm>
          <a:prstGeom prst="rect">
            <a:avLst/>
          </a:prstGeom>
          <a:noFill/>
        </p:spPr>
        <p:txBody>
          <a:bodyPr wrap="none" rtlCol="0">
            <a:spAutoFit/>
          </a:bodyPr>
          <a:lstStyle/>
          <a:p>
            <a:r>
              <a:rPr lang="en-US" altLang="ko-KR" sz="1000" dirty="0"/>
              <a:t>[</a:t>
            </a:r>
            <a:r>
              <a:rPr lang="ko-KR" altLang="en-US" sz="1000" dirty="0"/>
              <a:t>출처</a:t>
            </a:r>
            <a:r>
              <a:rPr lang="en-US" altLang="ko-KR" sz="1000" dirty="0"/>
              <a:t>3]</a:t>
            </a:r>
            <a:endParaRPr lang="ko-KR" altLang="en-US" sz="1000" dirty="0"/>
          </a:p>
        </p:txBody>
      </p:sp>
      <p:pic>
        <p:nvPicPr>
          <p:cNvPr id="9" name="Picture 8" descr="Chart&#10;&#10;Description automatically generated">
            <a:extLst>
              <a:ext uri="{FF2B5EF4-FFF2-40B4-BE49-F238E27FC236}">
                <a16:creationId xmlns:a16="http://schemas.microsoft.com/office/drawing/2014/main" id="{AA83B7A7-B2D6-4512-B506-50D27B655B46}"/>
              </a:ext>
            </a:extLst>
          </p:cNvPr>
          <p:cNvPicPr>
            <a:picLocks noChangeAspect="1"/>
          </p:cNvPicPr>
          <p:nvPr/>
        </p:nvPicPr>
        <p:blipFill rotWithShape="1">
          <a:blip r:embed="rId3">
            <a:extLst>
              <a:ext uri="{28A0092B-C50C-407E-A947-70E740481C1C}">
                <a14:useLocalDpi xmlns:a14="http://schemas.microsoft.com/office/drawing/2010/main" val="0"/>
              </a:ext>
            </a:extLst>
          </a:blip>
          <a:srcRect t="16254"/>
          <a:stretch/>
        </p:blipFill>
        <p:spPr>
          <a:xfrm>
            <a:off x="3555065" y="2961263"/>
            <a:ext cx="6806955" cy="2647042"/>
          </a:xfrm>
          <a:prstGeom prst="rect">
            <a:avLst/>
          </a:prstGeom>
        </p:spPr>
      </p:pic>
    </p:spTree>
    <p:extLst>
      <p:ext uri="{BB962C8B-B14F-4D97-AF65-F5344CB8AC3E}">
        <p14:creationId xmlns:p14="http://schemas.microsoft.com/office/powerpoint/2010/main" val="3518580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설치</a:t>
            </a:r>
            <a:endParaRPr lang="en-US" altLang="ko-KR" dirty="0"/>
          </a:p>
          <a:p>
            <a:pPr lvl="1"/>
            <a:r>
              <a:rPr lang="ko-KR" altLang="en-US" dirty="0"/>
              <a:t>단계 </a:t>
            </a:r>
            <a:r>
              <a:rPr lang="en-US" altLang="ko-KR" dirty="0"/>
              <a:t>1 – Update</a:t>
            </a:r>
            <a:r>
              <a:rPr lang="ko-KR" altLang="en-US" dirty="0"/>
              <a:t> </a:t>
            </a:r>
            <a:r>
              <a:rPr lang="en-US" altLang="ko-KR" dirty="0"/>
              <a:t>system</a:t>
            </a:r>
          </a:p>
          <a:p>
            <a:pPr lvl="2"/>
            <a:r>
              <a:rPr lang="en-US" altLang="ko-KR" dirty="0"/>
              <a:t>$ </a:t>
            </a:r>
            <a:r>
              <a:rPr lang="en-US" altLang="ko-KR" dirty="0" err="1"/>
              <a:t>sudo</a:t>
            </a:r>
            <a:r>
              <a:rPr lang="en-US" altLang="ko-KR" dirty="0"/>
              <a:t> apt update</a:t>
            </a:r>
          </a:p>
          <a:p>
            <a:pPr lvl="1"/>
            <a:r>
              <a:rPr lang="ko-KR" altLang="en-US" dirty="0"/>
              <a:t>단계 </a:t>
            </a:r>
            <a:r>
              <a:rPr lang="en-US" altLang="ko-KR" dirty="0"/>
              <a:t>2 – Add</a:t>
            </a:r>
            <a:r>
              <a:rPr lang="ko-KR" altLang="en-US" dirty="0"/>
              <a:t> </a:t>
            </a:r>
            <a:r>
              <a:rPr lang="en-US" altLang="ko-KR" dirty="0"/>
              <a:t>Grafana</a:t>
            </a:r>
            <a:r>
              <a:rPr lang="ko-KR" altLang="en-US" dirty="0"/>
              <a:t> </a:t>
            </a:r>
            <a:r>
              <a:rPr lang="en-US" altLang="ko-KR" dirty="0"/>
              <a:t>APT</a:t>
            </a:r>
            <a:r>
              <a:rPr lang="ko-KR" altLang="en-US" dirty="0"/>
              <a:t> </a:t>
            </a:r>
            <a:r>
              <a:rPr lang="en-US" altLang="ko-KR" dirty="0"/>
              <a:t>repository</a:t>
            </a:r>
          </a:p>
          <a:p>
            <a:pPr lvl="2"/>
            <a:r>
              <a:rPr lang="en-US" altLang="ko-KR" dirty="0"/>
              <a:t>$ </a:t>
            </a:r>
            <a:r>
              <a:rPr lang="en-US" altLang="ko-KR" dirty="0" err="1"/>
              <a:t>sudo</a:t>
            </a:r>
            <a:r>
              <a:rPr lang="en-US" altLang="ko-KR" dirty="0"/>
              <a:t> apt-get install –y gnupg2 curl software-properties-common</a:t>
            </a:r>
          </a:p>
          <a:p>
            <a:pPr lvl="2"/>
            <a:r>
              <a:rPr lang="en-US" altLang="ko-KR" dirty="0"/>
              <a:t>$ curl https://packages.grafana.com/gpg.key | </a:t>
            </a:r>
            <a:r>
              <a:rPr lang="en-US" altLang="ko-KR" dirty="0" err="1"/>
              <a:t>sudo</a:t>
            </a:r>
            <a:r>
              <a:rPr lang="en-US" altLang="ko-KR" dirty="0"/>
              <a:t> apt-key add -</a:t>
            </a:r>
          </a:p>
          <a:p>
            <a:pPr lvl="2"/>
            <a:r>
              <a:rPr lang="en-US" altLang="ko-KR" dirty="0"/>
              <a:t>$ </a:t>
            </a:r>
            <a:r>
              <a:rPr lang="en-US" altLang="ko-KR" dirty="0" err="1"/>
              <a:t>sudo</a:t>
            </a:r>
            <a:r>
              <a:rPr lang="en-US" altLang="ko-KR" dirty="0"/>
              <a:t> add-apt-repository “deb https://packages.grafana.com/oss/deb stable main”</a:t>
            </a:r>
          </a:p>
          <a:p>
            <a:pPr lvl="2"/>
            <a:r>
              <a:rPr lang="en-US" altLang="ko-KR" dirty="0"/>
              <a:t>$ </a:t>
            </a:r>
            <a:r>
              <a:rPr lang="en-US" altLang="ko-KR" dirty="0" err="1"/>
              <a:t>sudo</a:t>
            </a:r>
            <a:r>
              <a:rPr lang="en-US" altLang="ko-KR" dirty="0"/>
              <a:t> apt update &amp;&amp; </a:t>
            </a:r>
            <a:r>
              <a:rPr lang="en-US" altLang="ko-KR" dirty="0" err="1"/>
              <a:t>sudo</a:t>
            </a:r>
            <a:r>
              <a:rPr lang="en-US" altLang="ko-KR" dirty="0"/>
              <a:t> apt install –y </a:t>
            </a:r>
            <a:r>
              <a:rPr lang="en-US" altLang="ko-KR" dirty="0" err="1"/>
              <a:t>grafana</a:t>
            </a:r>
            <a:endParaRPr lang="en-US" altLang="ko-KR" dirty="0"/>
          </a:p>
          <a:p>
            <a:pPr lvl="1"/>
            <a:r>
              <a:rPr lang="ko-KR" altLang="en-US" dirty="0"/>
              <a:t>단계 </a:t>
            </a:r>
            <a:r>
              <a:rPr lang="en-US" altLang="ko-KR" dirty="0"/>
              <a:t>3 – Grafana </a:t>
            </a:r>
            <a:r>
              <a:rPr lang="ko-KR" altLang="en-US" dirty="0"/>
              <a:t>서버 활성화</a:t>
            </a:r>
            <a:endParaRPr lang="en-US" altLang="ko-KR" dirty="0"/>
          </a:p>
          <a:p>
            <a:pPr lvl="2"/>
            <a:r>
              <a:rPr lang="en-US" altLang="ko-KR" dirty="0"/>
              <a:t>$ </a:t>
            </a:r>
            <a:r>
              <a:rPr lang="en-US" altLang="ko-KR" dirty="0" err="1"/>
              <a:t>sudo</a:t>
            </a:r>
            <a:r>
              <a:rPr lang="en-US" altLang="ko-KR" dirty="0"/>
              <a:t> </a:t>
            </a:r>
            <a:r>
              <a:rPr lang="en-US" altLang="ko-KR" dirty="0" err="1"/>
              <a:t>systemctl</a:t>
            </a:r>
            <a:r>
              <a:rPr lang="en-US" altLang="ko-KR" dirty="0"/>
              <a:t> enable --now </a:t>
            </a:r>
            <a:r>
              <a:rPr lang="en-US" altLang="ko-KR" dirty="0" err="1"/>
              <a:t>grafana</a:t>
            </a:r>
            <a:r>
              <a:rPr lang="en-US" altLang="ko-KR" dirty="0"/>
              <a:t>-server</a:t>
            </a:r>
          </a:p>
          <a:p>
            <a:pPr lvl="2"/>
            <a:r>
              <a:rPr lang="en-US" altLang="ko-KR" dirty="0"/>
              <a:t>Grafana </a:t>
            </a:r>
            <a:r>
              <a:rPr lang="ko-KR" altLang="en-US" dirty="0"/>
              <a:t>서버 상태 확인</a:t>
            </a:r>
            <a:endParaRPr lang="en-US" altLang="ko-KR" dirty="0"/>
          </a:p>
          <a:p>
            <a:pPr lvl="3"/>
            <a:r>
              <a:rPr lang="en-US" altLang="ko-KR" dirty="0"/>
              <a:t>$ </a:t>
            </a:r>
            <a:r>
              <a:rPr lang="en-US" altLang="ko-KR" dirty="0" err="1"/>
              <a:t>sudo</a:t>
            </a:r>
            <a:r>
              <a:rPr lang="en-US" altLang="ko-KR" dirty="0"/>
              <a:t> </a:t>
            </a:r>
            <a:r>
              <a:rPr lang="en-US" altLang="ko-KR" dirty="0" err="1"/>
              <a:t>systemctl</a:t>
            </a:r>
            <a:r>
              <a:rPr lang="en-US" altLang="ko-KR" dirty="0"/>
              <a:t> status </a:t>
            </a:r>
            <a:r>
              <a:rPr lang="en-US" altLang="ko-KR" dirty="0" err="1"/>
              <a:t>grafana-server.service</a:t>
            </a:r>
            <a:endParaRPr lang="en-US" altLang="ko-KR" dirty="0"/>
          </a:p>
          <a:p>
            <a:pPr lvl="1"/>
            <a:r>
              <a:rPr lang="ko-KR" altLang="en-US" dirty="0"/>
              <a:t>단계 </a:t>
            </a:r>
            <a:r>
              <a:rPr lang="en-US" altLang="ko-KR" dirty="0"/>
              <a:t>4 – Open Port on Firewall(Optional)</a:t>
            </a:r>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144</a:t>
            </a:fld>
            <a:endParaRPr lang="en-US" dirty="0"/>
          </a:p>
        </p:txBody>
      </p:sp>
    </p:spTree>
    <p:extLst>
      <p:ext uri="{BB962C8B-B14F-4D97-AF65-F5344CB8AC3E}">
        <p14:creationId xmlns:p14="http://schemas.microsoft.com/office/powerpoint/2010/main" val="18519650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설치</a:t>
            </a:r>
            <a:endParaRPr lang="en-US" altLang="ko-KR" dirty="0"/>
          </a:p>
          <a:p>
            <a:pPr lvl="1"/>
            <a:r>
              <a:rPr lang="ko-KR" altLang="en-US" dirty="0"/>
              <a:t>단계 </a:t>
            </a:r>
            <a:r>
              <a:rPr lang="en-US" altLang="ko-KR" dirty="0"/>
              <a:t>5 – Access Grafana Dashboard on Ubuntu</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145</a:t>
            </a:fld>
            <a:endParaRPr lang="en-US" dirty="0"/>
          </a:p>
        </p:txBody>
      </p:sp>
    </p:spTree>
    <p:extLst>
      <p:ext uri="{BB962C8B-B14F-4D97-AF65-F5344CB8AC3E}">
        <p14:creationId xmlns:p14="http://schemas.microsoft.com/office/powerpoint/2010/main" val="26983982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p>
          <a:p>
            <a:pPr lvl="1"/>
            <a:r>
              <a:rPr lang="en-US" altLang="ko-KR" dirty="0">
                <a:solidFill>
                  <a:srgbClr val="FF0000"/>
                </a:solidFill>
              </a:rPr>
              <a:t>PC</a:t>
            </a:r>
            <a:r>
              <a:rPr lang="ko-KR" altLang="en-US" dirty="0">
                <a:solidFill>
                  <a:srgbClr val="FF0000"/>
                </a:solidFill>
              </a:rPr>
              <a:t>에서</a:t>
            </a:r>
            <a:r>
              <a:rPr lang="ko-KR" altLang="en-US" dirty="0">
                <a:solidFill>
                  <a:schemeClr val="accent6">
                    <a:lumMod val="75000"/>
                  </a:schemeClr>
                </a:solidFill>
              </a:rPr>
              <a:t> </a:t>
            </a:r>
            <a:r>
              <a:rPr lang="en-US" altLang="ko-KR" dirty="0">
                <a:solidFill>
                  <a:schemeClr val="accent6">
                    <a:lumMod val="75000"/>
                  </a:schemeClr>
                </a:solidFill>
              </a:rPr>
              <a:t>“Grafana </a:t>
            </a:r>
            <a:r>
              <a:rPr lang="ko-KR" altLang="en-US" dirty="0">
                <a:solidFill>
                  <a:schemeClr val="accent6">
                    <a:lumMod val="75000"/>
                  </a:schemeClr>
                </a:solidFill>
              </a:rPr>
              <a:t>서버의 </a:t>
            </a:r>
            <a:r>
              <a:rPr lang="en-US" altLang="ko-KR" dirty="0" err="1">
                <a:solidFill>
                  <a:schemeClr val="accent6">
                    <a:lumMod val="75000"/>
                  </a:schemeClr>
                </a:solidFill>
              </a:rPr>
              <a:t>ip</a:t>
            </a:r>
            <a:r>
              <a:rPr lang="en-US" altLang="ko-KR" dirty="0">
                <a:solidFill>
                  <a:schemeClr val="accent6">
                    <a:lumMod val="75000"/>
                  </a:schemeClr>
                </a:solidFill>
              </a:rPr>
              <a:t> </a:t>
            </a:r>
            <a:r>
              <a:rPr lang="ko-KR" altLang="en-US" dirty="0">
                <a:solidFill>
                  <a:schemeClr val="accent6">
                    <a:lumMod val="75000"/>
                  </a:schemeClr>
                </a:solidFill>
              </a:rPr>
              <a:t>주소 </a:t>
            </a:r>
            <a:r>
              <a:rPr lang="en-US" altLang="ko-KR" dirty="0">
                <a:solidFill>
                  <a:schemeClr val="accent6">
                    <a:lumMod val="75000"/>
                  </a:schemeClr>
                </a:solidFill>
              </a:rPr>
              <a:t>: 3000”</a:t>
            </a:r>
            <a:r>
              <a:rPr lang="ko-KR" altLang="en-US" dirty="0"/>
              <a:t>으로 접속</a:t>
            </a:r>
            <a:endParaRPr lang="en-US" altLang="ko-KR" dirty="0"/>
          </a:p>
          <a:p>
            <a:pPr lvl="2"/>
            <a:r>
              <a:rPr lang="ko-KR" altLang="en-US" dirty="0">
                <a:solidFill>
                  <a:srgbClr val="00B050"/>
                </a:solidFill>
              </a:rPr>
              <a:t>아래 그림은 </a:t>
            </a:r>
            <a:r>
              <a:rPr lang="en-US" altLang="ko-KR" dirty="0">
                <a:solidFill>
                  <a:srgbClr val="00B050"/>
                </a:solidFill>
              </a:rPr>
              <a:t>PC</a:t>
            </a:r>
            <a:r>
              <a:rPr lang="ko-KR" altLang="en-US" dirty="0">
                <a:solidFill>
                  <a:srgbClr val="00B050"/>
                </a:solidFill>
              </a:rPr>
              <a:t>에서 </a:t>
            </a:r>
            <a:r>
              <a:rPr lang="en-US" altLang="ko-KR" dirty="0">
                <a:solidFill>
                  <a:srgbClr val="00B050"/>
                </a:solidFill>
              </a:rPr>
              <a:t>Grafana </a:t>
            </a:r>
            <a:r>
              <a:rPr lang="ko-KR" altLang="en-US" dirty="0">
                <a:solidFill>
                  <a:srgbClr val="00B050"/>
                </a:solidFill>
              </a:rPr>
              <a:t>서버가 설치된 </a:t>
            </a:r>
            <a:r>
              <a:rPr lang="ko-KR" altLang="en-US" dirty="0" err="1">
                <a:solidFill>
                  <a:srgbClr val="00B050"/>
                </a:solidFill>
              </a:rPr>
              <a:t>라즈베리파이</a:t>
            </a:r>
            <a:r>
              <a:rPr lang="en-US" altLang="ko-KR" dirty="0">
                <a:solidFill>
                  <a:srgbClr val="00B050"/>
                </a:solidFill>
              </a:rPr>
              <a:t>(IP Address:192.168.16.11)</a:t>
            </a:r>
            <a:r>
              <a:rPr lang="ko-KR" altLang="en-US" dirty="0">
                <a:solidFill>
                  <a:srgbClr val="00B050"/>
                </a:solidFill>
              </a:rPr>
              <a:t>로 접속한 예</a:t>
            </a:r>
            <a:endParaRPr lang="en-US" altLang="ko-KR" dirty="0">
              <a:solidFill>
                <a:srgbClr val="00B050"/>
              </a:solidFill>
            </a:endParaRPr>
          </a:p>
          <a:p>
            <a:pPr lvl="2"/>
            <a:r>
              <a:rPr lang="en-US" altLang="ko-KR" dirty="0"/>
              <a:t>URL(</a:t>
            </a:r>
            <a:r>
              <a:rPr lang="ko-KR" altLang="en-US" dirty="0" err="1"/>
              <a:t>주소창</a:t>
            </a:r>
            <a:r>
              <a:rPr lang="en-US" altLang="ko-KR" dirty="0"/>
              <a:t>)</a:t>
            </a:r>
            <a:r>
              <a:rPr lang="ko-KR" altLang="en-US" dirty="0"/>
              <a:t> </a:t>
            </a:r>
            <a:r>
              <a:rPr lang="en-US" altLang="ko-KR" dirty="0"/>
              <a:t>:</a:t>
            </a:r>
            <a:r>
              <a:rPr lang="ko-KR" altLang="en-US" dirty="0"/>
              <a:t> </a:t>
            </a:r>
            <a:r>
              <a:rPr lang="en-US" altLang="ko-KR" dirty="0"/>
              <a:t>192.168.16.11:3000 [Enter]</a:t>
            </a:r>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146</a:t>
            </a:fld>
            <a:endParaRPr lang="en-US" dirty="0"/>
          </a:p>
        </p:txBody>
      </p:sp>
      <p:pic>
        <p:nvPicPr>
          <p:cNvPr id="6" name="그림 5">
            <a:extLst>
              <a:ext uri="{FF2B5EF4-FFF2-40B4-BE49-F238E27FC236}">
                <a16:creationId xmlns:a16="http://schemas.microsoft.com/office/drawing/2014/main" id="{C7D8FFBA-597A-417F-BD62-AED34AAC457A}"/>
              </a:ext>
            </a:extLst>
          </p:cNvPr>
          <p:cNvPicPr>
            <a:picLocks noChangeAspect="1"/>
          </p:cNvPicPr>
          <p:nvPr/>
        </p:nvPicPr>
        <p:blipFill>
          <a:blip r:embed="rId3"/>
          <a:stretch>
            <a:fillRect/>
          </a:stretch>
        </p:blipFill>
        <p:spPr>
          <a:xfrm>
            <a:off x="2592685" y="1943943"/>
            <a:ext cx="6624736" cy="3973600"/>
          </a:xfrm>
          <a:prstGeom prst="rect">
            <a:avLst/>
          </a:prstGeom>
        </p:spPr>
      </p:pic>
    </p:spTree>
    <p:extLst>
      <p:ext uri="{BB962C8B-B14F-4D97-AF65-F5344CB8AC3E}">
        <p14:creationId xmlns:p14="http://schemas.microsoft.com/office/powerpoint/2010/main" val="27653460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solidFill>
                <a:srgbClr val="FF0000"/>
              </a:solidFill>
            </a:endParaRPr>
          </a:p>
          <a:p>
            <a:pPr lvl="1"/>
            <a:r>
              <a:rPr lang="ko-KR" altLang="en-US" dirty="0">
                <a:solidFill>
                  <a:srgbClr val="FF0000"/>
                </a:solidFill>
              </a:rPr>
              <a:t>우분투에서</a:t>
            </a:r>
            <a:r>
              <a:rPr lang="ko-KR" altLang="en-US" dirty="0">
                <a:solidFill>
                  <a:schemeClr val="accent6">
                    <a:lumMod val="75000"/>
                  </a:schemeClr>
                </a:solidFill>
              </a:rPr>
              <a:t> </a:t>
            </a:r>
            <a:r>
              <a:rPr lang="en-US" altLang="ko-KR" dirty="0">
                <a:solidFill>
                  <a:schemeClr val="accent6">
                    <a:lumMod val="75000"/>
                  </a:schemeClr>
                </a:solidFill>
              </a:rPr>
              <a:t>“Grafana </a:t>
            </a:r>
            <a:r>
              <a:rPr lang="ko-KR" altLang="en-US" dirty="0">
                <a:solidFill>
                  <a:schemeClr val="accent6">
                    <a:lumMod val="75000"/>
                  </a:schemeClr>
                </a:solidFill>
              </a:rPr>
              <a:t>서버의 </a:t>
            </a:r>
            <a:r>
              <a:rPr lang="en-US" altLang="ko-KR" dirty="0" err="1">
                <a:solidFill>
                  <a:schemeClr val="accent6">
                    <a:lumMod val="75000"/>
                  </a:schemeClr>
                </a:solidFill>
              </a:rPr>
              <a:t>ip</a:t>
            </a:r>
            <a:r>
              <a:rPr lang="en-US" altLang="ko-KR" dirty="0">
                <a:solidFill>
                  <a:schemeClr val="accent6">
                    <a:lumMod val="75000"/>
                  </a:schemeClr>
                </a:solidFill>
              </a:rPr>
              <a:t> </a:t>
            </a:r>
            <a:r>
              <a:rPr lang="ko-KR" altLang="en-US" dirty="0">
                <a:solidFill>
                  <a:schemeClr val="accent6">
                    <a:lumMod val="75000"/>
                  </a:schemeClr>
                </a:solidFill>
              </a:rPr>
              <a:t>주소</a:t>
            </a:r>
            <a:r>
              <a:rPr lang="en-US" altLang="ko-KR" dirty="0">
                <a:solidFill>
                  <a:schemeClr val="accent6">
                    <a:lumMod val="75000"/>
                  </a:schemeClr>
                </a:solidFill>
              </a:rPr>
              <a:t>(localhost)</a:t>
            </a:r>
            <a:r>
              <a:rPr lang="ko-KR" altLang="en-US" dirty="0">
                <a:solidFill>
                  <a:schemeClr val="accent6">
                    <a:lumMod val="75000"/>
                  </a:schemeClr>
                </a:solidFill>
              </a:rPr>
              <a:t> </a:t>
            </a:r>
            <a:r>
              <a:rPr lang="en-US" altLang="ko-KR" dirty="0">
                <a:solidFill>
                  <a:schemeClr val="accent6">
                    <a:lumMod val="75000"/>
                  </a:schemeClr>
                </a:solidFill>
              </a:rPr>
              <a:t>: 3000”</a:t>
            </a:r>
            <a:r>
              <a:rPr lang="ko-KR" altLang="en-US" dirty="0"/>
              <a:t>으로 접속</a:t>
            </a:r>
            <a:endParaRPr lang="en-US" altLang="ko-KR" dirty="0"/>
          </a:p>
          <a:p>
            <a:pPr lvl="2"/>
            <a:r>
              <a:rPr lang="ko-KR" altLang="en-US" dirty="0">
                <a:solidFill>
                  <a:srgbClr val="00B050"/>
                </a:solidFill>
              </a:rPr>
              <a:t>아래 그림은 </a:t>
            </a:r>
            <a:r>
              <a:rPr lang="en-US" altLang="ko-KR" dirty="0">
                <a:solidFill>
                  <a:srgbClr val="00B050"/>
                </a:solidFill>
              </a:rPr>
              <a:t>Grafana </a:t>
            </a:r>
            <a:r>
              <a:rPr lang="ko-KR" altLang="en-US" dirty="0">
                <a:solidFill>
                  <a:srgbClr val="00B050"/>
                </a:solidFill>
              </a:rPr>
              <a:t>서버가 설치된 가상 </a:t>
            </a:r>
            <a:r>
              <a:rPr lang="ko-KR" altLang="en-US" dirty="0" err="1">
                <a:solidFill>
                  <a:srgbClr val="00B050"/>
                </a:solidFill>
              </a:rPr>
              <a:t>머신에서</a:t>
            </a:r>
            <a:r>
              <a:rPr lang="ko-KR" altLang="en-US" dirty="0">
                <a:solidFill>
                  <a:srgbClr val="00B050"/>
                </a:solidFill>
              </a:rPr>
              <a:t> </a:t>
            </a:r>
            <a:r>
              <a:rPr lang="en-US" altLang="ko-KR" dirty="0">
                <a:solidFill>
                  <a:srgbClr val="00B050"/>
                </a:solidFill>
              </a:rPr>
              <a:t>Grafana </a:t>
            </a:r>
            <a:r>
              <a:rPr lang="ko-KR" altLang="en-US" dirty="0">
                <a:solidFill>
                  <a:srgbClr val="00B050"/>
                </a:solidFill>
              </a:rPr>
              <a:t>서버에 접속한 예</a:t>
            </a:r>
            <a:endParaRPr lang="en-US" altLang="ko-KR" dirty="0">
              <a:solidFill>
                <a:srgbClr val="00B050"/>
              </a:solidFill>
            </a:endParaRPr>
          </a:p>
          <a:p>
            <a:pPr lvl="2"/>
            <a:r>
              <a:rPr lang="en-US" altLang="ko-KR" dirty="0"/>
              <a:t>URL(</a:t>
            </a:r>
            <a:r>
              <a:rPr lang="ko-KR" altLang="en-US" dirty="0" err="1"/>
              <a:t>주소창</a:t>
            </a:r>
            <a:r>
              <a:rPr lang="en-US" altLang="ko-KR" dirty="0"/>
              <a:t>)</a:t>
            </a:r>
            <a:r>
              <a:rPr lang="ko-KR" altLang="en-US" dirty="0"/>
              <a:t> </a:t>
            </a:r>
            <a:r>
              <a:rPr lang="en-US" altLang="ko-KR" dirty="0"/>
              <a:t>:</a:t>
            </a:r>
            <a:r>
              <a:rPr lang="ko-KR" altLang="en-US" dirty="0"/>
              <a:t> </a:t>
            </a:r>
            <a:r>
              <a:rPr lang="en-US" altLang="ko-KR" dirty="0"/>
              <a:t>localhost:3000 [Enter]</a:t>
            </a:r>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147</a:t>
            </a:fld>
            <a:endParaRPr lang="en-US" dirty="0"/>
          </a:p>
        </p:txBody>
      </p:sp>
      <p:pic>
        <p:nvPicPr>
          <p:cNvPr id="6" name="그림 5">
            <a:extLst>
              <a:ext uri="{FF2B5EF4-FFF2-40B4-BE49-F238E27FC236}">
                <a16:creationId xmlns:a16="http://schemas.microsoft.com/office/drawing/2014/main" id="{8DF2A940-E53E-476B-B270-468A57C29C0C}"/>
              </a:ext>
            </a:extLst>
          </p:cNvPr>
          <p:cNvPicPr>
            <a:picLocks noChangeAspect="1"/>
          </p:cNvPicPr>
          <p:nvPr/>
        </p:nvPicPr>
        <p:blipFill>
          <a:blip r:embed="rId3"/>
          <a:stretch>
            <a:fillRect/>
          </a:stretch>
        </p:blipFill>
        <p:spPr>
          <a:xfrm>
            <a:off x="4392885" y="1679366"/>
            <a:ext cx="4893416" cy="4497563"/>
          </a:xfrm>
          <a:prstGeom prst="rect">
            <a:avLst/>
          </a:prstGeom>
        </p:spPr>
      </p:pic>
    </p:spTree>
    <p:extLst>
      <p:ext uri="{BB962C8B-B14F-4D97-AF65-F5344CB8AC3E}">
        <p14:creationId xmlns:p14="http://schemas.microsoft.com/office/powerpoint/2010/main" val="39100236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서버에 접속</a:t>
            </a:r>
            <a:endParaRPr lang="en-US" altLang="ko-KR" dirty="0"/>
          </a:p>
          <a:p>
            <a:pPr lvl="1"/>
            <a:r>
              <a:rPr lang="ko-KR" altLang="en-US" dirty="0"/>
              <a:t>초기 설정 </a:t>
            </a:r>
            <a:r>
              <a:rPr lang="en-US" altLang="ko-KR" dirty="0"/>
              <a:t>– </a:t>
            </a:r>
            <a:r>
              <a:rPr lang="ko-KR" altLang="en-US" dirty="0"/>
              <a:t>초기 </a:t>
            </a:r>
            <a:r>
              <a:rPr lang="en-US" altLang="ko-KR" dirty="0"/>
              <a:t>username</a:t>
            </a:r>
            <a:r>
              <a:rPr lang="ko-KR" altLang="en-US" dirty="0"/>
              <a:t>과 </a:t>
            </a:r>
            <a:r>
              <a:rPr lang="en-US" altLang="ko-KR" dirty="0"/>
              <a:t>password</a:t>
            </a:r>
            <a:r>
              <a:rPr lang="ko-KR" altLang="en-US" dirty="0"/>
              <a:t>는 각각 </a:t>
            </a:r>
            <a:r>
              <a:rPr lang="en-US" altLang="ko-KR" dirty="0"/>
              <a:t>‘admin’</a:t>
            </a:r>
            <a:r>
              <a:rPr lang="ko-KR" altLang="en-US" dirty="0"/>
              <a:t>임</a:t>
            </a:r>
            <a:endParaRPr lang="en-US" altLang="ko-KR" dirty="0"/>
          </a:p>
          <a:p>
            <a:pPr lvl="2"/>
            <a:r>
              <a:rPr lang="en-US" altLang="ko-KR" dirty="0"/>
              <a:t>Email or username </a:t>
            </a:r>
            <a:r>
              <a:rPr lang="ko-KR" altLang="en-US" dirty="0"/>
              <a:t> </a:t>
            </a:r>
            <a:r>
              <a:rPr lang="en-US" altLang="ko-KR" dirty="0"/>
              <a:t>:</a:t>
            </a:r>
            <a:r>
              <a:rPr lang="ko-KR" altLang="en-US" dirty="0"/>
              <a:t> </a:t>
            </a:r>
            <a:r>
              <a:rPr lang="en-US" altLang="ko-KR" dirty="0"/>
              <a:t>admin</a:t>
            </a:r>
          </a:p>
          <a:p>
            <a:pPr lvl="2"/>
            <a:r>
              <a:rPr lang="en-US" altLang="ko-KR" dirty="0"/>
              <a:t>Password : admin</a:t>
            </a:r>
          </a:p>
          <a:p>
            <a:pPr lvl="1"/>
            <a:r>
              <a:rPr lang="ko-KR" altLang="en-US" dirty="0">
                <a:solidFill>
                  <a:srgbClr val="00B050"/>
                </a:solidFill>
              </a:rPr>
              <a:t>최초 로그인 시 비밀번호 변경 요구함</a:t>
            </a:r>
            <a:endParaRPr lang="en-US" altLang="ko-KR" dirty="0">
              <a:solidFill>
                <a:srgbClr val="00B050"/>
              </a:solidFill>
            </a:endParaRPr>
          </a:p>
          <a:p>
            <a:pPr lvl="2"/>
            <a:r>
              <a:rPr lang="ko-KR" altLang="en-US" dirty="0"/>
              <a:t>새로운 </a:t>
            </a:r>
            <a:r>
              <a:rPr lang="en-US" altLang="ko-KR" dirty="0" err="1"/>
              <a:t>passwor</a:t>
            </a:r>
            <a:r>
              <a:rPr lang="ko-KR" altLang="en-US" dirty="0"/>
              <a:t>로 </a:t>
            </a:r>
            <a:r>
              <a:rPr lang="en-US" altLang="ko-KR" dirty="0"/>
              <a:t>“admin1234”</a:t>
            </a:r>
            <a:r>
              <a:rPr lang="ko-KR" altLang="en-US" dirty="0"/>
              <a:t>을 사용함</a:t>
            </a:r>
            <a:r>
              <a:rPr lang="en-US" altLang="ko-KR" dirty="0"/>
              <a:t>.</a:t>
            </a:r>
          </a:p>
          <a:p>
            <a:pPr lvl="2"/>
            <a:endParaRPr lang="en-US" altLang="ko-KR" dirty="0"/>
          </a:p>
          <a:p>
            <a:pPr lvl="2"/>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148</a:t>
            </a:fld>
            <a:endParaRPr lang="en-US" dirty="0"/>
          </a:p>
        </p:txBody>
      </p:sp>
      <p:pic>
        <p:nvPicPr>
          <p:cNvPr id="8" name="그림 7">
            <a:extLst>
              <a:ext uri="{FF2B5EF4-FFF2-40B4-BE49-F238E27FC236}">
                <a16:creationId xmlns:a16="http://schemas.microsoft.com/office/drawing/2014/main" id="{0B890155-19D5-42A1-BA66-E1B807695561}"/>
              </a:ext>
            </a:extLst>
          </p:cNvPr>
          <p:cNvPicPr>
            <a:picLocks noChangeAspect="1"/>
          </p:cNvPicPr>
          <p:nvPr/>
        </p:nvPicPr>
        <p:blipFill>
          <a:blip r:embed="rId3"/>
          <a:stretch>
            <a:fillRect/>
          </a:stretch>
        </p:blipFill>
        <p:spPr>
          <a:xfrm>
            <a:off x="5112965" y="1444289"/>
            <a:ext cx="4016822" cy="3973240"/>
          </a:xfrm>
          <a:prstGeom prst="rect">
            <a:avLst/>
          </a:prstGeom>
        </p:spPr>
      </p:pic>
    </p:spTree>
    <p:extLst>
      <p:ext uri="{BB962C8B-B14F-4D97-AF65-F5344CB8AC3E}">
        <p14:creationId xmlns:p14="http://schemas.microsoft.com/office/powerpoint/2010/main" val="28351497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접속 초기 화면</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149</a:t>
            </a:fld>
            <a:endParaRPr lang="en-US" dirty="0"/>
          </a:p>
        </p:txBody>
      </p:sp>
      <p:pic>
        <p:nvPicPr>
          <p:cNvPr id="9" name="그림 8">
            <a:extLst>
              <a:ext uri="{FF2B5EF4-FFF2-40B4-BE49-F238E27FC236}">
                <a16:creationId xmlns:a16="http://schemas.microsoft.com/office/drawing/2014/main" id="{09B4F67E-F834-41C9-B6C9-D5E5CABA0716}"/>
              </a:ext>
            </a:extLst>
          </p:cNvPr>
          <p:cNvPicPr>
            <a:picLocks noChangeAspect="1"/>
          </p:cNvPicPr>
          <p:nvPr/>
        </p:nvPicPr>
        <p:blipFill>
          <a:blip r:embed="rId3"/>
          <a:stretch>
            <a:fillRect/>
          </a:stretch>
        </p:blipFill>
        <p:spPr>
          <a:xfrm>
            <a:off x="2203925" y="1451014"/>
            <a:ext cx="7114223" cy="4267200"/>
          </a:xfrm>
          <a:prstGeom prst="rect">
            <a:avLst/>
          </a:prstGeom>
        </p:spPr>
      </p:pic>
    </p:spTree>
    <p:extLst>
      <p:ext uri="{BB962C8B-B14F-4D97-AF65-F5344CB8AC3E}">
        <p14:creationId xmlns:p14="http://schemas.microsoft.com/office/powerpoint/2010/main" val="2060155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Network Adapter </a:t>
            </a:r>
            <a:r>
              <a:rPr lang="ko-KR" altLang="en-US" dirty="0"/>
              <a:t>클릭</a:t>
            </a:r>
            <a:endParaRPr lang="en-US" altLang="ko-KR" dirty="0"/>
          </a:p>
          <a:p>
            <a:pPr lvl="2"/>
            <a:r>
              <a:rPr lang="en-US" altLang="ko-KR" dirty="0"/>
              <a:t>Network connection </a:t>
            </a:r>
            <a:r>
              <a:rPr lang="ko-KR" altLang="en-US" dirty="0"/>
              <a:t>설정 확인</a:t>
            </a:r>
            <a:endParaRPr lang="en-US" altLang="ko-KR" dirty="0"/>
          </a:p>
          <a:p>
            <a:pPr lvl="3"/>
            <a:r>
              <a:rPr lang="en-US" altLang="ko-KR" dirty="0" err="1"/>
              <a:t>NAT:Used</a:t>
            </a:r>
            <a:r>
              <a:rPr lang="en-US" altLang="ko-KR" dirty="0"/>
              <a:t> to share the host’s IP address</a:t>
            </a: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15</a:t>
            </a:fld>
            <a:endParaRPr lang="en-US" dirty="0"/>
          </a:p>
        </p:txBody>
      </p:sp>
      <p:pic>
        <p:nvPicPr>
          <p:cNvPr id="5" name="그림 4">
            <a:extLst>
              <a:ext uri="{FF2B5EF4-FFF2-40B4-BE49-F238E27FC236}">
                <a16:creationId xmlns:a16="http://schemas.microsoft.com/office/drawing/2014/main" id="{3D354D08-9D85-449D-9CEC-BAE5CC0DE72C}"/>
              </a:ext>
            </a:extLst>
          </p:cNvPr>
          <p:cNvPicPr>
            <a:picLocks noChangeAspect="1"/>
          </p:cNvPicPr>
          <p:nvPr/>
        </p:nvPicPr>
        <p:blipFill>
          <a:blip r:embed="rId3"/>
          <a:stretch>
            <a:fillRect/>
          </a:stretch>
        </p:blipFill>
        <p:spPr>
          <a:xfrm>
            <a:off x="5813451" y="1058445"/>
            <a:ext cx="5000625" cy="4773930"/>
          </a:xfrm>
          <a:prstGeom prst="rect">
            <a:avLst/>
          </a:prstGeom>
        </p:spPr>
      </p:pic>
      <p:sp>
        <p:nvSpPr>
          <p:cNvPr id="7" name="번개 6">
            <a:extLst>
              <a:ext uri="{FF2B5EF4-FFF2-40B4-BE49-F238E27FC236}">
                <a16:creationId xmlns:a16="http://schemas.microsoft.com/office/drawing/2014/main" id="{DB64540B-2276-4FA2-8DBC-D6FC7C9B8E7A}"/>
              </a:ext>
            </a:extLst>
          </p:cNvPr>
          <p:cNvSpPr/>
          <p:nvPr/>
        </p:nvSpPr>
        <p:spPr>
          <a:xfrm>
            <a:off x="6625133" y="1807766"/>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2791504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설정</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150</a:t>
            </a:fld>
            <a:endParaRPr lang="en-US" dirty="0"/>
          </a:p>
        </p:txBody>
      </p:sp>
      <p:pic>
        <p:nvPicPr>
          <p:cNvPr id="9" name="그림 8">
            <a:extLst>
              <a:ext uri="{FF2B5EF4-FFF2-40B4-BE49-F238E27FC236}">
                <a16:creationId xmlns:a16="http://schemas.microsoft.com/office/drawing/2014/main" id="{09B4F67E-F834-41C9-B6C9-D5E5CABA0716}"/>
              </a:ext>
            </a:extLst>
          </p:cNvPr>
          <p:cNvPicPr>
            <a:picLocks noChangeAspect="1"/>
          </p:cNvPicPr>
          <p:nvPr/>
        </p:nvPicPr>
        <p:blipFill>
          <a:blip r:embed="rId3"/>
          <a:stretch>
            <a:fillRect/>
          </a:stretch>
        </p:blipFill>
        <p:spPr>
          <a:xfrm>
            <a:off x="648469" y="1007839"/>
            <a:ext cx="7114223" cy="4267200"/>
          </a:xfrm>
          <a:prstGeom prst="rect">
            <a:avLst/>
          </a:prstGeom>
        </p:spPr>
      </p:pic>
      <p:sp>
        <p:nvSpPr>
          <p:cNvPr id="5" name="사각형: 둥근 모서리 4">
            <a:extLst>
              <a:ext uri="{FF2B5EF4-FFF2-40B4-BE49-F238E27FC236}">
                <a16:creationId xmlns:a16="http://schemas.microsoft.com/office/drawing/2014/main" id="{D72A2CC1-29AE-4FF3-A3AC-8EA5B1ED6055}"/>
              </a:ext>
            </a:extLst>
          </p:cNvPr>
          <p:cNvSpPr/>
          <p:nvPr/>
        </p:nvSpPr>
        <p:spPr>
          <a:xfrm>
            <a:off x="679291" y="4597112"/>
            <a:ext cx="38876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 name="번개 5">
            <a:extLst>
              <a:ext uri="{FF2B5EF4-FFF2-40B4-BE49-F238E27FC236}">
                <a16:creationId xmlns:a16="http://schemas.microsoft.com/office/drawing/2014/main" id="{EBCCFD26-819E-4CEC-9F40-6FF085E93D54}"/>
              </a:ext>
            </a:extLst>
          </p:cNvPr>
          <p:cNvSpPr/>
          <p:nvPr/>
        </p:nvSpPr>
        <p:spPr>
          <a:xfrm>
            <a:off x="419979" y="430908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8" name="그림 7">
            <a:extLst>
              <a:ext uri="{FF2B5EF4-FFF2-40B4-BE49-F238E27FC236}">
                <a16:creationId xmlns:a16="http://schemas.microsoft.com/office/drawing/2014/main" id="{C27F9FF3-4076-4478-A48D-2D85238BD2F0}"/>
              </a:ext>
            </a:extLst>
          </p:cNvPr>
          <p:cNvPicPr>
            <a:picLocks noChangeAspect="1"/>
          </p:cNvPicPr>
          <p:nvPr/>
        </p:nvPicPr>
        <p:blipFill>
          <a:blip r:embed="rId4"/>
          <a:stretch>
            <a:fillRect/>
          </a:stretch>
        </p:blipFill>
        <p:spPr>
          <a:xfrm>
            <a:off x="2438027" y="1632915"/>
            <a:ext cx="7114223" cy="4267200"/>
          </a:xfrm>
          <a:prstGeom prst="rect">
            <a:avLst/>
          </a:prstGeom>
        </p:spPr>
      </p:pic>
      <p:sp>
        <p:nvSpPr>
          <p:cNvPr id="12" name="사각형: 둥근 모서리 11">
            <a:extLst>
              <a:ext uri="{FF2B5EF4-FFF2-40B4-BE49-F238E27FC236}">
                <a16:creationId xmlns:a16="http://schemas.microsoft.com/office/drawing/2014/main" id="{03D4FDEA-B037-4E4B-AF41-470415E50BC3}"/>
              </a:ext>
            </a:extLst>
          </p:cNvPr>
          <p:cNvSpPr/>
          <p:nvPr/>
        </p:nvSpPr>
        <p:spPr>
          <a:xfrm>
            <a:off x="2826787" y="4545562"/>
            <a:ext cx="1134050"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번개 12">
            <a:extLst>
              <a:ext uri="{FF2B5EF4-FFF2-40B4-BE49-F238E27FC236}">
                <a16:creationId xmlns:a16="http://schemas.microsoft.com/office/drawing/2014/main" id="{77A67DD2-F7A8-47DB-A9CE-DE51ADFBFEED}"/>
              </a:ext>
            </a:extLst>
          </p:cNvPr>
          <p:cNvSpPr/>
          <p:nvPr/>
        </p:nvSpPr>
        <p:spPr>
          <a:xfrm>
            <a:off x="2567475" y="425753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6910231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en-US" altLang="ko-KR" dirty="0"/>
              <a:t>Grafana </a:t>
            </a:r>
            <a:r>
              <a:rPr lang="ko-KR" altLang="en-US" dirty="0"/>
              <a:t>설정</a:t>
            </a:r>
            <a:endParaRPr lang="en-US" altLang="ko-KR" dirty="0"/>
          </a:p>
          <a:p>
            <a:pPr lvl="1"/>
            <a:r>
              <a:rPr lang="ko-KR" altLang="en-US" dirty="0"/>
              <a:t>변경 없이 확인만</a:t>
            </a:r>
            <a:r>
              <a:rPr lang="en-US" altLang="ko-KR" dirty="0"/>
              <a:t>!</a:t>
            </a:r>
          </a:p>
          <a:p>
            <a:pPr lvl="2"/>
            <a:r>
              <a:rPr lang="ko-KR" altLang="en-US" dirty="0"/>
              <a:t>백 버튼</a:t>
            </a:r>
            <a:r>
              <a:rPr lang="en-US" altLang="ko-KR" dirty="0"/>
              <a:t>(</a:t>
            </a:r>
            <a:r>
              <a:rPr lang="en-US" altLang="ko-KR" dirty="0">
                <a:sym typeface="Wingdings" panose="05000000000000000000" pitchFamily="2" charset="2"/>
              </a:rPr>
              <a:t>)</a:t>
            </a:r>
            <a:r>
              <a:rPr lang="ko-KR" altLang="en-US" dirty="0"/>
              <a:t> 눌러서 메인 화면으로 전환</a:t>
            </a:r>
            <a:endParaRPr lang="en-US" altLang="ko-KR" dirty="0"/>
          </a:p>
          <a:p>
            <a:pPr marL="542925" lvl="2" indent="0">
              <a:buNone/>
            </a:pPr>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151</a:t>
            </a:fld>
            <a:endParaRPr lang="en-US" dirty="0"/>
          </a:p>
        </p:txBody>
      </p:sp>
      <p:pic>
        <p:nvPicPr>
          <p:cNvPr id="10" name="그림 9">
            <a:extLst>
              <a:ext uri="{FF2B5EF4-FFF2-40B4-BE49-F238E27FC236}">
                <a16:creationId xmlns:a16="http://schemas.microsoft.com/office/drawing/2014/main" id="{9EA8D293-BA37-483E-A387-4FB4C732A10F}"/>
              </a:ext>
            </a:extLst>
          </p:cNvPr>
          <p:cNvPicPr>
            <a:picLocks noChangeAspect="1"/>
          </p:cNvPicPr>
          <p:nvPr/>
        </p:nvPicPr>
        <p:blipFill>
          <a:blip r:embed="rId3"/>
          <a:stretch>
            <a:fillRect/>
          </a:stretch>
        </p:blipFill>
        <p:spPr>
          <a:xfrm>
            <a:off x="864493" y="1645712"/>
            <a:ext cx="2280872" cy="4263311"/>
          </a:xfrm>
          <a:prstGeom prst="rect">
            <a:avLst/>
          </a:prstGeom>
        </p:spPr>
      </p:pic>
      <p:pic>
        <p:nvPicPr>
          <p:cNvPr id="14" name="그림 13">
            <a:extLst>
              <a:ext uri="{FF2B5EF4-FFF2-40B4-BE49-F238E27FC236}">
                <a16:creationId xmlns:a16="http://schemas.microsoft.com/office/drawing/2014/main" id="{D23BD44A-1B59-465D-A9B4-0C3502F87A5D}"/>
              </a:ext>
            </a:extLst>
          </p:cNvPr>
          <p:cNvPicPr>
            <a:picLocks noChangeAspect="1"/>
          </p:cNvPicPr>
          <p:nvPr/>
        </p:nvPicPr>
        <p:blipFill>
          <a:blip r:embed="rId4"/>
          <a:stretch>
            <a:fillRect/>
          </a:stretch>
        </p:blipFill>
        <p:spPr>
          <a:xfrm>
            <a:off x="3759382" y="1645712"/>
            <a:ext cx="7114223" cy="4267200"/>
          </a:xfrm>
          <a:prstGeom prst="rect">
            <a:avLst/>
          </a:prstGeom>
        </p:spPr>
      </p:pic>
      <p:sp>
        <p:nvSpPr>
          <p:cNvPr id="15" name="번개 14">
            <a:extLst>
              <a:ext uri="{FF2B5EF4-FFF2-40B4-BE49-F238E27FC236}">
                <a16:creationId xmlns:a16="http://schemas.microsoft.com/office/drawing/2014/main" id="{F73B1CA2-F588-45D3-9700-79909BD2CBEC}"/>
              </a:ext>
            </a:extLst>
          </p:cNvPr>
          <p:cNvSpPr/>
          <p:nvPr/>
        </p:nvSpPr>
        <p:spPr>
          <a:xfrm>
            <a:off x="606200" y="151197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297441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 하기 </a:t>
            </a:r>
            <a:r>
              <a:rPr lang="en-US" altLang="ko-KR" dirty="0"/>
              <a:t>– 1. Grafana </a:t>
            </a:r>
            <a:r>
              <a:rPr lang="ko-KR" altLang="en-US" dirty="0"/>
              <a:t>데이터베이스 설정</a:t>
            </a:r>
            <a:endParaRPr lang="en-US" altLang="ko-KR" dirty="0"/>
          </a:p>
          <a:p>
            <a:pPr lvl="1"/>
            <a:r>
              <a:rPr lang="en-US" altLang="ko-KR" dirty="0"/>
              <a:t>Add data source</a:t>
            </a:r>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152</a:t>
            </a:fld>
            <a:endParaRPr lang="en-US" dirty="0"/>
          </a:p>
        </p:txBody>
      </p:sp>
      <p:pic>
        <p:nvPicPr>
          <p:cNvPr id="8" name="그림 7">
            <a:extLst>
              <a:ext uri="{FF2B5EF4-FFF2-40B4-BE49-F238E27FC236}">
                <a16:creationId xmlns:a16="http://schemas.microsoft.com/office/drawing/2014/main" id="{07AA2DBB-94CA-4CDD-A111-6FC346C53BF3}"/>
              </a:ext>
            </a:extLst>
          </p:cNvPr>
          <p:cNvPicPr>
            <a:picLocks noChangeAspect="1"/>
          </p:cNvPicPr>
          <p:nvPr/>
        </p:nvPicPr>
        <p:blipFill>
          <a:blip r:embed="rId3"/>
          <a:stretch>
            <a:fillRect/>
          </a:stretch>
        </p:blipFill>
        <p:spPr>
          <a:xfrm>
            <a:off x="758322" y="1325145"/>
            <a:ext cx="8567738" cy="4507230"/>
          </a:xfrm>
          <a:prstGeom prst="rect">
            <a:avLst/>
          </a:prstGeom>
        </p:spPr>
      </p:pic>
      <p:sp>
        <p:nvSpPr>
          <p:cNvPr id="11" name="번개 10">
            <a:extLst>
              <a:ext uri="{FF2B5EF4-FFF2-40B4-BE49-F238E27FC236}">
                <a16:creationId xmlns:a16="http://schemas.microsoft.com/office/drawing/2014/main" id="{12285822-9B58-4B25-817E-FC771AAE6013}"/>
              </a:ext>
            </a:extLst>
          </p:cNvPr>
          <p:cNvSpPr/>
          <p:nvPr/>
        </p:nvSpPr>
        <p:spPr>
          <a:xfrm>
            <a:off x="542501" y="3714539"/>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사각형: 둥근 모서리 12">
            <a:extLst>
              <a:ext uri="{FF2B5EF4-FFF2-40B4-BE49-F238E27FC236}">
                <a16:creationId xmlns:a16="http://schemas.microsoft.com/office/drawing/2014/main" id="{C8164298-F08B-4AA9-9CD5-160B1ED1C02B}"/>
              </a:ext>
            </a:extLst>
          </p:cNvPr>
          <p:cNvSpPr/>
          <p:nvPr/>
        </p:nvSpPr>
        <p:spPr>
          <a:xfrm>
            <a:off x="780245" y="3989458"/>
            <a:ext cx="388760"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사각형: 둥근 모서리 15">
            <a:extLst>
              <a:ext uri="{FF2B5EF4-FFF2-40B4-BE49-F238E27FC236}">
                <a16:creationId xmlns:a16="http://schemas.microsoft.com/office/drawing/2014/main" id="{F9ABADDE-704C-42ED-B288-B9183077223A}"/>
              </a:ext>
            </a:extLst>
          </p:cNvPr>
          <p:cNvSpPr/>
          <p:nvPr/>
        </p:nvSpPr>
        <p:spPr>
          <a:xfrm>
            <a:off x="1242378" y="4232098"/>
            <a:ext cx="704703"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7" name="번개 16">
            <a:extLst>
              <a:ext uri="{FF2B5EF4-FFF2-40B4-BE49-F238E27FC236}">
                <a16:creationId xmlns:a16="http://schemas.microsoft.com/office/drawing/2014/main" id="{C2D4E4D9-5AE9-4FA5-A0B3-7E0A8BF7C768}"/>
              </a:ext>
            </a:extLst>
          </p:cNvPr>
          <p:cNvSpPr/>
          <p:nvPr/>
        </p:nvSpPr>
        <p:spPr>
          <a:xfrm>
            <a:off x="1390044" y="3909745"/>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타원 17">
            <a:extLst>
              <a:ext uri="{FF2B5EF4-FFF2-40B4-BE49-F238E27FC236}">
                <a16:creationId xmlns:a16="http://schemas.microsoft.com/office/drawing/2014/main" id="{217109A4-CC9B-4CD5-AC62-150A9D159A85}"/>
              </a:ext>
            </a:extLst>
          </p:cNvPr>
          <p:cNvSpPr/>
          <p:nvPr/>
        </p:nvSpPr>
        <p:spPr>
          <a:xfrm>
            <a:off x="304557" y="3642531"/>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9" name="타원 18">
            <a:extLst>
              <a:ext uri="{FF2B5EF4-FFF2-40B4-BE49-F238E27FC236}">
                <a16:creationId xmlns:a16="http://schemas.microsoft.com/office/drawing/2014/main" id="{A88A1BDE-F868-4381-8290-FBB51AA1C80D}"/>
              </a:ext>
            </a:extLst>
          </p:cNvPr>
          <p:cNvSpPr/>
          <p:nvPr/>
        </p:nvSpPr>
        <p:spPr>
          <a:xfrm>
            <a:off x="1174122" y="3838620"/>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20" name="그림 19">
            <a:extLst>
              <a:ext uri="{FF2B5EF4-FFF2-40B4-BE49-F238E27FC236}">
                <a16:creationId xmlns:a16="http://schemas.microsoft.com/office/drawing/2014/main" id="{53848063-E867-4CC8-B629-4351E913AF3F}"/>
              </a:ext>
            </a:extLst>
          </p:cNvPr>
          <p:cNvPicPr>
            <a:picLocks noChangeAspect="1"/>
          </p:cNvPicPr>
          <p:nvPr/>
        </p:nvPicPr>
        <p:blipFill>
          <a:blip r:embed="rId4"/>
          <a:stretch>
            <a:fillRect/>
          </a:stretch>
        </p:blipFill>
        <p:spPr>
          <a:xfrm>
            <a:off x="3494626" y="2979064"/>
            <a:ext cx="7378979" cy="2853311"/>
          </a:xfrm>
          <a:prstGeom prst="rect">
            <a:avLst/>
          </a:prstGeom>
        </p:spPr>
      </p:pic>
      <p:sp>
        <p:nvSpPr>
          <p:cNvPr id="21" name="번개 20">
            <a:extLst>
              <a:ext uri="{FF2B5EF4-FFF2-40B4-BE49-F238E27FC236}">
                <a16:creationId xmlns:a16="http://schemas.microsoft.com/office/drawing/2014/main" id="{B7399A10-DDE4-4D4E-A608-15DA38C2C411}"/>
              </a:ext>
            </a:extLst>
          </p:cNvPr>
          <p:cNvSpPr/>
          <p:nvPr/>
        </p:nvSpPr>
        <p:spPr>
          <a:xfrm>
            <a:off x="6158922" y="4572500"/>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타원 8">
            <a:extLst>
              <a:ext uri="{FF2B5EF4-FFF2-40B4-BE49-F238E27FC236}">
                <a16:creationId xmlns:a16="http://schemas.microsoft.com/office/drawing/2014/main" id="{E1614CBB-0DDF-456E-973B-CF436FF27587}"/>
              </a:ext>
            </a:extLst>
          </p:cNvPr>
          <p:cNvSpPr/>
          <p:nvPr/>
        </p:nvSpPr>
        <p:spPr>
          <a:xfrm>
            <a:off x="6050910" y="4348560"/>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61996090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 하기 </a:t>
            </a:r>
            <a:r>
              <a:rPr lang="en-US" altLang="ko-KR" dirty="0"/>
              <a:t>– 1. Grafana </a:t>
            </a:r>
            <a:r>
              <a:rPr lang="ko-KR" altLang="en-US" dirty="0"/>
              <a:t>데이터베이스 설정</a:t>
            </a:r>
            <a:endParaRPr lang="en-US" altLang="ko-KR" dirty="0"/>
          </a:p>
          <a:p>
            <a:pPr lvl="1"/>
            <a:r>
              <a:rPr lang="en-US" altLang="ko-KR" dirty="0"/>
              <a:t>Data Source</a:t>
            </a:r>
          </a:p>
          <a:p>
            <a:pPr lvl="2"/>
            <a:r>
              <a:rPr lang="en-US" altLang="ko-KR" dirty="0"/>
              <a:t>Grafana</a:t>
            </a:r>
            <a:r>
              <a:rPr lang="ko-KR" altLang="en-US" dirty="0"/>
              <a:t>가 정보를 수집하기 위해 어떤 </a:t>
            </a:r>
            <a:r>
              <a:rPr lang="en-US" altLang="ko-KR" dirty="0"/>
              <a:t>DB</a:t>
            </a:r>
            <a:r>
              <a:rPr lang="ko-KR" altLang="en-US" dirty="0"/>
              <a:t>를 접근해야 하는지 설정</a:t>
            </a:r>
            <a:endParaRPr lang="en-US" altLang="ko-KR" dirty="0"/>
          </a:p>
          <a:p>
            <a:pPr lvl="2"/>
            <a:r>
              <a:rPr lang="en-US" altLang="ko-KR" dirty="0"/>
              <a:t>Grafana</a:t>
            </a:r>
            <a:r>
              <a:rPr lang="ko-KR" altLang="en-US" dirty="0"/>
              <a:t>는 여러 가지 데이터베이스를 지원</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153</a:t>
            </a:fld>
            <a:endParaRPr lang="en-US" dirty="0"/>
          </a:p>
        </p:txBody>
      </p:sp>
      <p:pic>
        <p:nvPicPr>
          <p:cNvPr id="15" name="그림 14">
            <a:extLst>
              <a:ext uri="{FF2B5EF4-FFF2-40B4-BE49-F238E27FC236}">
                <a16:creationId xmlns:a16="http://schemas.microsoft.com/office/drawing/2014/main" id="{AF639547-57D2-4F46-A2EB-D7B4B30B4A0F}"/>
              </a:ext>
            </a:extLst>
          </p:cNvPr>
          <p:cNvPicPr>
            <a:picLocks noChangeAspect="1"/>
          </p:cNvPicPr>
          <p:nvPr/>
        </p:nvPicPr>
        <p:blipFill>
          <a:blip r:embed="rId3"/>
          <a:stretch>
            <a:fillRect/>
          </a:stretch>
        </p:blipFill>
        <p:spPr>
          <a:xfrm>
            <a:off x="2808709" y="2015951"/>
            <a:ext cx="6187440" cy="3140393"/>
          </a:xfrm>
          <a:prstGeom prst="rect">
            <a:avLst/>
          </a:prstGeom>
        </p:spPr>
      </p:pic>
      <p:sp>
        <p:nvSpPr>
          <p:cNvPr id="22" name="번개 21">
            <a:extLst>
              <a:ext uri="{FF2B5EF4-FFF2-40B4-BE49-F238E27FC236}">
                <a16:creationId xmlns:a16="http://schemas.microsoft.com/office/drawing/2014/main" id="{8C0B9A3A-5BC0-45EF-9608-94F958C9DA27}"/>
              </a:ext>
            </a:extLst>
          </p:cNvPr>
          <p:cNvSpPr/>
          <p:nvPr/>
        </p:nvSpPr>
        <p:spPr>
          <a:xfrm>
            <a:off x="8206685" y="4435937"/>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1044118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 하기 </a:t>
            </a:r>
            <a:r>
              <a:rPr lang="en-US" altLang="ko-KR" dirty="0"/>
              <a:t>– 1. Grafana </a:t>
            </a:r>
            <a:r>
              <a:rPr lang="ko-KR" altLang="en-US" dirty="0"/>
              <a:t>데이터베이스 설정</a:t>
            </a:r>
            <a:endParaRPr lang="en-US" altLang="ko-KR" dirty="0"/>
          </a:p>
          <a:p>
            <a:pPr lvl="1"/>
            <a:r>
              <a:rPr lang="en-US" altLang="ko-KR" dirty="0"/>
              <a:t>1. URL – http://localhost:8086 or http://</a:t>
            </a:r>
            <a:r>
              <a:rPr lang="ko-KR" altLang="en-US" dirty="0"/>
              <a:t>우분투 서버의 </a:t>
            </a:r>
            <a:r>
              <a:rPr lang="en-US" altLang="ko-KR" dirty="0"/>
              <a:t>IP address:8086</a:t>
            </a:r>
          </a:p>
          <a:p>
            <a:pPr lvl="2"/>
            <a:r>
              <a:rPr lang="en-US" altLang="ko-KR" dirty="0"/>
              <a:t>Grafana </a:t>
            </a:r>
            <a:r>
              <a:rPr lang="ko-KR" altLang="en-US" dirty="0"/>
              <a:t>서버 입장에서 접속 해야 하는 </a:t>
            </a:r>
            <a:r>
              <a:rPr lang="en-US" altLang="ko-KR" dirty="0" err="1"/>
              <a:t>InfluxDB</a:t>
            </a:r>
            <a:r>
              <a:rPr lang="en-US" altLang="ko-KR" dirty="0"/>
              <a:t> </a:t>
            </a:r>
            <a:r>
              <a:rPr lang="ko-KR" altLang="en-US" dirty="0"/>
              <a:t>서버는 어디에 있는가</a:t>
            </a:r>
            <a:r>
              <a:rPr lang="en-US" altLang="ko-KR" dirty="0"/>
              <a:t>? localhost</a:t>
            </a:r>
          </a:p>
          <a:p>
            <a:pPr lvl="1"/>
            <a:endParaRPr lang="en-US" altLang="ko-KR" dirty="0"/>
          </a:p>
          <a:p>
            <a:pPr lvl="1"/>
            <a:endParaRPr lang="en-US" altLang="ko-KR" dirty="0"/>
          </a:p>
          <a:p>
            <a:pPr lvl="1"/>
            <a:endParaRPr lang="en-US" altLang="ko-KR" dirty="0"/>
          </a:p>
          <a:p>
            <a:pPr lvl="1"/>
            <a:r>
              <a:rPr lang="en-US" altLang="ko-KR" dirty="0"/>
              <a:t>2. </a:t>
            </a:r>
            <a:r>
              <a:rPr lang="en-US" altLang="ko-KR" dirty="0" err="1"/>
              <a:t>InfluxDB</a:t>
            </a:r>
            <a:r>
              <a:rPr lang="en-US" altLang="ko-KR" dirty="0"/>
              <a:t> </a:t>
            </a:r>
            <a:r>
              <a:rPr lang="ko-KR" altLang="en-US" dirty="0"/>
              <a:t>설정</a:t>
            </a:r>
            <a:endParaRPr lang="en-US" altLang="ko-KR" dirty="0"/>
          </a:p>
          <a:p>
            <a:pPr lvl="2"/>
            <a:r>
              <a:rPr lang="en-US" altLang="ko-KR" dirty="0"/>
              <a:t>Database – </a:t>
            </a:r>
            <a:r>
              <a:rPr lang="en-US" altLang="ko-KR" dirty="0" err="1"/>
              <a:t>db_riatech</a:t>
            </a:r>
            <a:endParaRPr lang="en-US" altLang="ko-KR" dirty="0"/>
          </a:p>
          <a:p>
            <a:pPr lvl="3"/>
            <a:r>
              <a:rPr lang="ko-KR" altLang="en-US" dirty="0"/>
              <a:t>이전</a:t>
            </a:r>
            <a:r>
              <a:rPr lang="en-US" altLang="ko-KR" dirty="0"/>
              <a:t> </a:t>
            </a:r>
            <a:r>
              <a:rPr lang="ko-KR" altLang="en-US" dirty="0"/>
              <a:t>단계에서 생성한 데이터베이스 이름</a:t>
            </a:r>
            <a:endParaRPr lang="en-US" altLang="ko-KR" dirty="0"/>
          </a:p>
          <a:p>
            <a:pPr lvl="2"/>
            <a:r>
              <a:rPr lang="en-US" altLang="ko-KR" dirty="0"/>
              <a:t>User/Password</a:t>
            </a:r>
          </a:p>
          <a:p>
            <a:pPr lvl="3"/>
            <a:r>
              <a:rPr lang="en-US" altLang="ko-KR" dirty="0" err="1"/>
              <a:t>InfluxDB</a:t>
            </a:r>
            <a:r>
              <a:rPr lang="ko-KR" altLang="en-US" dirty="0"/>
              <a:t>의 </a:t>
            </a:r>
            <a:r>
              <a:rPr lang="en-US" altLang="ko-KR" dirty="0" err="1"/>
              <a:t>db_riatech</a:t>
            </a:r>
            <a:r>
              <a:rPr lang="ko-KR" altLang="en-US" dirty="0"/>
              <a:t>에 접속할 수 있는 사용자 정보</a:t>
            </a:r>
            <a:endParaRPr lang="en-US" altLang="ko-KR" dirty="0"/>
          </a:p>
          <a:p>
            <a:pPr lvl="1"/>
            <a:r>
              <a:rPr lang="en-US" altLang="ko-KR" dirty="0"/>
              <a:t>3. Save &amp; Test</a:t>
            </a:r>
          </a:p>
          <a:p>
            <a:pPr lvl="2"/>
            <a:r>
              <a:rPr lang="en-US" altLang="ko-KR" dirty="0"/>
              <a:t>Save &amp; Test </a:t>
            </a:r>
            <a:r>
              <a:rPr lang="ko-KR" altLang="en-US" dirty="0"/>
              <a:t>버튼 클릭 후 아래와 같은 </a:t>
            </a:r>
            <a:r>
              <a:rPr lang="ko-KR" altLang="en-US" dirty="0" err="1"/>
              <a:t>녹색창</a:t>
            </a:r>
            <a:r>
              <a:rPr lang="en-US" altLang="ko-KR" dirty="0"/>
              <a:t>(Data source is working)</a:t>
            </a:r>
            <a:r>
              <a:rPr lang="ko-KR" altLang="en-US" dirty="0"/>
              <a:t>이 나오면 정상</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154</a:t>
            </a:fld>
            <a:endParaRPr lang="en-US" dirty="0"/>
          </a:p>
        </p:txBody>
      </p:sp>
      <p:pic>
        <p:nvPicPr>
          <p:cNvPr id="6" name="그림 5">
            <a:extLst>
              <a:ext uri="{FF2B5EF4-FFF2-40B4-BE49-F238E27FC236}">
                <a16:creationId xmlns:a16="http://schemas.microsoft.com/office/drawing/2014/main" id="{8F413183-E3C8-4F70-B195-0A9385CE661C}"/>
              </a:ext>
            </a:extLst>
          </p:cNvPr>
          <p:cNvPicPr>
            <a:picLocks noChangeAspect="1"/>
          </p:cNvPicPr>
          <p:nvPr/>
        </p:nvPicPr>
        <p:blipFill>
          <a:blip r:embed="rId3"/>
          <a:stretch>
            <a:fillRect/>
          </a:stretch>
        </p:blipFill>
        <p:spPr>
          <a:xfrm>
            <a:off x="6418903" y="1703320"/>
            <a:ext cx="3940492" cy="1026795"/>
          </a:xfrm>
          <a:prstGeom prst="rect">
            <a:avLst/>
          </a:prstGeom>
        </p:spPr>
      </p:pic>
      <p:pic>
        <p:nvPicPr>
          <p:cNvPr id="9" name="그림 8">
            <a:extLst>
              <a:ext uri="{FF2B5EF4-FFF2-40B4-BE49-F238E27FC236}">
                <a16:creationId xmlns:a16="http://schemas.microsoft.com/office/drawing/2014/main" id="{111F1DEC-5DFD-4545-8195-2181BCB0E391}"/>
              </a:ext>
            </a:extLst>
          </p:cNvPr>
          <p:cNvPicPr>
            <a:picLocks noChangeAspect="1"/>
          </p:cNvPicPr>
          <p:nvPr/>
        </p:nvPicPr>
        <p:blipFill>
          <a:blip r:embed="rId4"/>
          <a:stretch>
            <a:fillRect/>
          </a:stretch>
        </p:blipFill>
        <p:spPr>
          <a:xfrm>
            <a:off x="5567066" y="3014027"/>
            <a:ext cx="4791075" cy="1104900"/>
          </a:xfrm>
          <a:prstGeom prst="rect">
            <a:avLst/>
          </a:prstGeom>
        </p:spPr>
      </p:pic>
      <p:pic>
        <p:nvPicPr>
          <p:cNvPr id="11" name="그림 10">
            <a:extLst>
              <a:ext uri="{FF2B5EF4-FFF2-40B4-BE49-F238E27FC236}">
                <a16:creationId xmlns:a16="http://schemas.microsoft.com/office/drawing/2014/main" id="{23601C8F-FF47-4C94-9253-4118A681B39E}"/>
              </a:ext>
            </a:extLst>
          </p:cNvPr>
          <p:cNvPicPr>
            <a:picLocks noChangeAspect="1"/>
          </p:cNvPicPr>
          <p:nvPr/>
        </p:nvPicPr>
        <p:blipFill>
          <a:blip r:embed="rId5"/>
          <a:stretch>
            <a:fillRect/>
          </a:stretch>
        </p:blipFill>
        <p:spPr>
          <a:xfrm>
            <a:off x="3067200" y="4731924"/>
            <a:ext cx="7315200" cy="1272540"/>
          </a:xfrm>
          <a:prstGeom prst="rect">
            <a:avLst/>
          </a:prstGeom>
        </p:spPr>
      </p:pic>
      <p:sp>
        <p:nvSpPr>
          <p:cNvPr id="8" name="번개 7">
            <a:extLst>
              <a:ext uri="{FF2B5EF4-FFF2-40B4-BE49-F238E27FC236}">
                <a16:creationId xmlns:a16="http://schemas.microsoft.com/office/drawing/2014/main" id="{35424B52-B18D-43DD-B868-CCC1E76F6B14}"/>
              </a:ext>
            </a:extLst>
          </p:cNvPr>
          <p:cNvSpPr/>
          <p:nvPr/>
        </p:nvSpPr>
        <p:spPr>
          <a:xfrm>
            <a:off x="4536901" y="5544343"/>
            <a:ext cx="144016" cy="216024"/>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53420586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155</a:t>
            </a:fld>
            <a:endParaRPr lang="en-US" dirty="0"/>
          </a:p>
        </p:txBody>
      </p:sp>
      <p:pic>
        <p:nvPicPr>
          <p:cNvPr id="7" name="그림 6">
            <a:extLst>
              <a:ext uri="{FF2B5EF4-FFF2-40B4-BE49-F238E27FC236}">
                <a16:creationId xmlns:a16="http://schemas.microsoft.com/office/drawing/2014/main" id="{4C8EB299-9952-4B96-9714-66797F1D0F90}"/>
              </a:ext>
            </a:extLst>
          </p:cNvPr>
          <p:cNvPicPr>
            <a:picLocks noChangeAspect="1"/>
          </p:cNvPicPr>
          <p:nvPr/>
        </p:nvPicPr>
        <p:blipFill>
          <a:blip r:embed="rId3"/>
          <a:stretch>
            <a:fillRect/>
          </a:stretch>
        </p:blipFill>
        <p:spPr>
          <a:xfrm>
            <a:off x="648469" y="1138356"/>
            <a:ext cx="8554403" cy="3000375"/>
          </a:xfrm>
          <a:prstGeom prst="rect">
            <a:avLst/>
          </a:prstGeom>
        </p:spPr>
      </p:pic>
      <p:sp>
        <p:nvSpPr>
          <p:cNvPr id="10" name="번개 9">
            <a:extLst>
              <a:ext uri="{FF2B5EF4-FFF2-40B4-BE49-F238E27FC236}">
                <a16:creationId xmlns:a16="http://schemas.microsoft.com/office/drawing/2014/main" id="{0E245F22-3902-4A21-9400-66843E5826A9}"/>
              </a:ext>
            </a:extLst>
          </p:cNvPr>
          <p:cNvSpPr/>
          <p:nvPr/>
        </p:nvSpPr>
        <p:spPr>
          <a:xfrm>
            <a:off x="418101" y="2358127"/>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2" name="사각형: 둥근 모서리 11">
            <a:extLst>
              <a:ext uri="{FF2B5EF4-FFF2-40B4-BE49-F238E27FC236}">
                <a16:creationId xmlns:a16="http://schemas.microsoft.com/office/drawing/2014/main" id="{6F646ABE-D32F-4A69-86D6-44BD317B2F3D}"/>
              </a:ext>
            </a:extLst>
          </p:cNvPr>
          <p:cNvSpPr/>
          <p:nvPr/>
        </p:nvSpPr>
        <p:spPr>
          <a:xfrm>
            <a:off x="655845" y="2633046"/>
            <a:ext cx="388760"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타원 13">
            <a:extLst>
              <a:ext uri="{FF2B5EF4-FFF2-40B4-BE49-F238E27FC236}">
                <a16:creationId xmlns:a16="http://schemas.microsoft.com/office/drawing/2014/main" id="{54317C5E-A2FA-4BF3-9C3B-BFEC4A05BDFA}"/>
              </a:ext>
            </a:extLst>
          </p:cNvPr>
          <p:cNvSpPr/>
          <p:nvPr/>
        </p:nvSpPr>
        <p:spPr>
          <a:xfrm>
            <a:off x="180157" y="2286119"/>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5" name="번개 14">
            <a:extLst>
              <a:ext uri="{FF2B5EF4-FFF2-40B4-BE49-F238E27FC236}">
                <a16:creationId xmlns:a16="http://schemas.microsoft.com/office/drawing/2014/main" id="{F8F16FD3-6E87-45B4-B244-53E044A943AA}"/>
              </a:ext>
            </a:extLst>
          </p:cNvPr>
          <p:cNvSpPr/>
          <p:nvPr/>
        </p:nvSpPr>
        <p:spPr>
          <a:xfrm>
            <a:off x="1151098" y="2560699"/>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사각형: 둥근 모서리 15">
            <a:extLst>
              <a:ext uri="{FF2B5EF4-FFF2-40B4-BE49-F238E27FC236}">
                <a16:creationId xmlns:a16="http://schemas.microsoft.com/office/drawing/2014/main" id="{457853DA-4574-4FB0-B41A-AE30119FB1B3}"/>
              </a:ext>
            </a:extLst>
          </p:cNvPr>
          <p:cNvSpPr/>
          <p:nvPr/>
        </p:nvSpPr>
        <p:spPr>
          <a:xfrm>
            <a:off x="1051797" y="2866934"/>
            <a:ext cx="964824" cy="2220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7" name="타원 16">
            <a:extLst>
              <a:ext uri="{FF2B5EF4-FFF2-40B4-BE49-F238E27FC236}">
                <a16:creationId xmlns:a16="http://schemas.microsoft.com/office/drawing/2014/main" id="{5B909E4C-B3BA-4E33-AC26-879EBAE6FCCF}"/>
              </a:ext>
            </a:extLst>
          </p:cNvPr>
          <p:cNvSpPr/>
          <p:nvPr/>
        </p:nvSpPr>
        <p:spPr>
          <a:xfrm>
            <a:off x="1194386" y="237938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pic>
        <p:nvPicPr>
          <p:cNvPr id="9" name="그림 8">
            <a:extLst>
              <a:ext uri="{FF2B5EF4-FFF2-40B4-BE49-F238E27FC236}">
                <a16:creationId xmlns:a16="http://schemas.microsoft.com/office/drawing/2014/main" id="{9D4EA9CE-A399-4259-A69D-60FC3318DF8B}"/>
              </a:ext>
            </a:extLst>
          </p:cNvPr>
          <p:cNvPicPr>
            <a:picLocks noChangeAspect="1"/>
          </p:cNvPicPr>
          <p:nvPr/>
        </p:nvPicPr>
        <p:blipFill>
          <a:blip r:embed="rId4"/>
          <a:stretch>
            <a:fillRect/>
          </a:stretch>
        </p:blipFill>
        <p:spPr>
          <a:xfrm>
            <a:off x="5132605" y="1871935"/>
            <a:ext cx="4587240" cy="3320415"/>
          </a:xfrm>
          <a:prstGeom prst="rect">
            <a:avLst/>
          </a:prstGeom>
        </p:spPr>
      </p:pic>
      <p:sp>
        <p:nvSpPr>
          <p:cNvPr id="13" name="번개 12">
            <a:extLst>
              <a:ext uri="{FF2B5EF4-FFF2-40B4-BE49-F238E27FC236}">
                <a16:creationId xmlns:a16="http://schemas.microsoft.com/office/drawing/2014/main" id="{7E878C35-3A4F-4575-8AA9-BB22282A0B1C}"/>
              </a:ext>
            </a:extLst>
          </p:cNvPr>
          <p:cNvSpPr/>
          <p:nvPr/>
        </p:nvSpPr>
        <p:spPr>
          <a:xfrm>
            <a:off x="6337101" y="3473649"/>
            <a:ext cx="259312" cy="288032"/>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8" name="타원 17">
            <a:extLst>
              <a:ext uri="{FF2B5EF4-FFF2-40B4-BE49-F238E27FC236}">
                <a16:creationId xmlns:a16="http://schemas.microsoft.com/office/drawing/2014/main" id="{86A04B81-E6F3-4F48-B2BD-9444BFE89E94}"/>
              </a:ext>
            </a:extLst>
          </p:cNvPr>
          <p:cNvSpPr/>
          <p:nvPr/>
        </p:nvSpPr>
        <p:spPr>
          <a:xfrm>
            <a:off x="6380389" y="329233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16000377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156</a:t>
            </a:fld>
            <a:endParaRPr lang="en-US" dirty="0"/>
          </a:p>
        </p:txBody>
      </p:sp>
      <p:pic>
        <p:nvPicPr>
          <p:cNvPr id="6" name="그림 5">
            <a:extLst>
              <a:ext uri="{FF2B5EF4-FFF2-40B4-BE49-F238E27FC236}">
                <a16:creationId xmlns:a16="http://schemas.microsoft.com/office/drawing/2014/main" id="{7EB9643C-D4D3-4ACF-AC73-3A619A7FFAA5}"/>
              </a:ext>
            </a:extLst>
          </p:cNvPr>
          <p:cNvPicPr>
            <a:picLocks noChangeAspect="1"/>
          </p:cNvPicPr>
          <p:nvPr/>
        </p:nvPicPr>
        <p:blipFill>
          <a:blip r:embed="rId3"/>
          <a:stretch>
            <a:fillRect/>
          </a:stretch>
        </p:blipFill>
        <p:spPr>
          <a:xfrm>
            <a:off x="720477" y="1170401"/>
            <a:ext cx="5734050" cy="2306955"/>
          </a:xfrm>
          <a:prstGeom prst="rect">
            <a:avLst/>
          </a:prstGeom>
        </p:spPr>
      </p:pic>
      <p:pic>
        <p:nvPicPr>
          <p:cNvPr id="11" name="그림 10">
            <a:extLst>
              <a:ext uri="{FF2B5EF4-FFF2-40B4-BE49-F238E27FC236}">
                <a16:creationId xmlns:a16="http://schemas.microsoft.com/office/drawing/2014/main" id="{9A92C7EC-A3CC-48CA-BABD-7CCDAC7A2006}"/>
              </a:ext>
            </a:extLst>
          </p:cNvPr>
          <p:cNvPicPr>
            <a:picLocks noChangeAspect="1"/>
          </p:cNvPicPr>
          <p:nvPr/>
        </p:nvPicPr>
        <p:blipFill>
          <a:blip r:embed="rId4"/>
          <a:stretch>
            <a:fillRect/>
          </a:stretch>
        </p:blipFill>
        <p:spPr>
          <a:xfrm>
            <a:off x="2632380" y="2737389"/>
            <a:ext cx="8239125" cy="3267075"/>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2232645" y="2087959"/>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2016111" y="1989895"/>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1" name="번개 20">
            <a:extLst>
              <a:ext uri="{FF2B5EF4-FFF2-40B4-BE49-F238E27FC236}">
                <a16:creationId xmlns:a16="http://schemas.microsoft.com/office/drawing/2014/main" id="{DACFA7F7-8608-45F0-8D4B-BB69623875F5}"/>
              </a:ext>
            </a:extLst>
          </p:cNvPr>
          <p:cNvSpPr/>
          <p:nvPr/>
        </p:nvSpPr>
        <p:spPr>
          <a:xfrm>
            <a:off x="1717319" y="2298996"/>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2" name="타원 21">
            <a:extLst>
              <a:ext uri="{FF2B5EF4-FFF2-40B4-BE49-F238E27FC236}">
                <a16:creationId xmlns:a16="http://schemas.microsoft.com/office/drawing/2014/main" id="{1160A2F7-91CF-4FC8-9E71-B50A91A05320}"/>
              </a:ext>
            </a:extLst>
          </p:cNvPr>
          <p:cNvSpPr/>
          <p:nvPr/>
        </p:nvSpPr>
        <p:spPr>
          <a:xfrm>
            <a:off x="1500785" y="220093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3" name="타원 22">
            <a:extLst>
              <a:ext uri="{FF2B5EF4-FFF2-40B4-BE49-F238E27FC236}">
                <a16:creationId xmlns:a16="http://schemas.microsoft.com/office/drawing/2014/main" id="{3D7AF969-1A8D-4CED-93ED-886223E002C8}"/>
              </a:ext>
            </a:extLst>
          </p:cNvPr>
          <p:cNvSpPr/>
          <p:nvPr/>
        </p:nvSpPr>
        <p:spPr>
          <a:xfrm>
            <a:off x="3888829" y="4095086"/>
            <a:ext cx="2088232"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sensors </a:t>
            </a:r>
            <a:r>
              <a:rPr lang="ko-KR" altLang="en-US" sz="1100" dirty="0">
                <a:solidFill>
                  <a:schemeClr val="tx1"/>
                </a:solidFill>
              </a:rPr>
              <a:t>선택</a:t>
            </a:r>
            <a:endParaRPr lang="en-US" altLang="ko-KR" sz="1100" dirty="0">
              <a:solidFill>
                <a:schemeClr val="tx1"/>
              </a:solidFill>
            </a:endParaRPr>
          </a:p>
        </p:txBody>
      </p:sp>
      <p:sp>
        <p:nvSpPr>
          <p:cNvPr id="24" name="타원 23">
            <a:extLst>
              <a:ext uri="{FF2B5EF4-FFF2-40B4-BE49-F238E27FC236}">
                <a16:creationId xmlns:a16="http://schemas.microsoft.com/office/drawing/2014/main" id="{F1511908-5553-455E-8265-91B35CA4DA94}"/>
              </a:ext>
            </a:extLst>
          </p:cNvPr>
          <p:cNvSpPr/>
          <p:nvPr/>
        </p:nvSpPr>
        <p:spPr>
          <a:xfrm>
            <a:off x="3888010" y="4833751"/>
            <a:ext cx="2088232"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Temp </a:t>
            </a:r>
            <a:r>
              <a:rPr lang="ko-KR" altLang="en-US" sz="1100" dirty="0">
                <a:solidFill>
                  <a:schemeClr val="tx1"/>
                </a:solidFill>
              </a:rPr>
              <a:t>선택</a:t>
            </a:r>
            <a:endParaRPr lang="en-US" altLang="ko-KR" sz="1100" dirty="0">
              <a:solidFill>
                <a:schemeClr val="tx1"/>
              </a:solidFill>
            </a:endParaRPr>
          </a:p>
        </p:txBody>
      </p:sp>
    </p:spTree>
    <p:extLst>
      <p:ext uri="{BB962C8B-B14F-4D97-AF65-F5344CB8AC3E}">
        <p14:creationId xmlns:p14="http://schemas.microsoft.com/office/powerpoint/2010/main" val="23026024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157</a:t>
            </a:fld>
            <a:endParaRPr lang="en-US" dirty="0"/>
          </a:p>
        </p:txBody>
      </p:sp>
      <p:pic>
        <p:nvPicPr>
          <p:cNvPr id="7" name="그림 6">
            <a:extLst>
              <a:ext uri="{FF2B5EF4-FFF2-40B4-BE49-F238E27FC236}">
                <a16:creationId xmlns:a16="http://schemas.microsoft.com/office/drawing/2014/main" id="{45164A67-B86C-4F42-90DD-A885661E0DB2}"/>
              </a:ext>
            </a:extLst>
          </p:cNvPr>
          <p:cNvPicPr>
            <a:picLocks noChangeAspect="1"/>
          </p:cNvPicPr>
          <p:nvPr/>
        </p:nvPicPr>
        <p:blipFill>
          <a:blip r:embed="rId3"/>
          <a:stretch>
            <a:fillRect/>
          </a:stretch>
        </p:blipFill>
        <p:spPr>
          <a:xfrm>
            <a:off x="1800597" y="1687573"/>
            <a:ext cx="8172450" cy="3371850"/>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4392885" y="3122127"/>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4176351" y="3024063"/>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Tree>
    <p:extLst>
      <p:ext uri="{BB962C8B-B14F-4D97-AF65-F5344CB8AC3E}">
        <p14:creationId xmlns:p14="http://schemas.microsoft.com/office/powerpoint/2010/main" val="1267170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pPr lvl="1"/>
            <a:r>
              <a:rPr lang="en-US" altLang="ko-KR" dirty="0" err="1"/>
              <a:t>Pannel</a:t>
            </a:r>
            <a:r>
              <a:rPr lang="en-US" altLang="ko-KR" dirty="0"/>
              <a:t> Options</a:t>
            </a:r>
          </a:p>
          <a:p>
            <a:pPr lvl="2"/>
            <a:r>
              <a:rPr lang="en-US" altLang="ko-KR" dirty="0"/>
              <a:t>Title : My Office Temp.</a:t>
            </a:r>
          </a:p>
          <a:p>
            <a:pPr lvl="1"/>
            <a:r>
              <a:rPr lang="en-US" altLang="ko-KR" dirty="0"/>
              <a:t>Tooltip</a:t>
            </a:r>
          </a:p>
          <a:p>
            <a:pPr lvl="1"/>
            <a:r>
              <a:rPr lang="en-US" altLang="ko-KR" dirty="0"/>
              <a:t>Legend</a:t>
            </a:r>
          </a:p>
          <a:p>
            <a:pPr lvl="1"/>
            <a:r>
              <a:rPr lang="en-US" altLang="ko-KR" dirty="0"/>
              <a:t>Graph </a:t>
            </a:r>
            <a:r>
              <a:rPr lang="en-US" altLang="ko-KR" dirty="0" err="1"/>
              <a:t>sytles</a:t>
            </a:r>
            <a:endParaRPr lang="en-US" altLang="ko-KR" dirty="0"/>
          </a:p>
          <a:p>
            <a:pPr lvl="1"/>
            <a:r>
              <a:rPr lang="en-US" altLang="ko-KR" dirty="0"/>
              <a:t>Axis</a:t>
            </a:r>
          </a:p>
          <a:p>
            <a:pPr lvl="1"/>
            <a:r>
              <a:rPr lang="en-US" altLang="ko-KR" dirty="0"/>
              <a:t>Standard options</a:t>
            </a:r>
          </a:p>
          <a:p>
            <a:pPr lvl="2"/>
            <a:r>
              <a:rPr lang="en-US" altLang="ko-KR" dirty="0"/>
              <a:t>Unit : temperature </a:t>
            </a:r>
            <a:r>
              <a:rPr lang="en-US" altLang="ko-KR" dirty="0">
                <a:sym typeface="Wingdings" panose="05000000000000000000" pitchFamily="2" charset="2"/>
              </a:rPr>
              <a:t> Celsius(</a:t>
            </a:r>
            <a:r>
              <a:rPr lang="ko-KR" altLang="en-US" dirty="0">
                <a:sym typeface="Wingdings" panose="05000000000000000000" pitchFamily="2" charset="2"/>
              </a:rPr>
              <a:t>℃</a:t>
            </a:r>
            <a:r>
              <a:rPr lang="en-US" altLang="ko-KR" dirty="0">
                <a:sym typeface="Wingdings" panose="05000000000000000000" pitchFamily="2" charset="2"/>
              </a:rPr>
              <a:t>)</a:t>
            </a:r>
          </a:p>
          <a:p>
            <a:pPr lvl="1"/>
            <a:r>
              <a:rPr lang="en-US" altLang="ko-KR" dirty="0">
                <a:sym typeface="Wingdings" panose="05000000000000000000" pitchFamily="2" charset="2"/>
              </a:rPr>
              <a:t>Thresholds</a:t>
            </a:r>
          </a:p>
          <a:p>
            <a:pPr lvl="2"/>
            <a:r>
              <a:rPr lang="en-US" altLang="ko-KR" dirty="0">
                <a:sym typeface="Wingdings" panose="05000000000000000000" pitchFamily="2" charset="2"/>
              </a:rPr>
              <a:t>Add threshold</a:t>
            </a:r>
          </a:p>
          <a:p>
            <a:pPr lvl="2"/>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158</a:t>
            </a:fld>
            <a:endParaRPr lang="en-US" dirty="0"/>
          </a:p>
        </p:txBody>
      </p:sp>
      <p:pic>
        <p:nvPicPr>
          <p:cNvPr id="6" name="그림 5">
            <a:extLst>
              <a:ext uri="{FF2B5EF4-FFF2-40B4-BE49-F238E27FC236}">
                <a16:creationId xmlns:a16="http://schemas.microsoft.com/office/drawing/2014/main" id="{FD72F729-5A59-4604-851F-139FBD267F60}"/>
              </a:ext>
            </a:extLst>
          </p:cNvPr>
          <p:cNvPicPr>
            <a:picLocks noChangeAspect="1"/>
          </p:cNvPicPr>
          <p:nvPr/>
        </p:nvPicPr>
        <p:blipFill>
          <a:blip r:embed="rId3"/>
          <a:stretch>
            <a:fillRect/>
          </a:stretch>
        </p:blipFill>
        <p:spPr>
          <a:xfrm>
            <a:off x="6492639" y="1165542"/>
            <a:ext cx="3368993" cy="4149090"/>
          </a:xfrm>
          <a:prstGeom prst="rect">
            <a:avLst/>
          </a:prstGeom>
        </p:spPr>
      </p:pic>
      <p:sp>
        <p:nvSpPr>
          <p:cNvPr id="19" name="번개 18">
            <a:extLst>
              <a:ext uri="{FF2B5EF4-FFF2-40B4-BE49-F238E27FC236}">
                <a16:creationId xmlns:a16="http://schemas.microsoft.com/office/drawing/2014/main" id="{7BE4BE08-EE02-4C6E-9CB7-8CFDA6C984DB}"/>
              </a:ext>
            </a:extLst>
          </p:cNvPr>
          <p:cNvSpPr/>
          <p:nvPr/>
        </p:nvSpPr>
        <p:spPr>
          <a:xfrm>
            <a:off x="6625133" y="1577536"/>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0" name="타원 19">
            <a:extLst>
              <a:ext uri="{FF2B5EF4-FFF2-40B4-BE49-F238E27FC236}">
                <a16:creationId xmlns:a16="http://schemas.microsoft.com/office/drawing/2014/main" id="{19EDE5C9-674A-45A3-BDDE-E9863B9918AE}"/>
              </a:ext>
            </a:extLst>
          </p:cNvPr>
          <p:cNvSpPr/>
          <p:nvPr/>
        </p:nvSpPr>
        <p:spPr>
          <a:xfrm>
            <a:off x="6408599" y="1479472"/>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Tree>
    <p:extLst>
      <p:ext uri="{BB962C8B-B14F-4D97-AF65-F5344CB8AC3E}">
        <p14:creationId xmlns:p14="http://schemas.microsoft.com/office/powerpoint/2010/main" val="359538799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Apply </a:t>
            </a:r>
            <a:r>
              <a:rPr lang="ko-KR" altLang="en-US" dirty="0"/>
              <a:t>클릭</a:t>
            </a:r>
            <a:endParaRPr lang="en-US" altLang="ko-KR" dirty="0"/>
          </a:p>
          <a:p>
            <a:pPr lvl="2"/>
            <a:r>
              <a:rPr lang="ko-KR" altLang="en-US" dirty="0"/>
              <a:t>왼쪽 상단에 보이는 </a:t>
            </a:r>
            <a:r>
              <a:rPr lang="en-US" altLang="ko-KR" dirty="0"/>
              <a:t>Apply </a:t>
            </a:r>
            <a:r>
              <a:rPr lang="ko-KR" altLang="en-US" dirty="0"/>
              <a:t>버튼 클릭</a:t>
            </a:r>
            <a:endParaRPr lang="en-US" altLang="ko-KR" dirty="0"/>
          </a:p>
          <a:p>
            <a:pPr lvl="1"/>
            <a:endParaRPr lang="en-US" altLang="ko-KR" dirty="0"/>
          </a:p>
          <a:p>
            <a:pPr lvl="2"/>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159</a:t>
            </a:fld>
            <a:endParaRPr lang="en-US" dirty="0"/>
          </a:p>
        </p:txBody>
      </p:sp>
      <p:pic>
        <p:nvPicPr>
          <p:cNvPr id="6" name="그림 5">
            <a:extLst>
              <a:ext uri="{FF2B5EF4-FFF2-40B4-BE49-F238E27FC236}">
                <a16:creationId xmlns:a16="http://schemas.microsoft.com/office/drawing/2014/main" id="{21715E80-45C3-43A1-AC85-90342B4982D5}"/>
              </a:ext>
            </a:extLst>
          </p:cNvPr>
          <p:cNvPicPr>
            <a:picLocks noChangeAspect="1"/>
          </p:cNvPicPr>
          <p:nvPr/>
        </p:nvPicPr>
        <p:blipFill>
          <a:blip r:embed="rId3"/>
          <a:stretch>
            <a:fillRect/>
          </a:stretch>
        </p:blipFill>
        <p:spPr>
          <a:xfrm>
            <a:off x="3455987" y="1332346"/>
            <a:ext cx="4610100" cy="476250"/>
          </a:xfrm>
          <a:prstGeom prst="rect">
            <a:avLst/>
          </a:prstGeom>
        </p:spPr>
      </p:pic>
      <p:pic>
        <p:nvPicPr>
          <p:cNvPr id="10" name="그림 9">
            <a:extLst>
              <a:ext uri="{FF2B5EF4-FFF2-40B4-BE49-F238E27FC236}">
                <a16:creationId xmlns:a16="http://schemas.microsoft.com/office/drawing/2014/main" id="{5F86DD82-59EE-40DD-AA77-E5EFAAA292CB}"/>
              </a:ext>
            </a:extLst>
          </p:cNvPr>
          <p:cNvPicPr>
            <a:picLocks noChangeAspect="1"/>
          </p:cNvPicPr>
          <p:nvPr/>
        </p:nvPicPr>
        <p:blipFill>
          <a:blip r:embed="rId4"/>
          <a:stretch>
            <a:fillRect/>
          </a:stretch>
        </p:blipFill>
        <p:spPr>
          <a:xfrm>
            <a:off x="3437863" y="3006725"/>
            <a:ext cx="4848225" cy="466725"/>
          </a:xfrm>
          <a:prstGeom prst="rect">
            <a:avLst/>
          </a:prstGeom>
        </p:spPr>
      </p:pic>
      <p:sp>
        <p:nvSpPr>
          <p:cNvPr id="11" name="화살표: 아래쪽 10">
            <a:extLst>
              <a:ext uri="{FF2B5EF4-FFF2-40B4-BE49-F238E27FC236}">
                <a16:creationId xmlns:a16="http://schemas.microsoft.com/office/drawing/2014/main" id="{96668108-0A44-4116-AE77-332B07B4D538}"/>
              </a:ext>
            </a:extLst>
          </p:cNvPr>
          <p:cNvSpPr/>
          <p:nvPr/>
        </p:nvSpPr>
        <p:spPr>
          <a:xfrm>
            <a:off x="5602875" y="2015951"/>
            <a:ext cx="518202" cy="792088"/>
          </a:xfrm>
          <a:prstGeom prst="downArrow">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4" name="번개 13">
            <a:extLst>
              <a:ext uri="{FF2B5EF4-FFF2-40B4-BE49-F238E27FC236}">
                <a16:creationId xmlns:a16="http://schemas.microsoft.com/office/drawing/2014/main" id="{CB0FD2BF-8653-4597-A4A7-378ACF560BF9}"/>
              </a:ext>
            </a:extLst>
          </p:cNvPr>
          <p:cNvSpPr/>
          <p:nvPr/>
        </p:nvSpPr>
        <p:spPr>
          <a:xfrm>
            <a:off x="7777261" y="1211163"/>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6" name="번개 15">
            <a:extLst>
              <a:ext uri="{FF2B5EF4-FFF2-40B4-BE49-F238E27FC236}">
                <a16:creationId xmlns:a16="http://schemas.microsoft.com/office/drawing/2014/main" id="{E257984F-91BD-4033-8EA7-BED5660EF4A9}"/>
              </a:ext>
            </a:extLst>
          </p:cNvPr>
          <p:cNvSpPr/>
          <p:nvPr/>
        </p:nvSpPr>
        <p:spPr>
          <a:xfrm>
            <a:off x="6625133" y="1211163"/>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3" name="그림 12">
            <a:extLst>
              <a:ext uri="{FF2B5EF4-FFF2-40B4-BE49-F238E27FC236}">
                <a16:creationId xmlns:a16="http://schemas.microsoft.com/office/drawing/2014/main" id="{654E2133-87DC-415E-872C-B87C82D45753}"/>
              </a:ext>
            </a:extLst>
          </p:cNvPr>
          <p:cNvPicPr>
            <a:picLocks noChangeAspect="1"/>
          </p:cNvPicPr>
          <p:nvPr/>
        </p:nvPicPr>
        <p:blipFill>
          <a:blip r:embed="rId5"/>
          <a:stretch>
            <a:fillRect/>
          </a:stretch>
        </p:blipFill>
        <p:spPr>
          <a:xfrm>
            <a:off x="4609687" y="4878487"/>
            <a:ext cx="2352675" cy="390525"/>
          </a:xfrm>
          <a:prstGeom prst="rect">
            <a:avLst/>
          </a:prstGeom>
        </p:spPr>
      </p:pic>
      <p:sp>
        <p:nvSpPr>
          <p:cNvPr id="21" name="번개 20">
            <a:extLst>
              <a:ext uri="{FF2B5EF4-FFF2-40B4-BE49-F238E27FC236}">
                <a16:creationId xmlns:a16="http://schemas.microsoft.com/office/drawing/2014/main" id="{A243BD67-D297-4300-99AE-3791A04EC66F}"/>
              </a:ext>
            </a:extLst>
          </p:cNvPr>
          <p:cNvSpPr/>
          <p:nvPr/>
        </p:nvSpPr>
        <p:spPr>
          <a:xfrm>
            <a:off x="6372586" y="4760527"/>
            <a:ext cx="144016" cy="235920"/>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34311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Network Adapter</a:t>
            </a:r>
          </a:p>
          <a:p>
            <a:pPr lvl="2"/>
            <a:r>
              <a:rPr lang="en-US" altLang="ko-KR" dirty="0"/>
              <a:t>Network connection </a:t>
            </a:r>
            <a:r>
              <a:rPr lang="ko-KR" altLang="en-US" dirty="0"/>
              <a:t>설정 </a:t>
            </a:r>
            <a:r>
              <a:rPr lang="ko-KR" altLang="en-US" dirty="0">
                <a:solidFill>
                  <a:schemeClr val="accent6">
                    <a:lumMod val="75000"/>
                  </a:schemeClr>
                </a:solidFill>
              </a:rPr>
              <a:t>변경</a:t>
            </a:r>
            <a:endParaRPr lang="en-US" altLang="ko-KR" dirty="0">
              <a:solidFill>
                <a:schemeClr val="accent6">
                  <a:lumMod val="75000"/>
                </a:schemeClr>
              </a:solidFill>
            </a:endParaRPr>
          </a:p>
          <a:p>
            <a:pPr lvl="3"/>
            <a:r>
              <a:rPr lang="en-US" altLang="ko-KR" dirty="0">
                <a:solidFill>
                  <a:srgbClr val="FF0000"/>
                </a:solidFill>
              </a:rPr>
              <a:t>Bridged</a:t>
            </a:r>
            <a:r>
              <a:rPr lang="en-US" altLang="ko-KR" dirty="0"/>
              <a:t>: Connected directly to the physical network</a:t>
            </a:r>
          </a:p>
          <a:p>
            <a:pPr lvl="3"/>
            <a:endParaRPr lang="en-US" altLang="ko-KR" dirty="0"/>
          </a:p>
          <a:p>
            <a:pPr lvl="1"/>
            <a:r>
              <a:rPr lang="en-US" altLang="ko-KR" dirty="0"/>
              <a:t>Close </a:t>
            </a:r>
            <a:r>
              <a:rPr lang="ko-KR" altLang="en-US" dirty="0"/>
              <a:t>버튼 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a:t>
            </a:fld>
            <a:endParaRPr lang="en-US" dirty="0"/>
          </a:p>
        </p:txBody>
      </p:sp>
      <p:pic>
        <p:nvPicPr>
          <p:cNvPr id="7" name="그림 6">
            <a:extLst>
              <a:ext uri="{FF2B5EF4-FFF2-40B4-BE49-F238E27FC236}">
                <a16:creationId xmlns:a16="http://schemas.microsoft.com/office/drawing/2014/main" id="{3D948A62-CBDB-4354-AAD9-F568BFE7EA45}"/>
              </a:ext>
            </a:extLst>
          </p:cNvPr>
          <p:cNvPicPr>
            <a:picLocks noChangeAspect="1"/>
          </p:cNvPicPr>
          <p:nvPr/>
        </p:nvPicPr>
        <p:blipFill>
          <a:blip r:embed="rId3"/>
          <a:stretch>
            <a:fillRect/>
          </a:stretch>
        </p:blipFill>
        <p:spPr>
          <a:xfrm>
            <a:off x="5756076" y="1079847"/>
            <a:ext cx="5000625" cy="4773930"/>
          </a:xfrm>
          <a:prstGeom prst="rect">
            <a:avLst/>
          </a:prstGeom>
        </p:spPr>
      </p:pic>
      <p:sp>
        <p:nvSpPr>
          <p:cNvPr id="8" name="번개 7">
            <a:extLst>
              <a:ext uri="{FF2B5EF4-FFF2-40B4-BE49-F238E27FC236}">
                <a16:creationId xmlns:a16="http://schemas.microsoft.com/office/drawing/2014/main" id="{0C3E2D1E-1506-4A85-87FD-C4B04816D7A2}"/>
              </a:ext>
            </a:extLst>
          </p:cNvPr>
          <p:cNvSpPr/>
          <p:nvPr/>
        </p:nvSpPr>
        <p:spPr>
          <a:xfrm>
            <a:off x="7915726" y="1925985"/>
            <a:ext cx="119022"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번개 8">
            <a:extLst>
              <a:ext uri="{FF2B5EF4-FFF2-40B4-BE49-F238E27FC236}">
                <a16:creationId xmlns:a16="http://schemas.microsoft.com/office/drawing/2014/main" id="{566D24AF-F125-412F-B975-C686932F14C3}"/>
              </a:ext>
            </a:extLst>
          </p:cNvPr>
          <p:cNvSpPr/>
          <p:nvPr/>
        </p:nvSpPr>
        <p:spPr>
          <a:xfrm>
            <a:off x="9649469" y="5547393"/>
            <a:ext cx="119022"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0" name="타원 9">
            <a:extLst>
              <a:ext uri="{FF2B5EF4-FFF2-40B4-BE49-F238E27FC236}">
                <a16:creationId xmlns:a16="http://schemas.microsoft.com/office/drawing/2014/main" id="{09A5BFFB-68DC-4FCB-AFE9-C48ABCBE1E7A}"/>
              </a:ext>
            </a:extLst>
          </p:cNvPr>
          <p:cNvSpPr/>
          <p:nvPr/>
        </p:nvSpPr>
        <p:spPr>
          <a:xfrm>
            <a:off x="7713620" y="1861854"/>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1" name="타원 10">
            <a:extLst>
              <a:ext uri="{FF2B5EF4-FFF2-40B4-BE49-F238E27FC236}">
                <a16:creationId xmlns:a16="http://schemas.microsoft.com/office/drawing/2014/main" id="{28F2C2A8-47B0-4900-B8CB-83522904370C}"/>
              </a:ext>
            </a:extLst>
          </p:cNvPr>
          <p:cNvSpPr/>
          <p:nvPr/>
        </p:nvSpPr>
        <p:spPr>
          <a:xfrm>
            <a:off x="9449720" y="5457393"/>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Tree>
    <p:extLst>
      <p:ext uri="{BB962C8B-B14F-4D97-AF65-F5344CB8AC3E}">
        <p14:creationId xmlns:p14="http://schemas.microsoft.com/office/powerpoint/2010/main" val="41699038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 Grafana</a:t>
            </a:r>
          </a:p>
        </p:txBody>
      </p:sp>
      <p:sp>
        <p:nvSpPr>
          <p:cNvPr id="3" name="내용 개체 틀 2"/>
          <p:cNvSpPr>
            <a:spLocks noGrp="1"/>
          </p:cNvSpPr>
          <p:nvPr>
            <p:ph sz="quarter" idx="11"/>
          </p:nvPr>
        </p:nvSpPr>
        <p:spPr>
          <a:xfrm>
            <a:off x="266399" y="578149"/>
            <a:ext cx="11039253" cy="1745730"/>
          </a:xfrm>
        </p:spPr>
        <p:txBody>
          <a:bodyPr/>
          <a:lstStyle/>
          <a:p>
            <a:r>
              <a:rPr lang="ko-KR" altLang="en-US" dirty="0"/>
              <a:t>무조건 따라하기 </a:t>
            </a:r>
            <a:r>
              <a:rPr lang="en-US" altLang="ko-KR" dirty="0"/>
              <a:t>- New dashboard/Edit Panel</a:t>
            </a:r>
          </a:p>
          <a:p>
            <a:pPr lvl="1"/>
            <a:r>
              <a:rPr lang="ko-KR" altLang="en-US" dirty="0"/>
              <a:t>그래프 위에 마우스 커서를 올려 놓으면 그래프 오른쪽 하단에 마크가 나타남</a:t>
            </a:r>
            <a:r>
              <a:rPr lang="en-US" altLang="ko-KR" dirty="0"/>
              <a:t>.</a:t>
            </a:r>
          </a:p>
          <a:p>
            <a:pPr lvl="2"/>
            <a:r>
              <a:rPr lang="ko-KR" altLang="en-US" dirty="0"/>
              <a:t>그래프의 오른쪽 하단을 클릭 한 체로 마우스를 움직이면서 그래프 화면 크기를 변경할 수 있음</a:t>
            </a:r>
            <a:r>
              <a:rPr lang="en-US" altLang="ko-KR" dirty="0"/>
              <a:t>.</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160</a:t>
            </a:fld>
            <a:endParaRPr lang="en-US" dirty="0"/>
          </a:p>
        </p:txBody>
      </p:sp>
      <p:pic>
        <p:nvPicPr>
          <p:cNvPr id="22" name="그림 21">
            <a:extLst>
              <a:ext uri="{FF2B5EF4-FFF2-40B4-BE49-F238E27FC236}">
                <a16:creationId xmlns:a16="http://schemas.microsoft.com/office/drawing/2014/main" id="{D0F41ECB-7AAF-4C18-AA85-7894680CDD96}"/>
              </a:ext>
            </a:extLst>
          </p:cNvPr>
          <p:cNvPicPr>
            <a:picLocks noChangeAspect="1"/>
          </p:cNvPicPr>
          <p:nvPr/>
        </p:nvPicPr>
        <p:blipFill>
          <a:blip r:embed="rId3"/>
          <a:stretch>
            <a:fillRect/>
          </a:stretch>
        </p:blipFill>
        <p:spPr>
          <a:xfrm>
            <a:off x="903287" y="1799927"/>
            <a:ext cx="9715500" cy="3048000"/>
          </a:xfrm>
          <a:prstGeom prst="rect">
            <a:avLst/>
          </a:prstGeom>
        </p:spPr>
      </p:pic>
      <p:sp>
        <p:nvSpPr>
          <p:cNvPr id="15" name="타원 14">
            <a:extLst>
              <a:ext uri="{FF2B5EF4-FFF2-40B4-BE49-F238E27FC236}">
                <a16:creationId xmlns:a16="http://schemas.microsoft.com/office/drawing/2014/main" id="{C70BAEA1-4A27-4453-9169-C5FEA7F1FFAA}"/>
              </a:ext>
            </a:extLst>
          </p:cNvPr>
          <p:cNvSpPr/>
          <p:nvPr/>
        </p:nvSpPr>
        <p:spPr>
          <a:xfrm>
            <a:off x="5880066" y="4742309"/>
            <a:ext cx="216024" cy="216024"/>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Tree>
    <p:extLst>
      <p:ext uri="{BB962C8B-B14F-4D97-AF65-F5344CB8AC3E}">
        <p14:creationId xmlns:p14="http://schemas.microsoft.com/office/powerpoint/2010/main" val="113905752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Set server </a:t>
            </a:r>
            <a:r>
              <a:rPr lang="en-US" altLang="ko-KR" dirty="0" err="1"/>
              <a:t>timezone</a:t>
            </a:r>
            <a:endParaRPr lang="en-US" altLang="ko-KR" dirty="0"/>
          </a:p>
        </p:txBody>
      </p:sp>
      <p:sp>
        <p:nvSpPr>
          <p:cNvPr id="3" name="내용 개체 틀 2"/>
          <p:cNvSpPr>
            <a:spLocks noGrp="1"/>
          </p:cNvSpPr>
          <p:nvPr>
            <p:ph sz="quarter" idx="11"/>
          </p:nvPr>
        </p:nvSpPr>
        <p:spPr>
          <a:xfrm>
            <a:off x="266399" y="578149"/>
            <a:ext cx="11039254" cy="1745730"/>
          </a:xfrm>
        </p:spPr>
        <p:txBody>
          <a:bodyPr/>
          <a:lstStyle/>
          <a:p>
            <a:r>
              <a:rPr lang="en-US" altLang="ko-KR" dirty="0"/>
              <a:t>Set organization </a:t>
            </a:r>
            <a:r>
              <a:rPr lang="en-US" altLang="ko-KR" dirty="0" err="1"/>
              <a:t>timezone</a:t>
            </a:r>
            <a:endParaRPr lang="en-US" altLang="ko-KR" dirty="0"/>
          </a:p>
          <a:p>
            <a:pPr lvl="1"/>
            <a:r>
              <a:rPr lang="en-US" altLang="ko-KR" dirty="0"/>
              <a:t>Organization administrators can choose a default </a:t>
            </a:r>
            <a:r>
              <a:rPr lang="en-US" altLang="ko-KR" dirty="0" err="1"/>
              <a:t>timezone</a:t>
            </a:r>
            <a:r>
              <a:rPr lang="en-US" altLang="ko-KR" dirty="0"/>
              <a:t> for their organization</a:t>
            </a:r>
          </a:p>
          <a:p>
            <a:pPr lvl="2"/>
            <a:r>
              <a:rPr lang="en-US" altLang="ko-KR" dirty="0"/>
              <a:t>1. Hover your cursor over the Configuration(gear) icon.</a:t>
            </a:r>
          </a:p>
          <a:p>
            <a:pPr lvl="2"/>
            <a:r>
              <a:rPr lang="en-US" altLang="ko-KR" dirty="0"/>
              <a:t>2. Click Preference.</a:t>
            </a:r>
          </a:p>
          <a:p>
            <a:pPr lvl="2"/>
            <a:r>
              <a:rPr lang="en-US" altLang="ko-KR" dirty="0"/>
              <a:t>3. Click </a:t>
            </a:r>
          </a:p>
          <a:p>
            <a:pPr lvl="2"/>
            <a:r>
              <a:rPr lang="en-US" altLang="ko-KR" dirty="0"/>
              <a:t>4. Save</a:t>
            </a:r>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161</a:t>
            </a:fld>
            <a:endParaRPr lang="en-US" dirty="0"/>
          </a:p>
        </p:txBody>
      </p:sp>
    </p:spTree>
    <p:extLst>
      <p:ext uri="{BB962C8B-B14F-4D97-AF65-F5344CB8AC3E}">
        <p14:creationId xmlns:p14="http://schemas.microsoft.com/office/powerpoint/2010/main" val="257770579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ko-KR" altLang="en-US" dirty="0"/>
              <a:t>마지막 과제</a:t>
            </a:r>
            <a:endParaRPr lang="en-US" altLang="ko-KR" dirty="0"/>
          </a:p>
        </p:txBody>
      </p:sp>
      <p:sp>
        <p:nvSpPr>
          <p:cNvPr id="3" name="내용 개체 틀 2"/>
          <p:cNvSpPr>
            <a:spLocks noGrp="1"/>
          </p:cNvSpPr>
          <p:nvPr>
            <p:ph sz="quarter" idx="11"/>
          </p:nvPr>
        </p:nvSpPr>
        <p:spPr>
          <a:xfrm>
            <a:off x="266399" y="578149"/>
            <a:ext cx="11039254" cy="1745730"/>
          </a:xfrm>
        </p:spPr>
        <p:txBody>
          <a:bodyPr/>
          <a:lstStyle/>
          <a:p>
            <a:r>
              <a:rPr lang="ko-KR" altLang="en-US" dirty="0"/>
              <a:t>과제 </a:t>
            </a:r>
            <a:r>
              <a:rPr lang="en-US" altLang="ko-KR" dirty="0"/>
              <a:t>1 – </a:t>
            </a:r>
            <a:r>
              <a:rPr lang="ko-KR" altLang="en-US" dirty="0"/>
              <a:t>요구 동작</a:t>
            </a:r>
            <a:endParaRPr lang="en-US" altLang="ko-KR" dirty="0"/>
          </a:p>
          <a:p>
            <a:pPr lvl="1"/>
            <a:r>
              <a:rPr lang="en-US" altLang="ko-KR" dirty="0"/>
              <a:t>Phi</a:t>
            </a:r>
            <a:r>
              <a:rPr lang="ko-KR" altLang="en-US" dirty="0"/>
              <a:t> 보드는 온도</a:t>
            </a:r>
            <a:r>
              <a:rPr lang="en-US" altLang="ko-KR" dirty="0"/>
              <a:t>, </a:t>
            </a:r>
            <a:r>
              <a:rPr lang="ko-KR" altLang="en-US" dirty="0"/>
              <a:t>습도</a:t>
            </a:r>
            <a:r>
              <a:rPr lang="en-US" altLang="ko-KR" dirty="0"/>
              <a:t>, </a:t>
            </a:r>
            <a:r>
              <a:rPr lang="ko-KR" altLang="en-US" dirty="0"/>
              <a:t>조도 센싱</a:t>
            </a:r>
            <a:r>
              <a:rPr lang="en-US" altLang="ko-KR" dirty="0"/>
              <a:t>.</a:t>
            </a:r>
          </a:p>
          <a:p>
            <a:pPr lvl="2"/>
            <a:r>
              <a:rPr lang="ko-KR" altLang="en-US" dirty="0"/>
              <a:t>온도</a:t>
            </a:r>
            <a:r>
              <a:rPr lang="en-US" altLang="ko-KR" dirty="0"/>
              <a:t>, </a:t>
            </a:r>
            <a:r>
              <a:rPr lang="ko-KR" altLang="en-US" dirty="0"/>
              <a:t>습도</a:t>
            </a:r>
            <a:r>
              <a:rPr lang="en-US" altLang="ko-KR" dirty="0"/>
              <a:t>, </a:t>
            </a:r>
            <a:r>
              <a:rPr lang="ko-KR" altLang="en-US" dirty="0"/>
              <a:t>조도는 </a:t>
            </a:r>
            <a:r>
              <a:rPr lang="en-US" altLang="ko-KR" dirty="0"/>
              <a:t>2</a:t>
            </a:r>
            <a:r>
              <a:rPr lang="ko-KR" altLang="en-US" dirty="0"/>
              <a:t>초 단위로 센싱</a:t>
            </a:r>
            <a:endParaRPr lang="en-US" altLang="ko-KR" dirty="0"/>
          </a:p>
          <a:p>
            <a:pPr lvl="1"/>
            <a:r>
              <a:rPr lang="ko-KR" altLang="en-US" dirty="0" err="1"/>
              <a:t>센싱한</a:t>
            </a:r>
            <a:r>
              <a:rPr lang="ko-KR" altLang="en-US" dirty="0"/>
              <a:t> 정보를 </a:t>
            </a:r>
            <a:r>
              <a:rPr lang="en-US" altLang="ko-KR" dirty="0"/>
              <a:t>MQTT Broker</a:t>
            </a:r>
            <a:r>
              <a:rPr lang="ko-KR" altLang="en-US" dirty="0"/>
              <a:t>에 전달</a:t>
            </a:r>
            <a:r>
              <a:rPr lang="en-US" altLang="ko-KR" dirty="0"/>
              <a:t>.</a:t>
            </a:r>
          </a:p>
          <a:p>
            <a:pPr lvl="1"/>
            <a:r>
              <a:rPr lang="ko-KR" altLang="en-US" dirty="0"/>
              <a:t>전달</a:t>
            </a:r>
            <a:r>
              <a:rPr lang="en-US" altLang="ko-KR" dirty="0"/>
              <a:t> </a:t>
            </a:r>
            <a:r>
              <a:rPr lang="ko-KR" altLang="en-US" dirty="0"/>
              <a:t>받은 센서 </a:t>
            </a:r>
            <a:r>
              <a:rPr lang="ko-KR" altLang="en-US" dirty="0" err="1"/>
              <a:t>정보을</a:t>
            </a:r>
            <a:r>
              <a:rPr lang="en-US" altLang="ko-KR" dirty="0"/>
              <a:t> </a:t>
            </a:r>
            <a:r>
              <a:rPr lang="en-US" altLang="ko-KR" dirty="0" err="1"/>
              <a:t>InfluxDB</a:t>
            </a:r>
            <a:r>
              <a:rPr lang="ko-KR" altLang="en-US" dirty="0"/>
              <a:t>에 넣음</a:t>
            </a:r>
            <a:endParaRPr lang="en-US" altLang="ko-KR" dirty="0"/>
          </a:p>
          <a:p>
            <a:pPr lvl="1"/>
            <a:r>
              <a:rPr lang="en-US" altLang="ko-KR" dirty="0"/>
              <a:t>Grafana</a:t>
            </a:r>
            <a:r>
              <a:rPr lang="ko-KR" altLang="en-US" dirty="0"/>
              <a:t>를 이용하여 모니터링</a:t>
            </a:r>
            <a:endParaRPr lang="en-US" altLang="ko-KR" dirty="0"/>
          </a:p>
          <a:p>
            <a:r>
              <a:rPr lang="ko-KR" altLang="en-US" dirty="0"/>
              <a:t>과제 </a:t>
            </a:r>
            <a:r>
              <a:rPr lang="en-US" altLang="ko-KR" dirty="0"/>
              <a:t>2 – </a:t>
            </a:r>
            <a:r>
              <a:rPr lang="ko-KR" altLang="en-US" dirty="0"/>
              <a:t>요구 동작</a:t>
            </a:r>
            <a:endParaRPr lang="en-US" altLang="ko-KR" dirty="0"/>
          </a:p>
          <a:p>
            <a:pPr lvl="1"/>
            <a:r>
              <a:rPr lang="ko-KR" altLang="en-US" dirty="0"/>
              <a:t>두 개의 </a:t>
            </a:r>
            <a:r>
              <a:rPr lang="en-US" altLang="ko-KR" dirty="0"/>
              <a:t>Phi </a:t>
            </a:r>
            <a:r>
              <a:rPr lang="ko-KR" altLang="en-US" dirty="0"/>
              <a:t>보드에서 온도 습도 조도 센싱</a:t>
            </a:r>
            <a:endParaRPr lang="en-US" altLang="ko-KR" dirty="0"/>
          </a:p>
          <a:p>
            <a:pPr lvl="2"/>
            <a:r>
              <a:rPr lang="ko-KR" altLang="en-US" dirty="0"/>
              <a:t>한 보드는 실내</a:t>
            </a:r>
            <a:r>
              <a:rPr lang="en-US" altLang="ko-KR" dirty="0"/>
              <a:t>(Indoor)</a:t>
            </a:r>
            <a:r>
              <a:rPr lang="ko-KR" altLang="en-US" dirty="0"/>
              <a:t>에 있다고 가정하며 남은 한 보드는 실외</a:t>
            </a:r>
            <a:r>
              <a:rPr lang="en-US" altLang="ko-KR" dirty="0"/>
              <a:t>(Outdoor)</a:t>
            </a:r>
            <a:r>
              <a:rPr lang="ko-KR" altLang="en-US" dirty="0"/>
              <a:t>에 있다고 가정하고 과제 </a:t>
            </a:r>
            <a:r>
              <a:rPr lang="en-US" altLang="ko-KR" dirty="0"/>
              <a:t>1</a:t>
            </a:r>
            <a:r>
              <a:rPr lang="ko-KR" altLang="en-US" dirty="0"/>
              <a:t>과 같이 모니터링</a:t>
            </a:r>
            <a:r>
              <a:rPr lang="en-US" altLang="ko-KR" dirty="0"/>
              <a:t>.</a:t>
            </a:r>
          </a:p>
          <a:p>
            <a:pPr lvl="2"/>
            <a:endParaRPr lang="en-US" altLang="ko-KR" dirty="0"/>
          </a:p>
          <a:p>
            <a:r>
              <a:rPr lang="ko-KR" altLang="en-US" dirty="0"/>
              <a:t>과제 </a:t>
            </a:r>
            <a:r>
              <a:rPr lang="en-US" altLang="ko-KR" dirty="0"/>
              <a:t>3 – </a:t>
            </a:r>
            <a:r>
              <a:rPr lang="ko-KR" altLang="en-US" dirty="0"/>
              <a:t>요구 동작</a:t>
            </a:r>
            <a:endParaRPr lang="en-US" altLang="ko-KR" dirty="0"/>
          </a:p>
          <a:p>
            <a:pPr lvl="1"/>
            <a:r>
              <a:rPr lang="ko-KR" altLang="en-US" dirty="0"/>
              <a:t>과제 </a:t>
            </a:r>
            <a:r>
              <a:rPr lang="en-US" altLang="ko-KR" dirty="0"/>
              <a:t>1</a:t>
            </a:r>
            <a:r>
              <a:rPr lang="ko-KR" altLang="en-US" dirty="0"/>
              <a:t>의 동작에 추가로 가속도</a:t>
            </a:r>
            <a:r>
              <a:rPr lang="en-US" altLang="ko-KR" dirty="0"/>
              <a:t>(</a:t>
            </a:r>
            <a:r>
              <a:rPr lang="ko-KR" altLang="en-US" dirty="0"/>
              <a:t>진동</a:t>
            </a:r>
            <a:r>
              <a:rPr lang="en-US" altLang="ko-KR" dirty="0"/>
              <a:t>) </a:t>
            </a:r>
            <a:r>
              <a:rPr lang="ko-KR" altLang="en-US" dirty="0"/>
              <a:t>정보를 </a:t>
            </a:r>
            <a:r>
              <a:rPr lang="ko-KR" altLang="en-US" dirty="0" err="1"/>
              <a:t>센싱하되</a:t>
            </a:r>
            <a:r>
              <a:rPr lang="ko-KR" altLang="en-US" dirty="0"/>
              <a:t> </a:t>
            </a:r>
            <a:r>
              <a:rPr lang="en-US" altLang="ko-KR" dirty="0"/>
              <a:t>1</a:t>
            </a:r>
            <a:r>
              <a:rPr lang="ko-KR" altLang="en-US" dirty="0"/>
              <a:t>초에 </a:t>
            </a:r>
            <a:r>
              <a:rPr lang="en-US" altLang="ko-KR" dirty="0"/>
              <a:t>250</a:t>
            </a:r>
            <a:r>
              <a:rPr lang="ko-KR" altLang="en-US" dirty="0"/>
              <a:t>번 데이터를 취득하여 모니터링 </a:t>
            </a:r>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162</a:t>
            </a:fld>
            <a:endParaRPr lang="en-US" dirty="0"/>
          </a:p>
        </p:txBody>
      </p:sp>
    </p:spTree>
    <p:extLst>
      <p:ext uri="{BB962C8B-B14F-4D97-AF65-F5344CB8AC3E}">
        <p14:creationId xmlns:p14="http://schemas.microsoft.com/office/powerpoint/2010/main" val="39094959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a:t>
            </a:r>
            <a:r>
              <a:rPr lang="ko-KR" altLang="en-US" dirty="0"/>
              <a:t>이번 교육의 최종 목표</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163</a:t>
            </a:fld>
            <a:endParaRPr lang="en-US" dirty="0"/>
          </a:p>
        </p:txBody>
      </p:sp>
      <p:sp>
        <p:nvSpPr>
          <p:cNvPr id="5" name="내용 개체 틀 4"/>
          <p:cNvSpPr>
            <a:spLocks noGrp="1"/>
          </p:cNvSpPr>
          <p:nvPr>
            <p:ph sz="quarter" idx="11"/>
          </p:nvPr>
        </p:nvSpPr>
        <p:spPr/>
        <p:txBody>
          <a:bodyPr/>
          <a:lstStyle/>
          <a:p>
            <a:r>
              <a:rPr lang="ko-KR" altLang="en-US" dirty="0"/>
              <a:t>시스템 구성</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327" y="3125341"/>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567033" y="2559958"/>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1944613" y="2606974"/>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1621503" y="3451960"/>
            <a:ext cx="378463"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3086543" y="1525062"/>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2706433" y="2010619"/>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8243346" y="123745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6228162" y="967548"/>
            <a:ext cx="4287255" cy="1449408"/>
          </a:xfrm>
          <a:prstGeom prst="wedgeEllipseCallout">
            <a:avLst>
              <a:gd name="adj1" fmla="val -100108"/>
              <a:gd name="adj2" fmla="val 2994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7201197" y="1245443"/>
            <a:ext cx="720080" cy="482476"/>
          </a:xfrm>
          <a:prstGeom prst="can">
            <a:avLst/>
          </a:prstGeom>
          <a:solidFill>
            <a:schemeClr val="accent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7030506" y="1943943"/>
            <a:ext cx="2088232" cy="2650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rgbClr val="FF0000"/>
                </a:solidFill>
              </a:rPr>
              <a:t>Subscriber</a:t>
            </a:r>
            <a:r>
              <a:rPr lang="en-US" altLang="ko-KR" sz="1100" dirty="0">
                <a:solidFill>
                  <a:schemeClr val="tx1"/>
                </a:solidFill>
              </a:rPr>
              <a:t> / </a:t>
            </a:r>
            <a:r>
              <a:rPr lang="en-US" altLang="ko-KR" sz="1100" dirty="0">
                <a:solidFill>
                  <a:schemeClr val="accent6">
                    <a:lumMod val="75000"/>
                  </a:schemeClr>
                </a:solidFill>
              </a:rPr>
              <a:t>Insert data to DB</a:t>
            </a:r>
            <a:endParaRPr lang="ko-KR" altLang="en-US" sz="1100" dirty="0">
              <a:solidFill>
                <a:schemeClr val="accent6">
                  <a:lumMod val="75000"/>
                </a:schemeClr>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cxnSpLocks/>
            <a:stCxn id="23" idx="3"/>
          </p:cNvCxnSpPr>
          <p:nvPr/>
        </p:nvCxnSpPr>
        <p:spPr>
          <a:xfrm>
            <a:off x="7561237" y="1727919"/>
            <a:ext cx="82542" cy="22401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8570779" y="1719930"/>
            <a:ext cx="32607" cy="22401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703155" y="1420990"/>
            <a:ext cx="2428870"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 Grafana)</a:t>
            </a:r>
            <a:endParaRPr lang="ko-KR" altLang="en-US" sz="1400" b="1" dirty="0"/>
          </a:p>
        </p:txBody>
      </p:sp>
      <p:sp>
        <p:nvSpPr>
          <p:cNvPr id="19" name="원통형 18">
            <a:extLst>
              <a:ext uri="{FF2B5EF4-FFF2-40B4-BE49-F238E27FC236}">
                <a16:creationId xmlns:a16="http://schemas.microsoft.com/office/drawing/2014/main" id="{D754B387-4C1F-46D0-8111-4C430B694B35}"/>
              </a:ext>
            </a:extLst>
          </p:cNvPr>
          <p:cNvSpPr/>
          <p:nvPr/>
        </p:nvSpPr>
        <p:spPr>
          <a:xfrm>
            <a:off x="9217421" y="1237454"/>
            <a:ext cx="720080" cy="482476"/>
          </a:xfrm>
          <a:prstGeom prst="can">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Grafana</a:t>
            </a:r>
            <a:endParaRPr lang="ko-KR" altLang="en-US" sz="1100" dirty="0">
              <a:solidFill>
                <a:schemeClr val="tx1"/>
              </a:solidFill>
            </a:endParaRPr>
          </a:p>
        </p:txBody>
      </p:sp>
      <p:cxnSp>
        <p:nvCxnSpPr>
          <p:cNvPr id="8" name="직선 화살표 연결선 7">
            <a:extLst>
              <a:ext uri="{FF2B5EF4-FFF2-40B4-BE49-F238E27FC236}">
                <a16:creationId xmlns:a16="http://schemas.microsoft.com/office/drawing/2014/main" id="{9A872E63-9C7E-4ED3-A662-00CBB8ACAAC3}"/>
              </a:ext>
            </a:extLst>
          </p:cNvPr>
          <p:cNvCxnSpPr>
            <a:cxnSpLocks/>
            <a:stCxn id="21" idx="4"/>
          </p:cNvCxnSpPr>
          <p:nvPr/>
        </p:nvCxnSpPr>
        <p:spPr>
          <a:xfrm>
            <a:off x="8963426" y="1478692"/>
            <a:ext cx="253995" cy="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그림 14">
            <a:extLst>
              <a:ext uri="{FF2B5EF4-FFF2-40B4-BE49-F238E27FC236}">
                <a16:creationId xmlns:a16="http://schemas.microsoft.com/office/drawing/2014/main" id="{76608DCB-6211-46A4-A240-A6D490F17CDB}"/>
              </a:ext>
            </a:extLst>
          </p:cNvPr>
          <p:cNvPicPr>
            <a:picLocks noChangeAspect="1"/>
          </p:cNvPicPr>
          <p:nvPr/>
        </p:nvPicPr>
        <p:blipFill>
          <a:blip r:embed="rId5"/>
          <a:stretch>
            <a:fillRect/>
          </a:stretch>
        </p:blipFill>
        <p:spPr>
          <a:xfrm>
            <a:off x="6500334" y="2528529"/>
            <a:ext cx="3604452" cy="3447861"/>
          </a:xfrm>
          <a:prstGeom prst="rect">
            <a:avLst/>
          </a:prstGeom>
        </p:spPr>
      </p:pic>
      <p:cxnSp>
        <p:nvCxnSpPr>
          <p:cNvPr id="17" name="직선 화살표 연결선 16">
            <a:extLst>
              <a:ext uri="{FF2B5EF4-FFF2-40B4-BE49-F238E27FC236}">
                <a16:creationId xmlns:a16="http://schemas.microsoft.com/office/drawing/2014/main" id="{287A5076-9F54-45FA-BBA7-99A8EE790302}"/>
              </a:ext>
            </a:extLst>
          </p:cNvPr>
          <p:cNvCxnSpPr>
            <a:cxnSpLocks/>
          </p:cNvCxnSpPr>
          <p:nvPr/>
        </p:nvCxnSpPr>
        <p:spPr>
          <a:xfrm flipH="1">
            <a:off x="9302449" y="1697989"/>
            <a:ext cx="282080" cy="8305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그림 30">
            <a:extLst>
              <a:ext uri="{FF2B5EF4-FFF2-40B4-BE49-F238E27FC236}">
                <a16:creationId xmlns:a16="http://schemas.microsoft.com/office/drawing/2014/main" id="{DFFDBEFC-19FC-469A-B055-AAFCCF68EF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437" y="4557042"/>
            <a:ext cx="911176" cy="814284"/>
          </a:xfrm>
          <a:prstGeom prst="rect">
            <a:avLst/>
          </a:prstGeom>
        </p:spPr>
      </p:pic>
      <p:sp>
        <p:nvSpPr>
          <p:cNvPr id="32" name="TextBox 31">
            <a:extLst>
              <a:ext uri="{FF2B5EF4-FFF2-40B4-BE49-F238E27FC236}">
                <a16:creationId xmlns:a16="http://schemas.microsoft.com/office/drawing/2014/main" id="{CC7C368A-A7F1-41B9-A37A-DE634CBBBDC9}"/>
              </a:ext>
            </a:extLst>
          </p:cNvPr>
          <p:cNvSpPr txBox="1"/>
          <p:nvPr/>
        </p:nvSpPr>
        <p:spPr>
          <a:xfrm>
            <a:off x="890143" y="3991659"/>
            <a:ext cx="1197764" cy="584775"/>
          </a:xfrm>
          <a:prstGeom prst="rect">
            <a:avLst/>
          </a:prstGeom>
          <a:noFill/>
        </p:spPr>
        <p:txBody>
          <a:bodyPr wrap="none" rtlCol="0">
            <a:spAutoFit/>
          </a:bodyPr>
          <a:lstStyle/>
          <a:p>
            <a:r>
              <a:rPr lang="en-US" altLang="ko-KR" sz="1600" b="1" dirty="0"/>
              <a:t>Phi board</a:t>
            </a:r>
          </a:p>
          <a:p>
            <a:r>
              <a:rPr lang="en-US" altLang="ko-KR" sz="1600" b="1" dirty="0"/>
              <a:t>(Publisher)</a:t>
            </a:r>
            <a:endParaRPr lang="ko-KR" altLang="en-US" sz="1600" b="1" dirty="0"/>
          </a:p>
        </p:txBody>
      </p:sp>
      <p:cxnSp>
        <p:nvCxnSpPr>
          <p:cNvPr id="35" name="연결선: 구부러짐 34">
            <a:extLst>
              <a:ext uri="{FF2B5EF4-FFF2-40B4-BE49-F238E27FC236}">
                <a16:creationId xmlns:a16="http://schemas.microsoft.com/office/drawing/2014/main" id="{C79F3BD4-D010-4781-9744-D98979D0147A}"/>
              </a:ext>
            </a:extLst>
          </p:cNvPr>
          <p:cNvCxnSpPr>
            <a:cxnSpLocks/>
            <a:stCxn id="31" idx="3"/>
          </p:cNvCxnSpPr>
          <p:nvPr/>
        </p:nvCxnSpPr>
        <p:spPr>
          <a:xfrm flipV="1">
            <a:off x="1944613" y="4248199"/>
            <a:ext cx="323110" cy="715985"/>
          </a:xfrm>
          <a:prstGeom prst="curvedConnector2">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연결선: 구부러짐 49">
            <a:extLst>
              <a:ext uri="{FF2B5EF4-FFF2-40B4-BE49-F238E27FC236}">
                <a16:creationId xmlns:a16="http://schemas.microsoft.com/office/drawing/2014/main" id="{C12A749A-EEB4-4A99-9950-039B7FA2F019}"/>
              </a:ext>
            </a:extLst>
          </p:cNvPr>
          <p:cNvCxnSpPr>
            <a:cxnSpLocks/>
            <a:endCxn id="23" idx="2"/>
          </p:cNvCxnSpPr>
          <p:nvPr/>
        </p:nvCxnSpPr>
        <p:spPr>
          <a:xfrm flipV="1">
            <a:off x="4135560" y="1486681"/>
            <a:ext cx="3065637" cy="632630"/>
          </a:xfrm>
          <a:prstGeom prst="curvedConnector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770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Ready to Create Virtual Machine – Finish </a:t>
            </a:r>
            <a:r>
              <a:rPr lang="ko-KR" altLang="en-US" dirty="0"/>
              <a:t>버튼 클릭</a:t>
            </a:r>
            <a:endParaRPr lang="en-US" altLang="ko-KR" dirty="0"/>
          </a:p>
          <a:p>
            <a:pPr lvl="1"/>
            <a:r>
              <a:rPr lang="en-US" altLang="ko-KR" dirty="0"/>
              <a:t>VMware</a:t>
            </a:r>
            <a:r>
              <a:rPr lang="ko-KR" altLang="en-US" dirty="0"/>
              <a:t>에서 가상 머신</a:t>
            </a:r>
            <a:r>
              <a:rPr lang="en-US" altLang="ko-KR" dirty="0"/>
              <a:t>(</a:t>
            </a:r>
            <a:r>
              <a:rPr lang="ko-KR" altLang="en-US" dirty="0"/>
              <a:t>컴퓨터</a:t>
            </a:r>
            <a:r>
              <a:rPr lang="en-US" altLang="ko-KR" dirty="0"/>
              <a:t>)</a:t>
            </a:r>
            <a:r>
              <a:rPr lang="ko-KR" altLang="en-US" dirty="0"/>
              <a:t> 설치 완료</a:t>
            </a:r>
            <a:endParaRPr lang="en-US" altLang="ko-KR" dirty="0"/>
          </a:p>
          <a:p>
            <a:pPr lvl="4"/>
            <a:r>
              <a:rPr lang="ko-KR" altLang="en-US" dirty="0"/>
              <a:t>진행 하는 동안 </a:t>
            </a:r>
            <a:r>
              <a:rPr lang="en-US" altLang="ko-KR" dirty="0"/>
              <a:t>“</a:t>
            </a:r>
            <a:r>
              <a:rPr lang="ko-KR" altLang="en-US" dirty="0"/>
              <a:t>어쩌죠</a:t>
            </a:r>
            <a:r>
              <a:rPr lang="en-US" altLang="ko-KR" dirty="0"/>
              <a:t>?“</a:t>
            </a:r>
            <a:r>
              <a:rPr lang="ko-KR" altLang="en-US" dirty="0"/>
              <a:t>라고 물으면 대답은 항상</a:t>
            </a:r>
            <a:r>
              <a:rPr lang="en-US" altLang="ko-KR" dirty="0"/>
              <a:t>(?) Yes</a:t>
            </a:r>
            <a:r>
              <a:rPr lang="ko-KR" altLang="en-US" dirty="0"/>
              <a:t>입니다</a:t>
            </a:r>
            <a:r>
              <a:rPr lang="en-US" altLang="ko-KR"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17</a:t>
            </a:fld>
            <a:endParaRPr lang="en-US" dirty="0"/>
          </a:p>
        </p:txBody>
      </p:sp>
      <p:pic>
        <p:nvPicPr>
          <p:cNvPr id="5" name="그림 4">
            <a:extLst>
              <a:ext uri="{FF2B5EF4-FFF2-40B4-BE49-F238E27FC236}">
                <a16:creationId xmlns:a16="http://schemas.microsoft.com/office/drawing/2014/main" id="{06AE7EDB-3A26-4213-B989-3AE2BCF9FDBD}"/>
              </a:ext>
            </a:extLst>
          </p:cNvPr>
          <p:cNvPicPr>
            <a:picLocks noChangeAspect="1"/>
          </p:cNvPicPr>
          <p:nvPr/>
        </p:nvPicPr>
        <p:blipFill>
          <a:blip r:embed="rId3"/>
          <a:stretch>
            <a:fillRect/>
          </a:stretch>
        </p:blipFill>
        <p:spPr>
          <a:xfrm>
            <a:off x="936501" y="1967899"/>
            <a:ext cx="3261360" cy="3276600"/>
          </a:xfrm>
          <a:prstGeom prst="rect">
            <a:avLst/>
          </a:prstGeom>
        </p:spPr>
      </p:pic>
      <p:sp>
        <p:nvSpPr>
          <p:cNvPr id="8" name="번개 7">
            <a:extLst>
              <a:ext uri="{FF2B5EF4-FFF2-40B4-BE49-F238E27FC236}">
                <a16:creationId xmlns:a16="http://schemas.microsoft.com/office/drawing/2014/main" id="{804A4F0D-9E22-421B-AA26-9977F1200B32}"/>
              </a:ext>
            </a:extLst>
          </p:cNvPr>
          <p:cNvSpPr/>
          <p:nvPr/>
        </p:nvSpPr>
        <p:spPr>
          <a:xfrm>
            <a:off x="2952725" y="490799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0" name="그림 9">
            <a:extLst>
              <a:ext uri="{FF2B5EF4-FFF2-40B4-BE49-F238E27FC236}">
                <a16:creationId xmlns:a16="http://schemas.microsoft.com/office/drawing/2014/main" id="{F6311C40-2C6B-4A68-A737-75756617DB88}"/>
              </a:ext>
            </a:extLst>
          </p:cNvPr>
          <p:cNvPicPr>
            <a:picLocks noChangeAspect="1"/>
          </p:cNvPicPr>
          <p:nvPr/>
        </p:nvPicPr>
        <p:blipFill>
          <a:blip r:embed="rId4"/>
          <a:stretch>
            <a:fillRect/>
          </a:stretch>
        </p:blipFill>
        <p:spPr>
          <a:xfrm>
            <a:off x="6553125" y="1967899"/>
            <a:ext cx="4080510" cy="3360420"/>
          </a:xfrm>
          <a:prstGeom prst="rect">
            <a:avLst/>
          </a:prstGeom>
        </p:spPr>
      </p:pic>
      <p:pic>
        <p:nvPicPr>
          <p:cNvPr id="7" name="그림 6">
            <a:extLst>
              <a:ext uri="{FF2B5EF4-FFF2-40B4-BE49-F238E27FC236}">
                <a16:creationId xmlns:a16="http://schemas.microsoft.com/office/drawing/2014/main" id="{C4B1864C-A065-41E8-924C-AAFAC04FFB2B}"/>
              </a:ext>
            </a:extLst>
          </p:cNvPr>
          <p:cNvPicPr>
            <a:picLocks noChangeAspect="1"/>
          </p:cNvPicPr>
          <p:nvPr/>
        </p:nvPicPr>
        <p:blipFill>
          <a:blip r:embed="rId5"/>
          <a:stretch>
            <a:fillRect/>
          </a:stretch>
        </p:blipFill>
        <p:spPr>
          <a:xfrm>
            <a:off x="4346576" y="3047292"/>
            <a:ext cx="1990526" cy="1246592"/>
          </a:xfrm>
          <a:prstGeom prst="rect">
            <a:avLst/>
          </a:prstGeom>
        </p:spPr>
      </p:pic>
      <p:sp>
        <p:nvSpPr>
          <p:cNvPr id="11" name="번개 10">
            <a:extLst>
              <a:ext uri="{FF2B5EF4-FFF2-40B4-BE49-F238E27FC236}">
                <a16:creationId xmlns:a16="http://schemas.microsoft.com/office/drawing/2014/main" id="{4FF79E48-88C6-4DA4-889E-F3D6FEEA284B}"/>
              </a:ext>
            </a:extLst>
          </p:cNvPr>
          <p:cNvSpPr/>
          <p:nvPr/>
        </p:nvSpPr>
        <p:spPr>
          <a:xfrm>
            <a:off x="4723946" y="391211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89101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 가상 </a:t>
            </a:r>
            <a:r>
              <a:rPr lang="ko-KR" altLang="en-US" dirty="0" err="1"/>
              <a:t>머신에</a:t>
            </a:r>
            <a:r>
              <a:rPr lang="ko-KR" altLang="en-US" dirty="0"/>
              <a:t> 우분투</a:t>
            </a:r>
            <a:r>
              <a:rPr lang="en-US" altLang="ko-KR" dirty="0"/>
              <a:t>(Ubuntu) </a:t>
            </a:r>
            <a:r>
              <a:rPr lang="ko-KR" altLang="en-US" dirty="0"/>
              <a:t>설치</a:t>
            </a:r>
            <a:endParaRPr lang="en-US" altLang="ko-KR" dirty="0"/>
          </a:p>
          <a:p>
            <a:pPr lvl="1"/>
            <a:r>
              <a:rPr lang="en-US" altLang="ko-KR" dirty="0"/>
              <a:t>Ubuntu 64-bit </a:t>
            </a:r>
            <a:r>
              <a:rPr lang="ko-KR" altLang="en-US" dirty="0"/>
              <a:t>클릭</a:t>
            </a:r>
            <a:r>
              <a:rPr lang="en-US" altLang="ko-KR" dirty="0"/>
              <a:t>. </a:t>
            </a:r>
          </a:p>
          <a:p>
            <a:pPr lvl="2"/>
            <a:r>
              <a:rPr lang="ko-KR" altLang="en-US" dirty="0"/>
              <a:t>이후 과정은 자동으로 실행됨</a:t>
            </a:r>
            <a:r>
              <a:rPr lang="en-US" altLang="ko-KR" dirty="0"/>
              <a:t>.</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18</a:t>
            </a:fld>
            <a:endParaRPr lang="en-US" dirty="0"/>
          </a:p>
        </p:txBody>
      </p:sp>
      <p:pic>
        <p:nvPicPr>
          <p:cNvPr id="10" name="그림 9">
            <a:extLst>
              <a:ext uri="{FF2B5EF4-FFF2-40B4-BE49-F238E27FC236}">
                <a16:creationId xmlns:a16="http://schemas.microsoft.com/office/drawing/2014/main" id="{F6311C40-2C6B-4A68-A737-75756617DB88}"/>
              </a:ext>
            </a:extLst>
          </p:cNvPr>
          <p:cNvPicPr>
            <a:picLocks noChangeAspect="1"/>
          </p:cNvPicPr>
          <p:nvPr/>
        </p:nvPicPr>
        <p:blipFill>
          <a:blip r:embed="rId3"/>
          <a:stretch>
            <a:fillRect/>
          </a:stretch>
        </p:blipFill>
        <p:spPr>
          <a:xfrm>
            <a:off x="1152525" y="1895891"/>
            <a:ext cx="4080510" cy="3360420"/>
          </a:xfrm>
          <a:prstGeom prst="rect">
            <a:avLst/>
          </a:prstGeom>
        </p:spPr>
      </p:pic>
      <p:sp>
        <p:nvSpPr>
          <p:cNvPr id="9" name="번개 8">
            <a:extLst>
              <a:ext uri="{FF2B5EF4-FFF2-40B4-BE49-F238E27FC236}">
                <a16:creationId xmlns:a16="http://schemas.microsoft.com/office/drawing/2014/main" id="{B056A95D-9316-4FFC-84BD-B0435243FDB3}"/>
              </a:ext>
            </a:extLst>
          </p:cNvPr>
          <p:cNvSpPr/>
          <p:nvPr/>
        </p:nvSpPr>
        <p:spPr>
          <a:xfrm>
            <a:off x="1152525" y="2440912"/>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그림 6">
            <a:extLst>
              <a:ext uri="{FF2B5EF4-FFF2-40B4-BE49-F238E27FC236}">
                <a16:creationId xmlns:a16="http://schemas.microsoft.com/office/drawing/2014/main" id="{FBB3E153-343C-41B8-8BC2-79C4581F0AE5}"/>
              </a:ext>
            </a:extLst>
          </p:cNvPr>
          <p:cNvPicPr>
            <a:picLocks noChangeAspect="1"/>
          </p:cNvPicPr>
          <p:nvPr/>
        </p:nvPicPr>
        <p:blipFill>
          <a:blip r:embed="rId4"/>
          <a:stretch>
            <a:fillRect/>
          </a:stretch>
        </p:blipFill>
        <p:spPr>
          <a:xfrm>
            <a:off x="5736696" y="1895891"/>
            <a:ext cx="4940836" cy="3360420"/>
          </a:xfrm>
          <a:prstGeom prst="rect">
            <a:avLst/>
          </a:prstGeom>
        </p:spPr>
      </p:pic>
    </p:spTree>
    <p:extLst>
      <p:ext uri="{BB962C8B-B14F-4D97-AF65-F5344CB8AC3E}">
        <p14:creationId xmlns:p14="http://schemas.microsoft.com/office/powerpoint/2010/main" val="2845739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 가상 </a:t>
            </a:r>
            <a:r>
              <a:rPr lang="ko-KR" altLang="en-US" dirty="0" err="1"/>
              <a:t>머신에</a:t>
            </a:r>
            <a:r>
              <a:rPr lang="ko-KR" altLang="en-US" dirty="0"/>
              <a:t> 우분투</a:t>
            </a:r>
            <a:r>
              <a:rPr lang="en-US" altLang="ko-KR" dirty="0"/>
              <a:t>(Ubuntu) </a:t>
            </a:r>
            <a:r>
              <a:rPr lang="ko-KR" altLang="en-US" dirty="0"/>
              <a:t>설치</a:t>
            </a:r>
            <a:endParaRPr lang="en-US" altLang="ko-KR" dirty="0"/>
          </a:p>
          <a:p>
            <a:pPr lvl="1"/>
            <a:r>
              <a:rPr lang="ko-KR" altLang="en-US" dirty="0"/>
              <a:t>사용자 로그인</a:t>
            </a:r>
            <a:r>
              <a:rPr lang="en-US" altLang="ko-KR" dirty="0"/>
              <a:t> </a:t>
            </a:r>
          </a:p>
          <a:p>
            <a:pPr lvl="2"/>
            <a:r>
              <a:rPr lang="ko-KR" altLang="en-US" dirty="0"/>
              <a:t>이전 단계에서 입력한 </a:t>
            </a:r>
            <a:r>
              <a:rPr lang="en-US" altLang="ko-KR" dirty="0"/>
              <a:t>Full name</a:t>
            </a:r>
            <a:r>
              <a:rPr lang="ko-KR" altLang="en-US" dirty="0"/>
              <a:t>이 보임</a:t>
            </a:r>
            <a:r>
              <a:rPr lang="en-US" altLang="ko-KR" dirty="0"/>
              <a:t> – </a:t>
            </a:r>
            <a:r>
              <a:rPr lang="ko-KR" altLang="en-US" dirty="0"/>
              <a:t>클릭</a:t>
            </a:r>
            <a:endParaRPr lang="en-US" altLang="ko-KR" dirty="0"/>
          </a:p>
          <a:p>
            <a:pPr lvl="2"/>
            <a:r>
              <a:rPr lang="en-US" altLang="ko-KR" dirty="0"/>
              <a:t>Password </a:t>
            </a:r>
            <a:r>
              <a:rPr lang="ko-KR" altLang="en-US" dirty="0"/>
              <a:t>입력 </a:t>
            </a:r>
            <a:r>
              <a:rPr lang="en-US" altLang="ko-KR" dirty="0">
                <a:solidFill>
                  <a:schemeClr val="bg1">
                    <a:lumMod val="65000"/>
                  </a:schemeClr>
                </a:solidFill>
              </a:rPr>
              <a:t>[Enter]</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19</a:t>
            </a:fld>
            <a:endParaRPr lang="en-US" dirty="0"/>
          </a:p>
        </p:txBody>
      </p:sp>
      <p:pic>
        <p:nvPicPr>
          <p:cNvPr id="5" name="그림 4">
            <a:extLst>
              <a:ext uri="{FF2B5EF4-FFF2-40B4-BE49-F238E27FC236}">
                <a16:creationId xmlns:a16="http://schemas.microsoft.com/office/drawing/2014/main" id="{6F530005-9677-41F5-94B4-842B83C544E0}"/>
              </a:ext>
            </a:extLst>
          </p:cNvPr>
          <p:cNvPicPr>
            <a:picLocks noChangeAspect="1"/>
          </p:cNvPicPr>
          <p:nvPr/>
        </p:nvPicPr>
        <p:blipFill>
          <a:blip r:embed="rId3"/>
          <a:stretch>
            <a:fillRect/>
          </a:stretch>
        </p:blipFill>
        <p:spPr>
          <a:xfrm>
            <a:off x="936501" y="2337378"/>
            <a:ext cx="3819525" cy="3128963"/>
          </a:xfrm>
          <a:prstGeom prst="rect">
            <a:avLst/>
          </a:prstGeom>
        </p:spPr>
      </p:pic>
      <p:pic>
        <p:nvPicPr>
          <p:cNvPr id="11" name="그림 10">
            <a:extLst>
              <a:ext uri="{FF2B5EF4-FFF2-40B4-BE49-F238E27FC236}">
                <a16:creationId xmlns:a16="http://schemas.microsoft.com/office/drawing/2014/main" id="{F6241659-0EF7-4EF4-9B79-D3D9E534F92F}"/>
              </a:ext>
            </a:extLst>
          </p:cNvPr>
          <p:cNvPicPr>
            <a:picLocks noChangeAspect="1"/>
          </p:cNvPicPr>
          <p:nvPr/>
        </p:nvPicPr>
        <p:blipFill>
          <a:blip r:embed="rId4"/>
          <a:stretch>
            <a:fillRect/>
          </a:stretch>
        </p:blipFill>
        <p:spPr>
          <a:xfrm>
            <a:off x="5112965" y="2337377"/>
            <a:ext cx="3819525" cy="3128963"/>
          </a:xfrm>
          <a:prstGeom prst="rect">
            <a:avLst/>
          </a:prstGeom>
        </p:spPr>
      </p:pic>
    </p:spTree>
    <p:extLst>
      <p:ext uri="{BB962C8B-B14F-4D97-AF65-F5344CB8AC3E}">
        <p14:creationId xmlns:p14="http://schemas.microsoft.com/office/powerpoint/2010/main" val="194813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fontScale="90000"/>
          </a:bodyPr>
          <a:lstStyle/>
          <a:p>
            <a:r>
              <a:rPr lang="en-US" altLang="ko-KR" b="1" dirty="0"/>
              <a:t>VMware </a:t>
            </a:r>
            <a:r>
              <a:rPr lang="ko-KR" altLang="en-US" b="1" dirty="0"/>
              <a:t>가상 </a:t>
            </a:r>
            <a:r>
              <a:rPr lang="ko-KR" altLang="en-US" b="1" dirty="0" err="1"/>
              <a:t>머신에</a:t>
            </a:r>
            <a:r>
              <a:rPr lang="ko-KR" altLang="en-US" b="1" dirty="0"/>
              <a:t> </a:t>
            </a:r>
            <a:r>
              <a:rPr lang="ko-KR" altLang="en-US" dirty="0"/>
              <a:t>우분투 설치</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513531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 가상 </a:t>
            </a:r>
            <a:r>
              <a:rPr lang="ko-KR" altLang="en-US" dirty="0" err="1"/>
              <a:t>머신에</a:t>
            </a:r>
            <a:r>
              <a:rPr lang="ko-KR" altLang="en-US" dirty="0"/>
              <a:t> 우분투</a:t>
            </a:r>
            <a:r>
              <a:rPr lang="en-US" altLang="ko-KR" dirty="0"/>
              <a:t>(Ubuntu) </a:t>
            </a:r>
            <a:r>
              <a:rPr lang="ko-KR" altLang="en-US" dirty="0"/>
              <a:t>설치</a:t>
            </a:r>
            <a:endParaRPr lang="en-US" altLang="ko-KR" dirty="0"/>
          </a:p>
          <a:p>
            <a:pPr lvl="1"/>
            <a:r>
              <a:rPr lang="ko-KR" altLang="en-US" dirty="0"/>
              <a:t>설치 완료</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20</a:t>
            </a:fld>
            <a:endParaRPr lang="en-US" dirty="0"/>
          </a:p>
        </p:txBody>
      </p:sp>
      <p:pic>
        <p:nvPicPr>
          <p:cNvPr id="7" name="그림 6">
            <a:extLst>
              <a:ext uri="{FF2B5EF4-FFF2-40B4-BE49-F238E27FC236}">
                <a16:creationId xmlns:a16="http://schemas.microsoft.com/office/drawing/2014/main" id="{D972379F-EC65-4362-94D8-3A7AE37A5247}"/>
              </a:ext>
            </a:extLst>
          </p:cNvPr>
          <p:cNvPicPr>
            <a:picLocks noChangeAspect="1"/>
          </p:cNvPicPr>
          <p:nvPr/>
        </p:nvPicPr>
        <p:blipFill>
          <a:blip r:embed="rId3"/>
          <a:stretch>
            <a:fillRect/>
          </a:stretch>
        </p:blipFill>
        <p:spPr>
          <a:xfrm>
            <a:off x="2376661" y="1478184"/>
            <a:ext cx="7395210" cy="4526280"/>
          </a:xfrm>
          <a:prstGeom prst="rect">
            <a:avLst/>
          </a:prstGeom>
        </p:spPr>
      </p:pic>
    </p:spTree>
    <p:extLst>
      <p:ext uri="{BB962C8B-B14F-4D97-AF65-F5344CB8AC3E}">
        <p14:creationId xmlns:p14="http://schemas.microsoft.com/office/powerpoint/2010/main" val="951556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ko-KR" altLang="en-US" dirty="0"/>
              <a:t>리눅스 기본 명령 </a:t>
            </a:r>
            <a:r>
              <a:rPr lang="en-US" altLang="ko-KR" dirty="0"/>
              <a:t>&amp; </a:t>
            </a:r>
            <a:r>
              <a:rPr lang="ko-KR" altLang="en-US" dirty="0"/>
              <a:t>편집기</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3743307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리눅스 기본 명령어</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리눅스 기본 명령어</a:t>
            </a:r>
            <a:endParaRPr lang="en-US" altLang="ko-KR" dirty="0"/>
          </a:p>
          <a:p>
            <a:pPr lvl="1"/>
            <a:r>
              <a:rPr lang="ko-KR" altLang="en-US" dirty="0"/>
              <a:t>목표 </a:t>
            </a:r>
            <a:r>
              <a:rPr lang="en-US" altLang="ko-KR" dirty="0"/>
              <a:t>– </a:t>
            </a:r>
            <a:r>
              <a:rPr lang="ko-KR" altLang="en-US" dirty="0"/>
              <a:t>리눅스 명령어 중 기본이 되는 명령어 몇 가지를 학습 하려함</a:t>
            </a:r>
            <a:r>
              <a:rPr lang="en-US" altLang="ko-KR" dirty="0"/>
              <a:t>.</a:t>
            </a:r>
          </a:p>
          <a:p>
            <a:pPr lvl="1"/>
            <a:r>
              <a:rPr lang="ko-KR" altLang="en-US" dirty="0"/>
              <a:t>터미널</a:t>
            </a:r>
            <a:r>
              <a:rPr lang="en-US" altLang="ko-KR" dirty="0"/>
              <a:t>(Terminal)</a:t>
            </a:r>
            <a:r>
              <a:rPr lang="ko-KR" altLang="en-US" dirty="0"/>
              <a:t> 열기</a:t>
            </a:r>
            <a:endParaRPr lang="en-US" altLang="ko-KR" dirty="0"/>
          </a:p>
          <a:p>
            <a:pPr lvl="2"/>
            <a:r>
              <a:rPr lang="ko-KR" altLang="en-US" dirty="0"/>
              <a:t>왼쪽에 보이는 메뉴 바에서 </a:t>
            </a:r>
            <a:r>
              <a:rPr lang="en-US" altLang="ko-KR" dirty="0"/>
              <a:t>Show Application</a:t>
            </a:r>
            <a:r>
              <a:rPr lang="ko-KR" altLang="en-US" dirty="0"/>
              <a:t> 클릭</a:t>
            </a:r>
            <a:endParaRPr lang="en-US" altLang="ko-KR" dirty="0"/>
          </a:p>
          <a:p>
            <a:pPr lvl="2"/>
            <a:r>
              <a:rPr lang="en-US" altLang="ko-KR" dirty="0"/>
              <a:t>(Frequent </a:t>
            </a:r>
            <a:r>
              <a:rPr lang="ko-KR" altLang="en-US" dirty="0"/>
              <a:t>또는</a:t>
            </a:r>
            <a:r>
              <a:rPr lang="en-US" altLang="ko-KR" dirty="0"/>
              <a:t>)All</a:t>
            </a:r>
            <a:r>
              <a:rPr lang="ko-KR" altLang="en-US" dirty="0"/>
              <a:t> 탭을 선택해서 </a:t>
            </a:r>
            <a:r>
              <a:rPr lang="en-US" altLang="ko-KR" dirty="0"/>
              <a:t>Terminal </a:t>
            </a:r>
            <a:r>
              <a:rPr lang="ko-KR" altLang="en-US" dirty="0"/>
              <a:t>아이콘 클릭</a:t>
            </a:r>
            <a:r>
              <a:rPr lang="en-US" altLang="ko-KR"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22</a:t>
            </a:fld>
            <a:endParaRPr lang="en-US" dirty="0"/>
          </a:p>
        </p:txBody>
      </p:sp>
      <p:pic>
        <p:nvPicPr>
          <p:cNvPr id="8" name="그림 7">
            <a:extLst>
              <a:ext uri="{FF2B5EF4-FFF2-40B4-BE49-F238E27FC236}">
                <a16:creationId xmlns:a16="http://schemas.microsoft.com/office/drawing/2014/main" id="{DF4B059E-CF40-4FB7-A73C-0092198BE2B1}"/>
              </a:ext>
            </a:extLst>
          </p:cNvPr>
          <p:cNvPicPr>
            <a:picLocks noChangeAspect="1"/>
          </p:cNvPicPr>
          <p:nvPr/>
        </p:nvPicPr>
        <p:blipFill>
          <a:blip r:embed="rId3"/>
          <a:stretch>
            <a:fillRect/>
          </a:stretch>
        </p:blipFill>
        <p:spPr>
          <a:xfrm>
            <a:off x="936501" y="2303983"/>
            <a:ext cx="1800200" cy="3637646"/>
          </a:xfrm>
          <a:prstGeom prst="rect">
            <a:avLst/>
          </a:prstGeom>
        </p:spPr>
      </p:pic>
      <p:sp>
        <p:nvSpPr>
          <p:cNvPr id="9" name="번개 8">
            <a:extLst>
              <a:ext uri="{FF2B5EF4-FFF2-40B4-BE49-F238E27FC236}">
                <a16:creationId xmlns:a16="http://schemas.microsoft.com/office/drawing/2014/main" id="{E0DEFFA3-7A3B-4E4F-B0D3-803812392BB1}"/>
              </a:ext>
            </a:extLst>
          </p:cNvPr>
          <p:cNvSpPr/>
          <p:nvPr/>
        </p:nvSpPr>
        <p:spPr>
          <a:xfrm>
            <a:off x="936501" y="5663930"/>
            <a:ext cx="124152" cy="11446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1" name="그림 10">
            <a:extLst>
              <a:ext uri="{FF2B5EF4-FFF2-40B4-BE49-F238E27FC236}">
                <a16:creationId xmlns:a16="http://schemas.microsoft.com/office/drawing/2014/main" id="{833F1138-5DD5-434C-85E4-6F39EF8DA1C2}"/>
              </a:ext>
            </a:extLst>
          </p:cNvPr>
          <p:cNvPicPr>
            <a:picLocks noChangeAspect="1"/>
          </p:cNvPicPr>
          <p:nvPr/>
        </p:nvPicPr>
        <p:blipFill>
          <a:blip r:embed="rId4"/>
          <a:stretch>
            <a:fillRect/>
          </a:stretch>
        </p:blipFill>
        <p:spPr>
          <a:xfrm>
            <a:off x="3065655" y="2318477"/>
            <a:ext cx="5380841" cy="3628555"/>
          </a:xfrm>
          <a:prstGeom prst="rect">
            <a:avLst/>
          </a:prstGeom>
        </p:spPr>
      </p:pic>
      <p:sp>
        <p:nvSpPr>
          <p:cNvPr id="12" name="사각형: 둥근 모서리 11">
            <a:extLst>
              <a:ext uri="{FF2B5EF4-FFF2-40B4-BE49-F238E27FC236}">
                <a16:creationId xmlns:a16="http://schemas.microsoft.com/office/drawing/2014/main" id="{A520D488-6B60-498C-9B92-D8EE3B0687A8}"/>
              </a:ext>
            </a:extLst>
          </p:cNvPr>
          <p:cNvSpPr/>
          <p:nvPr/>
        </p:nvSpPr>
        <p:spPr>
          <a:xfrm>
            <a:off x="5112965" y="5663930"/>
            <a:ext cx="1152128" cy="24045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3" name="번개 12">
            <a:extLst>
              <a:ext uri="{FF2B5EF4-FFF2-40B4-BE49-F238E27FC236}">
                <a16:creationId xmlns:a16="http://schemas.microsoft.com/office/drawing/2014/main" id="{CEE55212-B2C1-4CC1-83FA-54F2261C2251}"/>
              </a:ext>
            </a:extLst>
          </p:cNvPr>
          <p:cNvSpPr/>
          <p:nvPr/>
        </p:nvSpPr>
        <p:spPr>
          <a:xfrm>
            <a:off x="4012177" y="3125621"/>
            <a:ext cx="124152" cy="11446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5" name="그림 4">
            <a:extLst>
              <a:ext uri="{FF2B5EF4-FFF2-40B4-BE49-F238E27FC236}">
                <a16:creationId xmlns:a16="http://schemas.microsoft.com/office/drawing/2014/main" id="{30335169-479F-4E67-BC9B-AD254C49E498}"/>
              </a:ext>
            </a:extLst>
          </p:cNvPr>
          <p:cNvPicPr>
            <a:picLocks noChangeAspect="1"/>
          </p:cNvPicPr>
          <p:nvPr/>
        </p:nvPicPr>
        <p:blipFill>
          <a:blip r:embed="rId5"/>
          <a:stretch>
            <a:fillRect/>
          </a:stretch>
        </p:blipFill>
        <p:spPr>
          <a:xfrm>
            <a:off x="8857381" y="1789839"/>
            <a:ext cx="866775" cy="1057275"/>
          </a:xfrm>
          <a:prstGeom prst="rect">
            <a:avLst/>
          </a:prstGeom>
        </p:spPr>
      </p:pic>
    </p:spTree>
    <p:extLst>
      <p:ext uri="{BB962C8B-B14F-4D97-AF65-F5344CB8AC3E}">
        <p14:creationId xmlns:p14="http://schemas.microsoft.com/office/powerpoint/2010/main" val="113515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리눅스 기본 명령어</a:t>
            </a:r>
          </a:p>
        </p:txBody>
      </p:sp>
      <p:sp>
        <p:nvSpPr>
          <p:cNvPr id="2" name="내용 개체 틀 1"/>
          <p:cNvSpPr>
            <a:spLocks noGrp="1"/>
          </p:cNvSpPr>
          <p:nvPr>
            <p:ph sz="quarter" idx="11"/>
          </p:nvPr>
        </p:nvSpPr>
        <p:spPr>
          <a:xfrm>
            <a:off x="266400" y="578148"/>
            <a:ext cx="5336475" cy="4174107"/>
          </a:xfrm>
        </p:spPr>
        <p:txBody>
          <a:bodyPr/>
          <a:lstStyle/>
          <a:p>
            <a:r>
              <a:rPr lang="en-US" altLang="ko-KR" dirty="0"/>
              <a:t>Linux Commands</a:t>
            </a:r>
          </a:p>
          <a:p>
            <a:pPr lvl="1"/>
            <a:r>
              <a:rPr lang="ko-KR" altLang="en-US" dirty="0"/>
              <a:t>디렉토리</a:t>
            </a:r>
            <a:r>
              <a:rPr lang="en-US" altLang="ko-KR" dirty="0"/>
              <a:t>(</a:t>
            </a:r>
            <a:r>
              <a:rPr lang="ko-KR" altLang="en-US" dirty="0"/>
              <a:t>폴더</a:t>
            </a:r>
            <a:r>
              <a:rPr lang="en-US" altLang="ko-KR" dirty="0"/>
              <a:t>) </a:t>
            </a:r>
            <a:r>
              <a:rPr lang="ko-KR" altLang="en-US" dirty="0"/>
              <a:t>생성 </a:t>
            </a:r>
            <a:r>
              <a:rPr lang="en-US" altLang="ko-KR" dirty="0"/>
              <a:t>– </a:t>
            </a:r>
            <a:r>
              <a:rPr lang="en-US" altLang="ko-KR" dirty="0" err="1"/>
              <a:t>mkdir</a:t>
            </a:r>
            <a:r>
              <a:rPr lang="en-US" altLang="ko-KR" dirty="0"/>
              <a:t> </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a:t>
            </a:r>
            <a:r>
              <a:rPr lang="en-US" altLang="ko-KR" dirty="0" err="1"/>
              <a:t>mkdir</a:t>
            </a:r>
            <a:r>
              <a:rPr lang="en-US" altLang="ko-KR" dirty="0"/>
              <a:t> workspace</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ls</a:t>
            </a:r>
          </a:p>
          <a:p>
            <a:pPr lvl="3"/>
            <a:r>
              <a:rPr lang="en-US" altLang="ko-KR" dirty="0"/>
              <a:t>ls</a:t>
            </a:r>
            <a:r>
              <a:rPr lang="ko-KR" altLang="en-US" dirty="0"/>
              <a:t> </a:t>
            </a:r>
            <a:r>
              <a:rPr lang="en-US" altLang="ko-KR" dirty="0">
                <a:sym typeface="Wingdings" panose="05000000000000000000" pitchFamily="2" charset="2"/>
              </a:rPr>
              <a:t> </a:t>
            </a:r>
            <a:r>
              <a:rPr lang="ko-KR" altLang="en-US" dirty="0">
                <a:sym typeface="Wingdings" panose="05000000000000000000" pitchFamily="2" charset="2"/>
              </a:rPr>
              <a:t>해당 디렉토리의 내용물</a:t>
            </a:r>
            <a:r>
              <a:rPr lang="en-US" altLang="ko-KR" dirty="0">
                <a:sym typeface="Wingdings" panose="05000000000000000000" pitchFamily="2" charset="2"/>
              </a:rPr>
              <a:t>(</a:t>
            </a:r>
            <a:r>
              <a:rPr lang="ko-KR" altLang="en-US" dirty="0">
                <a:sym typeface="Wingdings" panose="05000000000000000000" pitchFamily="2" charset="2"/>
              </a:rPr>
              <a:t>파일</a:t>
            </a:r>
            <a:r>
              <a:rPr lang="en-US" altLang="ko-KR" dirty="0">
                <a:sym typeface="Wingdings" panose="05000000000000000000" pitchFamily="2" charset="2"/>
              </a:rPr>
              <a:t>, </a:t>
            </a:r>
            <a:r>
              <a:rPr lang="ko-KR" altLang="en-US" dirty="0">
                <a:sym typeface="Wingdings" panose="05000000000000000000" pitchFamily="2" charset="2"/>
              </a:rPr>
              <a:t>폴더</a:t>
            </a:r>
            <a:r>
              <a:rPr lang="en-US" altLang="ko-KR" dirty="0">
                <a:sym typeface="Wingdings" panose="05000000000000000000" pitchFamily="2" charset="2"/>
              </a:rPr>
              <a:t>)</a:t>
            </a:r>
            <a:r>
              <a:rPr lang="ko-KR" altLang="en-US" dirty="0">
                <a:sym typeface="Wingdings" panose="05000000000000000000" pitchFamily="2" charset="2"/>
              </a:rPr>
              <a:t>을 보여줌</a:t>
            </a:r>
            <a:endParaRPr lang="en-US" altLang="ko-KR" dirty="0">
              <a:sym typeface="Wingdings" panose="05000000000000000000" pitchFamily="2" charset="2"/>
            </a:endParaRPr>
          </a:p>
          <a:p>
            <a:pPr lvl="1"/>
            <a:r>
              <a:rPr lang="ko-KR" altLang="en-US" dirty="0">
                <a:sym typeface="Wingdings" panose="05000000000000000000" pitchFamily="2" charset="2"/>
              </a:rPr>
              <a:t>디렉토리 이동</a:t>
            </a:r>
            <a:endParaRPr lang="en-US" altLang="ko-KR" dirty="0">
              <a:sym typeface="Wingdings" panose="05000000000000000000" pitchFamily="2" charset="2"/>
            </a:endParaRP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sym typeface="Wingdings" panose="05000000000000000000" pitchFamily="2" charset="2"/>
              </a:rPr>
              <a:t> cd workspace</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a:t>
            </a:r>
            <a:r>
              <a:rPr lang="en-US" altLang="ko-KR" dirty="0" err="1"/>
              <a:t>pwd</a:t>
            </a:r>
            <a:endParaRPr lang="en-US" altLang="ko-KR" dirty="0"/>
          </a:p>
          <a:p>
            <a:pPr marL="542925" lvl="2" indent="0">
              <a:buNone/>
            </a:pPr>
            <a:r>
              <a:rPr lang="en-US" altLang="ko-KR" dirty="0"/>
              <a:t>   /home/pi/workspace</a:t>
            </a:r>
          </a:p>
          <a:p>
            <a:pPr lvl="3"/>
            <a:r>
              <a:rPr lang="en-US" altLang="ko-KR" dirty="0" err="1"/>
              <a:t>pwd</a:t>
            </a:r>
            <a:r>
              <a:rPr lang="ko-KR" altLang="en-US" dirty="0"/>
              <a:t> </a:t>
            </a:r>
            <a:r>
              <a:rPr lang="en-US" altLang="ko-KR" dirty="0"/>
              <a:t>:</a:t>
            </a:r>
            <a:r>
              <a:rPr lang="ko-KR" altLang="en-US" dirty="0"/>
              <a:t> 현재 디렉토리</a:t>
            </a:r>
            <a:r>
              <a:rPr lang="en-US" altLang="ko-KR" dirty="0"/>
              <a:t>(</a:t>
            </a:r>
            <a:r>
              <a:rPr lang="ko-KR" altLang="en-US" dirty="0"/>
              <a:t>폴더</a:t>
            </a:r>
            <a:r>
              <a:rPr lang="en-US" altLang="ko-KR" dirty="0"/>
              <a:t>)</a:t>
            </a:r>
            <a:r>
              <a:rPr lang="ko-KR" altLang="en-US" dirty="0"/>
              <a:t>가 어디인지 보여줌</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sym typeface="Wingdings" panose="05000000000000000000" pitchFamily="2" charset="2"/>
              </a:rPr>
              <a:t> cd</a:t>
            </a:r>
          </a:p>
          <a:p>
            <a:pPr lvl="3"/>
            <a:r>
              <a:rPr lang="ko-KR" altLang="en-US" dirty="0">
                <a:sym typeface="Wingdings" panose="05000000000000000000" pitchFamily="2" charset="2"/>
              </a:rPr>
              <a:t>처음 폴더로 이동</a:t>
            </a:r>
            <a:endParaRPr lang="en-US" altLang="ko-KR" dirty="0">
              <a:sym typeface="Wingdings" panose="05000000000000000000" pitchFamily="2" charset="2"/>
            </a:endParaRPr>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endParaRPr lang="en-US" altLang="ko-KR" dirty="0">
              <a:sym typeface="Wingdings" panose="05000000000000000000" pitchFamily="2" charset="2"/>
            </a:endParaRP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23</a:t>
            </a:fld>
            <a:endParaRPr lang="en-US" dirty="0"/>
          </a:p>
        </p:txBody>
      </p:sp>
      <p:sp>
        <p:nvSpPr>
          <p:cNvPr id="13" name="내용 개체 틀 1"/>
          <p:cNvSpPr txBox="1">
            <a:spLocks/>
          </p:cNvSpPr>
          <p:nvPr/>
        </p:nvSpPr>
        <p:spPr>
          <a:xfrm>
            <a:off x="5400997" y="575791"/>
            <a:ext cx="5690753" cy="4968552"/>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8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ko-KR" dirty="0"/>
          </a:p>
          <a:p>
            <a:pPr lvl="1"/>
            <a:r>
              <a:rPr lang="ko-KR" altLang="en-US" sz="1600" dirty="0"/>
              <a:t>디렉토리</a:t>
            </a:r>
            <a:r>
              <a:rPr lang="en-US" altLang="ko-KR" sz="1600" dirty="0"/>
              <a:t>(</a:t>
            </a:r>
            <a:r>
              <a:rPr lang="ko-KR" altLang="en-US" sz="1600" dirty="0"/>
              <a:t>폴더</a:t>
            </a:r>
            <a:r>
              <a:rPr lang="en-US" altLang="ko-KR" sz="1600" dirty="0"/>
              <a:t>) </a:t>
            </a:r>
            <a:r>
              <a:rPr lang="ko-KR" altLang="en-US" sz="1600" dirty="0"/>
              <a:t>삭제 </a:t>
            </a:r>
            <a:r>
              <a:rPr lang="en-US" altLang="ko-KR" sz="1600" dirty="0"/>
              <a:t>– </a:t>
            </a:r>
            <a:r>
              <a:rPr lang="en-US" altLang="ko-KR" sz="1600" dirty="0" err="1"/>
              <a:t>rmdir</a:t>
            </a:r>
            <a:r>
              <a:rPr lang="en-US" altLang="ko-KR" sz="1600" dirty="0"/>
              <a:t>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err="1"/>
              <a:t>rmdir</a:t>
            </a:r>
            <a:r>
              <a:rPr lang="ko-KR" altLang="en-US" sz="1400" dirty="0"/>
              <a:t> </a:t>
            </a:r>
            <a:r>
              <a:rPr lang="en-US" altLang="ko-KR" sz="1400" dirty="0"/>
              <a:t>workspace</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t>
            </a:r>
          </a:p>
          <a:p>
            <a:pPr lvl="1"/>
            <a:r>
              <a:rPr lang="ko-KR" altLang="en-US" sz="1400" dirty="0"/>
              <a:t>디렉토리 내용</a:t>
            </a:r>
            <a:r>
              <a:rPr lang="en-US" altLang="ko-KR" sz="1400" dirty="0"/>
              <a:t>(</a:t>
            </a:r>
            <a:r>
              <a:rPr lang="ko-KR" altLang="en-US" sz="1400" dirty="0"/>
              <a:t>파일</a:t>
            </a:r>
            <a:r>
              <a:rPr lang="en-US" altLang="ko-KR" sz="1400" dirty="0"/>
              <a:t>, </a:t>
            </a:r>
            <a:r>
              <a:rPr lang="ko-KR" altLang="en-US" sz="1400" dirty="0"/>
              <a:t>폴더</a:t>
            </a:r>
            <a:r>
              <a:rPr lang="en-US" altLang="ko-KR" sz="1400" dirty="0"/>
              <a:t>)</a:t>
            </a:r>
            <a:r>
              <a:rPr lang="ko-KR" altLang="en-US" sz="1400" dirty="0"/>
              <a:t>물 확인</a:t>
            </a:r>
            <a:endParaRPr lang="en-US" altLang="ko-KR" sz="14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a:t>
            </a:r>
          </a:p>
          <a:p>
            <a:pPr lvl="3"/>
            <a:r>
              <a:rPr lang="ko-KR" altLang="en-US" sz="1200" dirty="0"/>
              <a:t>숨겨진 파일도 보여줌</a:t>
            </a:r>
            <a:endParaRPr lang="en-US" altLang="ko-KR" sz="12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-l</a:t>
            </a:r>
          </a:p>
          <a:p>
            <a:pPr lvl="3"/>
            <a:r>
              <a:rPr lang="ko-KR" altLang="en-US" sz="1200" dirty="0"/>
              <a:t>내용물을 리스트 형태로 출력</a:t>
            </a:r>
            <a:endParaRPr lang="en-US" altLang="ko-KR" sz="1200"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–al</a:t>
            </a:r>
          </a:p>
          <a:p>
            <a:pPr lvl="3"/>
            <a:r>
              <a:rPr lang="ko-KR" altLang="en-US" sz="1200" dirty="0"/>
              <a:t>숨겨진 파일을 포함하여 폴더 내의 내용물을 리스트 형태로 출력</a:t>
            </a:r>
            <a:endParaRPr lang="en-US" altLang="ko-KR" sz="1400" dirty="0"/>
          </a:p>
          <a:p>
            <a:pPr lvl="2"/>
            <a:endParaRPr lang="en-US" altLang="ko-KR" sz="1400" dirty="0"/>
          </a:p>
          <a:p>
            <a:pPr lvl="2"/>
            <a:endParaRPr lang="en-US" altLang="ko-KR" sz="1400" dirty="0"/>
          </a:p>
          <a:p>
            <a:pPr lvl="2"/>
            <a:endParaRPr lang="en-US" altLang="ko-KR" sz="1400" dirty="0"/>
          </a:p>
          <a:p>
            <a:pPr lvl="1"/>
            <a:endParaRPr lang="en-US" altLang="ko-KR" sz="1400" dirty="0"/>
          </a:p>
          <a:p>
            <a:pPr lvl="2"/>
            <a:endParaRPr lang="en-US" altLang="ko-KR" sz="1400" dirty="0"/>
          </a:p>
          <a:p>
            <a:pPr marL="0" indent="0">
              <a:buNone/>
            </a:pPr>
            <a:endParaRPr lang="en-US" altLang="ko-KR" sz="1300" dirty="0"/>
          </a:p>
          <a:p>
            <a:pPr lvl="1" fontAlgn="auto">
              <a:spcAft>
                <a:spcPts val="0"/>
              </a:spcAft>
            </a:pPr>
            <a:endParaRPr lang="en-US" altLang="ko-KR" dirty="0"/>
          </a:p>
          <a:p>
            <a:pPr fontAlgn="auto">
              <a:spcAft>
                <a:spcPts val="0"/>
              </a:spcAft>
            </a:pPr>
            <a:endParaRPr lang="en-US" altLang="ko-KR" dirty="0"/>
          </a:p>
          <a:p>
            <a:pPr fontAlgn="auto">
              <a:spcAft>
                <a:spcPts val="0"/>
              </a:spcAft>
            </a:pPr>
            <a:endParaRPr lang="en-US" altLang="ko-KR" dirty="0"/>
          </a:p>
        </p:txBody>
      </p:sp>
    </p:spTree>
    <p:extLst>
      <p:ext uri="{BB962C8B-B14F-4D97-AF65-F5344CB8AC3E}">
        <p14:creationId xmlns:p14="http://schemas.microsoft.com/office/powerpoint/2010/main" val="274971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리눅스 기본 명령어</a:t>
            </a:r>
          </a:p>
        </p:txBody>
      </p:sp>
      <p:sp>
        <p:nvSpPr>
          <p:cNvPr id="2" name="내용 개체 틀 1"/>
          <p:cNvSpPr>
            <a:spLocks noGrp="1"/>
          </p:cNvSpPr>
          <p:nvPr>
            <p:ph sz="quarter" idx="11"/>
          </p:nvPr>
        </p:nvSpPr>
        <p:spPr>
          <a:xfrm>
            <a:off x="266400" y="578148"/>
            <a:ext cx="5710661" cy="5398243"/>
          </a:xfrm>
        </p:spPr>
        <p:txBody>
          <a:bodyPr/>
          <a:lstStyle/>
          <a:p>
            <a:r>
              <a:rPr lang="en-US" altLang="ko-KR" dirty="0"/>
              <a:t>Linux Commands</a:t>
            </a:r>
          </a:p>
          <a:p>
            <a:pPr lvl="1"/>
            <a:r>
              <a:rPr lang="ko-KR" altLang="en-US" dirty="0"/>
              <a:t>연습할 파일 생성</a:t>
            </a:r>
            <a:endParaRPr lang="en-US" altLang="ko-KR" dirty="0"/>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 </a:t>
            </a:r>
            <a:r>
              <a:rPr lang="en-US" altLang="ko-KR" sz="1400" dirty="0"/>
              <a:t>ls &gt; sample.txt</a:t>
            </a:r>
          </a:p>
          <a:p>
            <a:pPr lvl="3"/>
            <a:r>
              <a:rPr lang="en-US" altLang="ko-KR" dirty="0"/>
              <a:t>ls</a:t>
            </a:r>
            <a:r>
              <a:rPr lang="ko-KR" altLang="en-US" dirty="0"/>
              <a:t> 명령에 의한 출력결과를 </a:t>
            </a:r>
            <a:r>
              <a:rPr lang="en-US" altLang="ko-KR" dirty="0"/>
              <a:t>sample.txt</a:t>
            </a:r>
            <a:r>
              <a:rPr lang="ko-KR" altLang="en-US" dirty="0"/>
              <a:t>로 보냄</a:t>
            </a:r>
            <a:endParaRPr lang="en-US" altLang="ko-KR" dirty="0"/>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cat</a:t>
            </a:r>
            <a:r>
              <a:rPr lang="ko-KR" altLang="en-US" dirty="0"/>
              <a:t> </a:t>
            </a:r>
            <a:r>
              <a:rPr lang="en-US" altLang="ko-KR" dirty="0"/>
              <a:t>sample.txt</a:t>
            </a:r>
          </a:p>
          <a:p>
            <a:pPr lvl="1"/>
            <a:r>
              <a:rPr lang="ko-KR" altLang="en-US" dirty="0"/>
              <a:t>복사</a:t>
            </a:r>
            <a:r>
              <a:rPr lang="en-US" altLang="ko-KR" dirty="0"/>
              <a:t> </a:t>
            </a:r>
          </a:p>
          <a:p>
            <a:pPr lvl="2"/>
            <a:r>
              <a:rPr lang="en-US" altLang="ko-KR" sz="1400" dirty="0" err="1">
                <a:solidFill>
                  <a:srgbClr val="00B050"/>
                </a:solidFill>
              </a:rPr>
              <a:t>pi@raspberrypi</a:t>
            </a:r>
            <a:r>
              <a:rPr lang="en-US" altLang="ko-KR" sz="1400" dirty="0"/>
              <a:t> </a:t>
            </a:r>
            <a:r>
              <a:rPr lang="en-US" altLang="ko-KR" sz="1400" dirty="0">
                <a:solidFill>
                  <a:schemeClr val="tx2">
                    <a:lumMod val="60000"/>
                    <a:lumOff val="40000"/>
                  </a:schemeClr>
                </a:solidFill>
              </a:rPr>
              <a:t>~ $</a:t>
            </a:r>
            <a:r>
              <a:rPr lang="en-US" altLang="ko-KR" sz="1400" dirty="0"/>
              <a:t> </a:t>
            </a:r>
            <a:r>
              <a:rPr lang="en-US" altLang="ko-KR" sz="1400" dirty="0" err="1"/>
              <a:t>mkdir</a:t>
            </a:r>
            <a:r>
              <a:rPr lang="en-US" altLang="ko-KR" sz="1400" dirty="0"/>
              <a:t> workspace</a:t>
            </a:r>
          </a:p>
          <a:p>
            <a:pPr lvl="2"/>
            <a:r>
              <a:rPr lang="ko-KR" altLang="en-US" sz="1400" dirty="0"/>
              <a:t>복사</a:t>
            </a:r>
            <a:endParaRPr lang="en-US" altLang="ko-KR" sz="1400" dirty="0"/>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cp ./sample.txt ./workspace</a:t>
            </a:r>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 </a:t>
            </a:r>
            <a:r>
              <a:rPr lang="en-US" altLang="ko-KR" dirty="0"/>
              <a:t>ls</a:t>
            </a:r>
          </a:p>
          <a:p>
            <a:pPr lvl="2"/>
            <a:r>
              <a:rPr lang="ko-KR" altLang="en-US" dirty="0"/>
              <a:t>확인</a:t>
            </a:r>
            <a:endParaRPr lang="en-US" altLang="ko-KR" dirty="0"/>
          </a:p>
          <a:p>
            <a:pPr lvl="3"/>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cd workspace</a:t>
            </a:r>
          </a:p>
          <a:p>
            <a:pPr lvl="3"/>
            <a:r>
              <a:rPr lang="en-US" altLang="ko-KR" sz="1200" dirty="0">
                <a:solidFill>
                  <a:srgbClr val="00B050"/>
                </a:solidFill>
              </a:rPr>
              <a:t>	</a:t>
            </a:r>
            <a:r>
              <a:rPr lang="en-US" altLang="ko-KR" sz="1200" dirty="0" err="1">
                <a:solidFill>
                  <a:srgbClr val="00B050"/>
                </a:solidFill>
              </a:rPr>
              <a:t>pi@raspberrypi</a:t>
            </a:r>
            <a:r>
              <a:rPr lang="en-US" altLang="ko-KR" sz="1200" dirty="0"/>
              <a:t> </a:t>
            </a:r>
            <a:r>
              <a:rPr lang="en-US" altLang="ko-KR" sz="1200" dirty="0">
                <a:solidFill>
                  <a:srgbClr val="0070C0"/>
                </a:solidFill>
              </a:rPr>
              <a:t>~/</a:t>
            </a:r>
            <a:r>
              <a:rPr lang="en-US" altLang="ko-KR" sz="1200" dirty="0" err="1">
                <a:solidFill>
                  <a:srgbClr val="0070C0"/>
                </a:solidFill>
              </a:rPr>
              <a:t>worksapce</a:t>
            </a:r>
            <a:r>
              <a:rPr lang="en-US" altLang="ko-KR" sz="1200" dirty="0">
                <a:solidFill>
                  <a:srgbClr val="0070C0"/>
                </a:solidFill>
              </a:rPr>
              <a:t> $</a:t>
            </a:r>
            <a:r>
              <a:rPr lang="en-US" altLang="ko-KR" sz="1200" dirty="0"/>
              <a:t> ls</a:t>
            </a:r>
          </a:p>
          <a:p>
            <a:pPr lvl="1"/>
            <a:r>
              <a:rPr lang="ko-KR" altLang="en-US" dirty="0"/>
              <a:t>삭제</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a:t>
            </a:r>
            <a:r>
              <a:rPr lang="en-US" altLang="ko-KR" dirty="0"/>
              <a:t> rm sample.txt</a:t>
            </a:r>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cd</a:t>
            </a:r>
          </a:p>
          <a:p>
            <a:pPr lvl="2"/>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endParaRPr lang="en-US" altLang="ko-KR" dirty="0"/>
          </a:p>
          <a:p>
            <a:pPr lvl="3"/>
            <a:endParaRPr lang="en-US" altLang="ko-KR" sz="1400" dirty="0"/>
          </a:p>
          <a:p>
            <a:pPr lvl="3"/>
            <a:endParaRPr lang="en-US" altLang="ko-KR" sz="1400" dirty="0"/>
          </a:p>
          <a:p>
            <a:pPr lvl="2"/>
            <a:endParaRPr lang="en-US" altLang="ko-KR" dirty="0"/>
          </a:p>
          <a:p>
            <a:pPr marL="0" indent="0">
              <a:buNone/>
            </a:pPr>
            <a:r>
              <a:rPr lang="en-US" altLang="ko-KR" sz="1300" dirty="0">
                <a:solidFill>
                  <a:srgbClr val="00B050"/>
                </a:solidFill>
              </a:rPr>
              <a:t>	</a:t>
            </a:r>
            <a:endParaRPr lang="en-US" altLang="ko-KR" sz="14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24</a:t>
            </a:fld>
            <a:endParaRPr lang="en-US" dirty="0"/>
          </a:p>
        </p:txBody>
      </p:sp>
      <p:sp>
        <p:nvSpPr>
          <p:cNvPr id="7" name="내용 개체 틀 1">
            <a:extLst>
              <a:ext uri="{FF2B5EF4-FFF2-40B4-BE49-F238E27FC236}">
                <a16:creationId xmlns:a16="http://schemas.microsoft.com/office/drawing/2014/main" id="{D782AF0D-E652-4CD6-92DD-330554C290F0}"/>
              </a:ext>
            </a:extLst>
          </p:cNvPr>
          <p:cNvSpPr txBox="1">
            <a:spLocks/>
          </p:cNvSpPr>
          <p:nvPr/>
        </p:nvSpPr>
        <p:spPr>
          <a:xfrm>
            <a:off x="5522319" y="580097"/>
            <a:ext cx="5710661" cy="5398243"/>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6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4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2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0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lvl="1" fontAlgn="auto">
              <a:spcAft>
                <a:spcPts val="0"/>
              </a:spcAft>
            </a:pPr>
            <a:endParaRPr lang="en-US" altLang="ko-KR" dirty="0"/>
          </a:p>
          <a:p>
            <a:pPr lvl="1" fontAlgn="auto">
              <a:spcAft>
                <a:spcPts val="0"/>
              </a:spcAft>
            </a:pPr>
            <a:r>
              <a:rPr lang="ko-KR" altLang="en-US" dirty="0"/>
              <a:t>이동</a:t>
            </a:r>
            <a:r>
              <a:rPr lang="en-US" altLang="ko-KR" dirty="0"/>
              <a:t>(</a:t>
            </a:r>
            <a:r>
              <a:rPr lang="ko-KR" altLang="en-US" dirty="0" err="1"/>
              <a:t>잘라내기</a:t>
            </a:r>
            <a:r>
              <a:rPr lang="ko-KR" altLang="en-US" dirty="0"/>
              <a:t> </a:t>
            </a:r>
            <a:r>
              <a:rPr lang="en-US" altLang="ko-KR" dirty="0"/>
              <a:t>&amp; </a:t>
            </a:r>
            <a:r>
              <a:rPr lang="ko-KR" altLang="en-US" dirty="0"/>
              <a:t>붙여 넣기</a:t>
            </a:r>
            <a:r>
              <a:rPr lang="en-US" altLang="ko-KR" dirty="0"/>
              <a:t>)</a:t>
            </a:r>
            <a:endParaRPr lang="ko-KR" altLang="en-US" dirty="0"/>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 mv </a:t>
            </a:r>
            <a:r>
              <a:rPr lang="en-US" altLang="ko-KR" dirty="0"/>
              <a:t>sample.txt ./workspace </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ls</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 $</a:t>
            </a:r>
            <a:r>
              <a:rPr lang="en-US" altLang="ko-KR" dirty="0"/>
              <a:t> cd workspace</a:t>
            </a:r>
          </a:p>
          <a:p>
            <a:pPr lvl="2"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ls</a:t>
            </a:r>
          </a:p>
          <a:p>
            <a:pPr lvl="2" fontAlgn="auto">
              <a:spcAft>
                <a:spcPts val="0"/>
              </a:spcAft>
            </a:pPr>
            <a:r>
              <a:rPr lang="ko-KR" altLang="en-US" dirty="0"/>
              <a:t>이름 변경</a:t>
            </a:r>
            <a:endParaRPr lang="en-US" altLang="ko-KR" dirty="0"/>
          </a:p>
          <a:p>
            <a:pPr lvl="3"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a:t>
            </a:r>
            <a:r>
              <a:rPr lang="en-US" altLang="ko-KR" dirty="0"/>
              <a:t> mv sample.txt s.txt</a:t>
            </a:r>
          </a:p>
          <a:p>
            <a:pPr lvl="3" fontAlgn="auto">
              <a:spcAft>
                <a:spcPts val="0"/>
              </a:spcAft>
            </a:pPr>
            <a:r>
              <a:rPr lang="en-US" altLang="ko-KR" dirty="0" err="1">
                <a:solidFill>
                  <a:srgbClr val="00B050"/>
                </a:solidFill>
              </a:rPr>
              <a:t>pi@raspberrypi</a:t>
            </a:r>
            <a:r>
              <a:rPr lang="en-US" altLang="ko-KR" dirty="0"/>
              <a:t> </a:t>
            </a:r>
            <a:r>
              <a:rPr lang="en-US" altLang="ko-KR" dirty="0">
                <a:solidFill>
                  <a:schemeClr val="tx2">
                    <a:lumMod val="60000"/>
                    <a:lumOff val="40000"/>
                  </a:schemeClr>
                </a:solidFill>
              </a:rPr>
              <a:t>~/workspace $ </a:t>
            </a:r>
            <a:r>
              <a:rPr lang="en-US" altLang="ko-KR" dirty="0"/>
              <a:t>ls</a:t>
            </a:r>
          </a:p>
          <a:p>
            <a:pPr lvl="3" fontAlgn="auto">
              <a:spcAft>
                <a:spcPts val="0"/>
              </a:spcAft>
            </a:pPr>
            <a:endParaRPr lang="en-US" altLang="ko-KR" dirty="0"/>
          </a:p>
        </p:txBody>
      </p:sp>
    </p:spTree>
    <p:extLst>
      <p:ext uri="{BB962C8B-B14F-4D97-AF65-F5344CB8AC3E}">
        <p14:creationId xmlns:p14="http://schemas.microsoft.com/office/powerpoint/2010/main" val="1335296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Linux Commands</a:t>
            </a:r>
            <a:endParaRPr lang="ko-KR" altLang="en-US" dirty="0"/>
          </a:p>
        </p:txBody>
      </p:sp>
      <p:sp>
        <p:nvSpPr>
          <p:cNvPr id="2" name="내용 개체 틀 1"/>
          <p:cNvSpPr>
            <a:spLocks noGrp="1"/>
          </p:cNvSpPr>
          <p:nvPr>
            <p:ph sz="quarter" idx="11"/>
          </p:nvPr>
        </p:nvSpPr>
        <p:spPr>
          <a:xfrm>
            <a:off x="266400" y="578148"/>
            <a:ext cx="5336475" cy="5398243"/>
          </a:xfrm>
        </p:spPr>
        <p:txBody>
          <a:bodyPr/>
          <a:lstStyle/>
          <a:p>
            <a:r>
              <a:rPr lang="ko-KR" altLang="en-US" dirty="0"/>
              <a:t>절대 경로</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r>
              <a:rPr lang="en-US" altLang="ko-KR" sz="1300" dirty="0" err="1"/>
              <a:t>pwd</a:t>
            </a:r>
            <a:endParaRPr lang="en-US" altLang="ko-KR" sz="1300" dirty="0"/>
          </a:p>
          <a:p>
            <a:pPr marL="0" indent="0">
              <a:buNone/>
            </a:pPr>
            <a:r>
              <a:rPr lang="en-US" altLang="ko-KR" sz="1300" dirty="0"/>
              <a:t>	/home/pi/workspace</a:t>
            </a:r>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a:t>
            </a:r>
            <a:r>
              <a:rPr lang="en-US" altLang="ko-KR" sz="1300" dirty="0" err="1">
                <a:solidFill>
                  <a:srgbClr val="0070C0"/>
                </a:solidFill>
              </a:rPr>
              <a:t>worksapce</a:t>
            </a:r>
            <a:r>
              <a:rPr lang="en-US" altLang="ko-KR" sz="1300" dirty="0">
                <a:solidFill>
                  <a:srgbClr val="0070C0"/>
                </a:solidFill>
              </a:rPr>
              <a:t> $ </a:t>
            </a:r>
            <a:r>
              <a:rPr lang="en-US" altLang="ko-KR" sz="1300" dirty="0"/>
              <a:t>cd /home</a:t>
            </a:r>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/home $ </a:t>
            </a:r>
            <a:r>
              <a:rPr lang="en-US" altLang="ko-KR" sz="1300" dirty="0"/>
              <a:t>cd /home/pi/workspace</a:t>
            </a:r>
          </a:p>
          <a:p>
            <a:pPr marL="0" indent="0">
              <a:buNone/>
            </a:pPr>
            <a:r>
              <a:rPr lang="en-US" altLang="ko-KR" sz="1300" dirty="0"/>
              <a:t>	</a:t>
            </a: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endParaRPr lang="en-US" altLang="ko-KR" sz="1300" dirty="0"/>
          </a:p>
          <a:p>
            <a:r>
              <a:rPr lang="ko-KR" altLang="en-US" dirty="0"/>
              <a:t>상대 경로</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 </a:t>
            </a:r>
            <a:r>
              <a:rPr lang="en-US" altLang="ko-KR" sz="1300" dirty="0"/>
              <a:t>cd ../..</a:t>
            </a:r>
            <a:endParaRPr lang="en-US" altLang="ko-KR"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/home $ </a:t>
            </a:r>
            <a:r>
              <a:rPr lang="en-US" altLang="ko-KR" sz="1300" dirty="0"/>
              <a:t>cd ./pi/workspace</a:t>
            </a:r>
            <a:endParaRPr lang="en-US" altLang="ko-KR" sz="1400" dirty="0"/>
          </a:p>
          <a:p>
            <a:pPr marL="0" indent="0">
              <a:buNone/>
            </a:pPr>
            <a:r>
              <a:rPr lang="en-US" altLang="ko-KR" sz="1300" dirty="0">
                <a:solidFill>
                  <a:srgbClr val="00B050"/>
                </a:solidFill>
              </a:rPr>
              <a:t>	</a:t>
            </a:r>
            <a:r>
              <a:rPr lang="en-US" altLang="ko-KR" sz="1300" dirty="0" err="1">
                <a:solidFill>
                  <a:srgbClr val="00B050"/>
                </a:solidFill>
              </a:rPr>
              <a:t>pi@raspberrypi</a:t>
            </a:r>
            <a:r>
              <a:rPr lang="en-US" altLang="ko-KR" sz="1300" dirty="0"/>
              <a:t> </a:t>
            </a:r>
            <a:r>
              <a:rPr lang="en-US" altLang="ko-KR" sz="1300" dirty="0">
                <a:solidFill>
                  <a:srgbClr val="0070C0"/>
                </a:solidFill>
              </a:rPr>
              <a:t>~ /workspace $</a:t>
            </a:r>
            <a:endParaRPr lang="en-US" altLang="ko-KR" sz="1400" dirty="0"/>
          </a:p>
          <a:p>
            <a:pPr marL="0" indent="0">
              <a:buNone/>
            </a:pPr>
            <a:r>
              <a:rPr lang="en-US" altLang="ko-KR" sz="1300" dirty="0">
                <a:solidFill>
                  <a:srgbClr val="00B050"/>
                </a:solidFill>
              </a:rPr>
              <a:t>	</a:t>
            </a:r>
            <a:endParaRPr lang="en-US" altLang="ko-KR" sz="1300" dirty="0"/>
          </a:p>
          <a:p>
            <a:pPr marL="0" indent="0">
              <a:buNone/>
            </a:pPr>
            <a:endParaRPr lang="en-US" altLang="ko-KR" sz="1300" dirty="0"/>
          </a:p>
          <a:p>
            <a:pPr marL="0" indent="0">
              <a:buNone/>
            </a:pPr>
            <a:endParaRPr lang="en-US" altLang="ko-KR" sz="13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25</a:t>
            </a:fld>
            <a:endParaRPr lang="en-US" dirty="0"/>
          </a:p>
        </p:txBody>
      </p:sp>
      <p:sp>
        <p:nvSpPr>
          <p:cNvPr id="13" name="내용 개체 틀 1"/>
          <p:cNvSpPr txBox="1">
            <a:spLocks/>
          </p:cNvSpPr>
          <p:nvPr/>
        </p:nvSpPr>
        <p:spPr>
          <a:xfrm>
            <a:off x="5473005" y="575791"/>
            <a:ext cx="5688632" cy="4968552"/>
          </a:xfrm>
          <a:prstGeom prst="rect">
            <a:avLst/>
          </a:prstGeom>
        </p:spPr>
        <p:txBody>
          <a:bodyPr vert="horz" lIns="91440" tIns="45720" rIns="91440" bIns="45720" rtlCol="0">
            <a:noAutofit/>
          </a:bodyPr>
          <a:lstStyle>
            <a:lvl1pPr marL="324000" indent="-324000" algn="l" defTabSz="913755" rtl="0" eaLnBrk="1" latinLnBrk="0" hangingPunct="1">
              <a:lnSpc>
                <a:spcPct val="100000"/>
              </a:lnSpc>
              <a:spcBef>
                <a:spcPts val="14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1pPr>
            <a:lvl2pPr marL="533400" indent="-190500" algn="l" defTabSz="913755" rtl="0" eaLnBrk="1" latinLnBrk="0" hangingPunct="1">
              <a:lnSpc>
                <a:spcPct val="100000"/>
              </a:lnSpc>
              <a:spcBef>
                <a:spcPts val="700"/>
              </a:spcBef>
              <a:buClr>
                <a:srgbClr val="506EA5"/>
              </a:buClr>
              <a:buFont typeface="Wingdings 3" pitchFamily="18" charset="2"/>
              <a:buChar char=""/>
              <a:defRPr kumimoji="1" lang="ko-KR" altLang="en-US" sz="1800" b="1" kern="1200" baseline="0">
                <a:solidFill>
                  <a:schemeClr val="tx1"/>
                </a:solidFill>
                <a:latin typeface="맑은 고딕" pitchFamily="50" charset="-127"/>
                <a:ea typeface="맑은 고딕" pitchFamily="50" charset="-127"/>
                <a:cs typeface="+mn-cs"/>
              </a:defRPr>
            </a:lvl2pPr>
            <a:lvl3pPr marL="704850" indent="-161925"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3pPr>
            <a:lvl4pPr marL="900000" indent="-198000" algn="l" defTabSz="913755" rtl="0" eaLnBrk="1" latinLnBrk="0" hangingPunct="1">
              <a:lnSpc>
                <a:spcPct val="100000"/>
              </a:lnSpc>
              <a:spcBef>
                <a:spcPts val="700"/>
              </a:spcBef>
              <a:buClr>
                <a:srgbClr val="506EA5"/>
              </a:buClr>
              <a:buFont typeface="돋움" pitchFamily="50" charset="-127"/>
              <a:buChar char="-"/>
              <a:defRPr kumimoji="1" lang="ko-KR" altLang="en-US" sz="1800" b="1" kern="1200" baseline="0">
                <a:solidFill>
                  <a:schemeClr val="tx1"/>
                </a:solidFill>
                <a:latin typeface="맑은 고딕" pitchFamily="50" charset="-127"/>
                <a:ea typeface="맑은 고딕" pitchFamily="50" charset="-127"/>
                <a:cs typeface="+mn-cs"/>
              </a:defRPr>
            </a:lvl4pPr>
            <a:lvl5pPr marL="1104900" indent="-190500" algn="l" defTabSz="913755" rtl="0" eaLnBrk="1" latinLnBrk="0" hangingPunct="1">
              <a:lnSpc>
                <a:spcPct val="100000"/>
              </a:lnSpc>
              <a:spcBef>
                <a:spcPts val="700"/>
              </a:spcBef>
              <a:buClr>
                <a:srgbClr val="506EA5"/>
              </a:buClr>
              <a:buFont typeface="Arial" pitchFamily="34" charset="0"/>
              <a:buChar char="»"/>
              <a:defRPr kumimoji="1" lang="ko-KR" altLang="en-US" sz="1800" b="1" kern="1200" baseline="0">
                <a:solidFill>
                  <a:schemeClr val="tx1"/>
                </a:solidFill>
                <a:latin typeface="맑은 고딕" pitchFamily="50" charset="-127"/>
                <a:ea typeface="맑은 고딕" pitchFamily="50" charset="-127"/>
                <a:cs typeface="+mn-cs"/>
              </a:defRPr>
            </a:lvl5pPr>
            <a:lvl6pPr marL="2512835"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6972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6601"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3480" indent="-228439" algn="l" defTabSz="913755"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dirty="0"/>
              <a:t>상대 경로로 파일 위치 지정</a:t>
            </a:r>
            <a:endParaRPr lang="en-US" altLang="ko-KR" dirty="0"/>
          </a:p>
          <a:p>
            <a:pPr marL="342900" lvl="1" indent="0">
              <a:buNone/>
            </a:pPr>
            <a:r>
              <a:rPr lang="en-US" altLang="ko-KR" sz="1400" dirty="0" err="1">
                <a:solidFill>
                  <a:srgbClr val="00B050"/>
                </a:solidFill>
              </a:rPr>
              <a:t>pi@raspberrypi</a:t>
            </a:r>
            <a:r>
              <a:rPr lang="en-US" altLang="ko-KR" sz="1400" dirty="0"/>
              <a:t> </a:t>
            </a:r>
            <a:r>
              <a:rPr lang="en-US" altLang="ko-KR" sz="1400" dirty="0">
                <a:solidFill>
                  <a:srgbClr val="0070C0"/>
                </a:solidFill>
              </a:rPr>
              <a:t>~ $ </a:t>
            </a:r>
            <a:r>
              <a:rPr lang="en-US" altLang="ko-KR" sz="1400" dirty="0" err="1"/>
              <a:t>mkdir</a:t>
            </a:r>
            <a:r>
              <a:rPr lang="en-US" altLang="ko-KR" sz="1400" dirty="0"/>
              <a:t> temp</a:t>
            </a:r>
          </a:p>
          <a:p>
            <a:pPr marL="342900" lvl="1" indent="0">
              <a:buNone/>
            </a:pPr>
            <a:r>
              <a:rPr lang="en-US" altLang="ko-KR" sz="1400" dirty="0" err="1">
                <a:solidFill>
                  <a:srgbClr val="00B050"/>
                </a:solidFill>
              </a:rPr>
              <a:t>pi@raspberrypi</a:t>
            </a:r>
            <a:r>
              <a:rPr lang="en-US" altLang="ko-KR" sz="1400" dirty="0"/>
              <a:t> </a:t>
            </a:r>
            <a:r>
              <a:rPr lang="en-US" altLang="ko-KR" sz="1400" dirty="0">
                <a:solidFill>
                  <a:srgbClr val="0070C0"/>
                </a:solidFill>
              </a:rPr>
              <a:t>~ $ </a:t>
            </a:r>
            <a:r>
              <a:rPr lang="en-US" altLang="ko-KR" sz="1400" dirty="0"/>
              <a:t>cd</a:t>
            </a:r>
            <a:r>
              <a:rPr lang="ko-KR" altLang="en-US" sz="1400" dirty="0"/>
              <a:t> </a:t>
            </a:r>
            <a:r>
              <a:rPr lang="en-US" altLang="ko-KR" sz="1400" dirty="0"/>
              <a:t>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~/temp $ </a:t>
            </a:r>
            <a:r>
              <a:rPr lang="en-US" altLang="ko-KR" sz="1400" dirty="0" err="1"/>
              <a:t>mkdir</a:t>
            </a:r>
            <a:r>
              <a:rPr lang="en-US" altLang="ko-KR" sz="1400" dirty="0"/>
              <a:t>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~/temp $ </a:t>
            </a:r>
            <a:r>
              <a:rPr lang="en-US" altLang="ko-KR" sz="1400" dirty="0"/>
              <a:t>cd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ls</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cp ../../workspace/s.txt ./</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ls</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rm s.txt</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/temp/temp $ </a:t>
            </a:r>
            <a:r>
              <a:rPr lang="en-US" altLang="ko-KR" sz="1400" dirty="0"/>
              <a:t>cd ..</a:t>
            </a:r>
          </a:p>
          <a:p>
            <a:r>
              <a:rPr lang="ko-KR" altLang="en-US" dirty="0"/>
              <a:t>디렉토리</a:t>
            </a:r>
            <a:r>
              <a:rPr lang="en-US" altLang="ko-KR" dirty="0"/>
              <a:t>(</a:t>
            </a:r>
            <a:r>
              <a:rPr lang="ko-KR" altLang="en-US" dirty="0"/>
              <a:t>폴더</a:t>
            </a:r>
            <a:r>
              <a:rPr lang="en-US" altLang="ko-KR" dirty="0"/>
              <a:t>) </a:t>
            </a:r>
            <a:r>
              <a:rPr lang="ko-KR" altLang="en-US" dirty="0"/>
              <a:t>삭제</a:t>
            </a:r>
            <a:endParaRPr lang="en-US" altLang="ko-KR" dirty="0"/>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err="1"/>
              <a:t>rmdir</a:t>
            </a:r>
            <a:r>
              <a:rPr lang="en-US" altLang="ko-KR" sz="1400" dirty="0"/>
              <a:t> temp</a:t>
            </a:r>
          </a:p>
          <a:p>
            <a:pPr marL="0" indent="0">
              <a:buNone/>
            </a:pPr>
            <a:r>
              <a:rPr lang="en-US" altLang="ko-KR" sz="1400" dirty="0">
                <a:solidFill>
                  <a:srgbClr val="00B050"/>
                </a:solidFill>
              </a:rPr>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a:t>ls</a:t>
            </a:r>
          </a:p>
          <a:p>
            <a:pPr marL="0" indent="0">
              <a:buNone/>
            </a:pPr>
            <a:r>
              <a:rPr lang="en-US" altLang="ko-KR" sz="1400" dirty="0"/>
              <a:t>      </a:t>
            </a:r>
            <a:r>
              <a:rPr lang="en-US" altLang="ko-KR" sz="1400" dirty="0" err="1">
                <a:solidFill>
                  <a:srgbClr val="00B050"/>
                </a:solidFill>
              </a:rPr>
              <a:t>pi@raspberrypi</a:t>
            </a:r>
            <a:r>
              <a:rPr lang="en-US" altLang="ko-KR" sz="1400" dirty="0"/>
              <a:t> </a:t>
            </a:r>
            <a:r>
              <a:rPr lang="en-US" altLang="ko-KR" sz="1400" dirty="0">
                <a:solidFill>
                  <a:srgbClr val="0070C0"/>
                </a:solidFill>
              </a:rPr>
              <a:t>~ /temp $ </a:t>
            </a:r>
            <a:r>
              <a:rPr lang="en-US" altLang="ko-KR" sz="1400" dirty="0"/>
              <a:t>cd</a:t>
            </a:r>
          </a:p>
        </p:txBody>
      </p:sp>
    </p:spTree>
    <p:extLst>
      <p:ext uri="{BB962C8B-B14F-4D97-AF65-F5344CB8AC3E}">
        <p14:creationId xmlns:p14="http://schemas.microsoft.com/office/powerpoint/2010/main" val="318851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a:t>
            </a:r>
            <a:endParaRPr lang="en-US" altLang="ko-KR" dirty="0"/>
          </a:p>
          <a:p>
            <a:pPr lvl="2"/>
            <a:r>
              <a:rPr lang="en-US" altLang="ko-KR" dirty="0"/>
              <a:t>workspace </a:t>
            </a:r>
            <a:r>
              <a:rPr lang="ko-KR" altLang="en-US" dirty="0"/>
              <a:t>디렉토리로 이동</a:t>
            </a:r>
            <a:endParaRPr lang="en-US" altLang="ko-KR" dirty="0"/>
          </a:p>
          <a:p>
            <a:pPr lvl="1"/>
            <a:r>
              <a:rPr lang="ko-KR" altLang="en-US" dirty="0"/>
              <a:t>사용 예</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a:t>
            </a:r>
            <a:r>
              <a:rPr lang="en-US" altLang="ko-KR" dirty="0"/>
              <a:t> nano test.txt</a:t>
            </a:r>
          </a:p>
          <a:p>
            <a:pPr lvl="3"/>
            <a:r>
              <a:rPr lang="ko-KR" altLang="en-US" dirty="0"/>
              <a:t>파일 명을 지정하고 </a:t>
            </a:r>
            <a:r>
              <a:rPr lang="en-US" altLang="ko-KR" dirty="0"/>
              <a:t>nano </a:t>
            </a:r>
            <a:r>
              <a:rPr lang="ko-KR" altLang="en-US" dirty="0"/>
              <a:t>에디터 오픈</a:t>
            </a:r>
            <a:endParaRPr lang="en-US" altLang="ko-KR" dirty="0"/>
          </a:p>
          <a:p>
            <a:pPr lvl="2"/>
            <a:r>
              <a:rPr lang="en-US" altLang="ko-KR" dirty="0" err="1">
                <a:solidFill>
                  <a:srgbClr val="00B050"/>
                </a:solidFill>
              </a:rPr>
              <a:t>pi@raspberrypi</a:t>
            </a:r>
            <a:r>
              <a:rPr lang="en-US" altLang="ko-KR" dirty="0"/>
              <a:t> </a:t>
            </a:r>
            <a:r>
              <a:rPr lang="en-US" altLang="ko-KR" dirty="0">
                <a:solidFill>
                  <a:srgbClr val="0070C0"/>
                </a:solidFill>
              </a:rPr>
              <a:t>~/workspace $</a:t>
            </a:r>
            <a:r>
              <a:rPr lang="en-US" altLang="ko-KR" dirty="0"/>
              <a:t> nano</a:t>
            </a:r>
          </a:p>
          <a:p>
            <a:pPr lvl="3"/>
            <a:r>
              <a:rPr lang="ko-KR" altLang="en-US" dirty="0"/>
              <a:t>파일명 지정 없이 </a:t>
            </a:r>
            <a:r>
              <a:rPr lang="en-US" altLang="ko-KR" dirty="0"/>
              <a:t>nano </a:t>
            </a:r>
            <a:r>
              <a:rPr lang="ko-KR" altLang="en-US" dirty="0"/>
              <a:t>에디터 오픈</a:t>
            </a:r>
            <a:endParaRPr lang="en-US" altLang="ko-KR" dirty="0"/>
          </a:p>
          <a:p>
            <a:pPr lvl="1"/>
            <a:r>
              <a:rPr lang="ko-KR" altLang="en-US" dirty="0"/>
              <a:t>파일</a:t>
            </a:r>
            <a:r>
              <a:rPr lang="en-US" altLang="ko-KR" dirty="0"/>
              <a:t> </a:t>
            </a:r>
            <a:r>
              <a:rPr lang="ko-KR" altLang="en-US" dirty="0"/>
              <a:t>편집</a:t>
            </a:r>
            <a:endParaRPr lang="en-US" altLang="ko-KR" dirty="0"/>
          </a:p>
          <a:p>
            <a:pPr lvl="2"/>
            <a:r>
              <a:rPr lang="en-US" altLang="ko-KR" dirty="0" err="1"/>
              <a:t>Hellow</a:t>
            </a:r>
            <a:r>
              <a:rPr lang="ko-KR" altLang="en-US" dirty="0"/>
              <a:t> </a:t>
            </a:r>
            <a:r>
              <a:rPr lang="en-US" altLang="ko-KR" dirty="0"/>
              <a:t>World!</a:t>
            </a:r>
          </a:p>
          <a:p>
            <a:pPr lvl="1"/>
            <a:r>
              <a:rPr lang="ko-KR" altLang="en-US" dirty="0"/>
              <a:t>에디터 명령</a:t>
            </a:r>
            <a:r>
              <a:rPr lang="en-US" altLang="ko-KR" dirty="0"/>
              <a:t>(</a:t>
            </a:r>
            <a:r>
              <a:rPr lang="ko-KR" altLang="en-US" dirty="0"/>
              <a:t>저장</a:t>
            </a:r>
            <a:r>
              <a:rPr lang="en-US" altLang="ko-KR" dirty="0"/>
              <a:t>/</a:t>
            </a:r>
            <a:r>
              <a:rPr lang="ko-KR" altLang="en-US" dirty="0"/>
              <a:t>종료</a:t>
            </a:r>
            <a:r>
              <a:rPr lang="en-US" altLang="ko-KR" dirty="0"/>
              <a:t>)</a:t>
            </a:r>
          </a:p>
          <a:p>
            <a:pPr lvl="2"/>
            <a:r>
              <a:rPr lang="en-US" altLang="ko-KR" dirty="0"/>
              <a:t>File save : ^o  </a:t>
            </a:r>
            <a:r>
              <a:rPr lang="en-US" altLang="ko-KR" dirty="0">
                <a:solidFill>
                  <a:schemeClr val="bg1">
                    <a:lumMod val="75000"/>
                  </a:schemeClr>
                </a:solidFill>
                <a:sym typeface="Wingdings" panose="05000000000000000000" pitchFamily="2" charset="2"/>
              </a:rPr>
              <a:t>[Enter]</a:t>
            </a:r>
          </a:p>
          <a:p>
            <a:pPr lvl="3"/>
            <a:r>
              <a:rPr lang="en-US" altLang="ko-KR" dirty="0">
                <a:sym typeface="Wingdings" panose="05000000000000000000" pitchFamily="2" charset="2"/>
              </a:rPr>
              <a:t>Enter </a:t>
            </a:r>
            <a:r>
              <a:rPr lang="ko-KR" altLang="en-US" dirty="0">
                <a:sym typeface="Wingdings" panose="05000000000000000000" pitchFamily="2" charset="2"/>
              </a:rPr>
              <a:t>입력하기 전에 파일 이름 수정 가능</a:t>
            </a:r>
            <a:endParaRPr lang="en-US" altLang="ko-KR" dirty="0"/>
          </a:p>
          <a:p>
            <a:pPr lvl="2"/>
            <a:r>
              <a:rPr lang="en-US" altLang="ko-KR" dirty="0"/>
              <a:t>Exit : ^x</a:t>
            </a:r>
          </a:p>
          <a:p>
            <a:pPr lvl="2"/>
            <a:r>
              <a:rPr lang="en-US" altLang="ko-KR" dirty="0" err="1">
                <a:solidFill>
                  <a:srgbClr val="00B050"/>
                </a:solidFill>
              </a:rPr>
              <a:t>pi@raspberrypi</a:t>
            </a:r>
            <a:r>
              <a:rPr lang="en-US" altLang="ko-KR" dirty="0"/>
              <a:t> </a:t>
            </a:r>
            <a:r>
              <a:rPr lang="en-US" altLang="ko-KR" dirty="0">
                <a:solidFill>
                  <a:srgbClr val="0070C0"/>
                </a:solidFill>
              </a:rPr>
              <a:t>~/workspace $ </a:t>
            </a:r>
            <a:r>
              <a:rPr lang="en-US" altLang="ko-KR" dirty="0"/>
              <a:t>ls</a:t>
            </a:r>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26</a:t>
            </a:fld>
            <a:endParaRPr lang="en-US" dirty="0"/>
          </a:p>
        </p:txBody>
      </p:sp>
      <p:pic>
        <p:nvPicPr>
          <p:cNvPr id="5" name="그림 4">
            <a:extLst>
              <a:ext uri="{FF2B5EF4-FFF2-40B4-BE49-F238E27FC236}">
                <a16:creationId xmlns:a16="http://schemas.microsoft.com/office/drawing/2014/main" id="{2CA6B0E8-0691-412B-AF5B-EE1785C0A20B}"/>
              </a:ext>
            </a:extLst>
          </p:cNvPr>
          <p:cNvPicPr>
            <a:picLocks noChangeAspect="1"/>
          </p:cNvPicPr>
          <p:nvPr/>
        </p:nvPicPr>
        <p:blipFill>
          <a:blip r:embed="rId3"/>
          <a:stretch>
            <a:fillRect/>
          </a:stretch>
        </p:blipFill>
        <p:spPr>
          <a:xfrm>
            <a:off x="4968413" y="1295872"/>
            <a:ext cx="5947410" cy="2126933"/>
          </a:xfrm>
          <a:prstGeom prst="rect">
            <a:avLst/>
          </a:prstGeom>
        </p:spPr>
      </p:pic>
      <p:pic>
        <p:nvPicPr>
          <p:cNvPr id="8" name="그림 7">
            <a:extLst>
              <a:ext uri="{FF2B5EF4-FFF2-40B4-BE49-F238E27FC236}">
                <a16:creationId xmlns:a16="http://schemas.microsoft.com/office/drawing/2014/main" id="{6038C62E-05A5-46A5-893B-89EB530B0996}"/>
              </a:ext>
            </a:extLst>
          </p:cNvPr>
          <p:cNvPicPr>
            <a:picLocks noChangeAspect="1"/>
          </p:cNvPicPr>
          <p:nvPr/>
        </p:nvPicPr>
        <p:blipFill>
          <a:blip r:embed="rId4"/>
          <a:stretch>
            <a:fillRect/>
          </a:stretch>
        </p:blipFill>
        <p:spPr>
          <a:xfrm>
            <a:off x="4968413" y="3568804"/>
            <a:ext cx="5907405" cy="2106930"/>
          </a:xfrm>
          <a:prstGeom prst="rect">
            <a:avLst/>
          </a:prstGeom>
        </p:spPr>
      </p:pic>
    </p:spTree>
    <p:extLst>
      <p:ext uri="{BB962C8B-B14F-4D97-AF65-F5344CB8AC3E}">
        <p14:creationId xmlns:p14="http://schemas.microsoft.com/office/powerpoint/2010/main" val="1956229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 예제 </a:t>
            </a:r>
            <a:r>
              <a:rPr lang="en-US" altLang="ko-KR" dirty="0"/>
              <a:t>I</a:t>
            </a:r>
          </a:p>
          <a:p>
            <a:pPr lvl="1"/>
            <a:r>
              <a:rPr lang="en-US" altLang="ko-KR" dirty="0"/>
              <a:t>Nano</a:t>
            </a:r>
            <a:r>
              <a:rPr lang="ko-KR" altLang="en-US" dirty="0"/>
              <a:t>를 이용하여 </a:t>
            </a:r>
            <a:r>
              <a:rPr lang="en-US" altLang="ko-KR" dirty="0"/>
              <a:t>Python </a:t>
            </a:r>
            <a:r>
              <a:rPr lang="ko-KR" altLang="en-US" dirty="0"/>
              <a:t>소스코드</a:t>
            </a:r>
            <a:r>
              <a:rPr lang="en-US" altLang="ko-KR" dirty="0"/>
              <a:t>(</a:t>
            </a:r>
            <a:r>
              <a:rPr lang="ko-KR" altLang="en-US" dirty="0"/>
              <a:t>확장자는 </a:t>
            </a:r>
            <a:r>
              <a:rPr lang="en-US" altLang="ko-KR" dirty="0" err="1"/>
              <a:t>py</a:t>
            </a:r>
            <a:r>
              <a:rPr lang="en-US" altLang="ko-KR" dirty="0"/>
              <a:t>)</a:t>
            </a:r>
            <a:r>
              <a:rPr lang="ko-KR" altLang="en-US" dirty="0"/>
              <a:t> 작성</a:t>
            </a:r>
            <a:endParaRPr lang="en-US" altLang="ko-KR" dirty="0"/>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nano hello.py</a:t>
            </a: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2"/>
            <a:endParaRPr lang="en-US" altLang="ko-KR" dirty="0"/>
          </a:p>
          <a:p>
            <a:pPr lvl="2"/>
            <a:r>
              <a:rPr lang="ko-KR" altLang="en-US" dirty="0"/>
              <a:t>자장</a:t>
            </a:r>
            <a:r>
              <a:rPr lang="en-US" altLang="ko-KR" dirty="0"/>
              <a:t>(^o, </a:t>
            </a:r>
            <a:r>
              <a:rPr lang="en-US" altLang="ko-KR" dirty="0">
                <a:solidFill>
                  <a:schemeClr val="bg1">
                    <a:lumMod val="65000"/>
                  </a:schemeClr>
                </a:solidFill>
              </a:rPr>
              <a:t>[Enter]</a:t>
            </a:r>
            <a:r>
              <a:rPr lang="en-US" altLang="ko-KR" dirty="0"/>
              <a:t>) </a:t>
            </a:r>
            <a:r>
              <a:rPr lang="ko-KR" altLang="en-US" dirty="0"/>
              <a:t>후</a:t>
            </a:r>
            <a:r>
              <a:rPr lang="en-US" altLang="ko-KR" dirty="0"/>
              <a:t> </a:t>
            </a:r>
            <a:r>
              <a:rPr lang="ko-KR" altLang="en-US" dirty="0"/>
              <a:t>종료</a:t>
            </a:r>
            <a:r>
              <a:rPr lang="en-US" altLang="ko-KR" dirty="0"/>
              <a:t>(^x)</a:t>
            </a:r>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1"/>
            <a:r>
              <a:rPr lang="en-US" altLang="ko-KR" dirty="0"/>
              <a:t>Python</a:t>
            </a:r>
            <a:r>
              <a:rPr lang="ko-KR" altLang="en-US" dirty="0"/>
              <a:t> </a:t>
            </a:r>
            <a:r>
              <a:rPr lang="en-US" altLang="ko-KR" dirty="0"/>
              <a:t>code </a:t>
            </a:r>
            <a:r>
              <a:rPr lang="ko-KR" altLang="en-US" dirty="0"/>
              <a:t>실행 </a:t>
            </a:r>
            <a:r>
              <a:rPr lang="en-US" altLang="ko-KR" dirty="0">
                <a:sym typeface="Wingdings" panose="05000000000000000000" pitchFamily="2" charset="2"/>
              </a:rPr>
              <a:t></a:t>
            </a:r>
            <a:r>
              <a:rPr lang="en-US" altLang="ko-KR" dirty="0">
                <a:solidFill>
                  <a:srgbClr val="0070C0"/>
                </a:solidFill>
                <a:sym typeface="Wingdings" panose="05000000000000000000" pitchFamily="2" charset="2"/>
              </a:rPr>
              <a:t> </a:t>
            </a:r>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python hello.py</a:t>
            </a:r>
          </a:p>
          <a:p>
            <a:pPr marL="342900" lvl="1" indent="0">
              <a:buNone/>
            </a:pPr>
            <a:endParaRPr lang="en-US" altLang="ko-KR" dirty="0"/>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27</a:t>
            </a:fld>
            <a:endParaRPr lang="en-US" dirty="0"/>
          </a:p>
        </p:txBody>
      </p:sp>
      <p:pic>
        <p:nvPicPr>
          <p:cNvPr id="5" name="그림 4">
            <a:extLst>
              <a:ext uri="{FF2B5EF4-FFF2-40B4-BE49-F238E27FC236}">
                <a16:creationId xmlns:a16="http://schemas.microsoft.com/office/drawing/2014/main" id="{1384D5C6-024D-44A4-B5C0-C37A095D2888}"/>
              </a:ext>
            </a:extLst>
          </p:cNvPr>
          <p:cNvPicPr>
            <a:picLocks noChangeAspect="1"/>
          </p:cNvPicPr>
          <p:nvPr/>
        </p:nvPicPr>
        <p:blipFill>
          <a:blip r:embed="rId3"/>
          <a:stretch>
            <a:fillRect/>
          </a:stretch>
        </p:blipFill>
        <p:spPr>
          <a:xfrm>
            <a:off x="3168749" y="1655911"/>
            <a:ext cx="5900738" cy="2080260"/>
          </a:xfrm>
          <a:prstGeom prst="rect">
            <a:avLst/>
          </a:prstGeom>
        </p:spPr>
      </p:pic>
    </p:spTree>
    <p:extLst>
      <p:ext uri="{BB962C8B-B14F-4D97-AF65-F5344CB8AC3E}">
        <p14:creationId xmlns:p14="http://schemas.microsoft.com/office/powerpoint/2010/main" val="4171134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에디터</a:t>
            </a:r>
          </a:p>
        </p:txBody>
      </p:sp>
      <p:sp>
        <p:nvSpPr>
          <p:cNvPr id="2" name="내용 개체 틀 1"/>
          <p:cNvSpPr>
            <a:spLocks noGrp="1"/>
          </p:cNvSpPr>
          <p:nvPr>
            <p:ph sz="quarter" idx="11"/>
          </p:nvPr>
        </p:nvSpPr>
        <p:spPr>
          <a:xfrm>
            <a:off x="266400" y="503783"/>
            <a:ext cx="10704880" cy="5182218"/>
          </a:xfrm>
        </p:spPr>
        <p:txBody>
          <a:bodyPr/>
          <a:lstStyle/>
          <a:p>
            <a:r>
              <a:rPr lang="en-US" altLang="ko-KR" dirty="0"/>
              <a:t>Nano </a:t>
            </a:r>
            <a:r>
              <a:rPr lang="ko-KR" altLang="en-US" dirty="0"/>
              <a:t>에디터 예제 </a:t>
            </a:r>
            <a:r>
              <a:rPr lang="en-US" altLang="ko-KR" dirty="0"/>
              <a:t>II</a:t>
            </a:r>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nano pythonBasic.py</a:t>
            </a: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1"/>
            <a:endParaRPr lang="en-US" altLang="ko-KR" dirty="0">
              <a:solidFill>
                <a:srgbClr val="00B050"/>
              </a:solidFill>
            </a:endParaRPr>
          </a:p>
          <a:p>
            <a:pPr lvl="2"/>
            <a:endParaRPr lang="en-US" altLang="ko-KR" dirty="0"/>
          </a:p>
          <a:p>
            <a:pPr lvl="2"/>
            <a:endParaRPr lang="en-US" altLang="ko-KR" dirty="0"/>
          </a:p>
          <a:p>
            <a:pPr lvl="2"/>
            <a:endParaRPr lang="en-US" altLang="ko-KR" dirty="0"/>
          </a:p>
          <a:p>
            <a:pPr lvl="2"/>
            <a:r>
              <a:rPr lang="ko-KR" altLang="en-US" dirty="0"/>
              <a:t>자장</a:t>
            </a:r>
            <a:r>
              <a:rPr lang="en-US" altLang="ko-KR" dirty="0"/>
              <a:t>(^o, </a:t>
            </a:r>
            <a:r>
              <a:rPr lang="en-US" altLang="ko-KR" dirty="0">
                <a:solidFill>
                  <a:schemeClr val="bg1">
                    <a:lumMod val="65000"/>
                  </a:schemeClr>
                </a:solidFill>
              </a:rPr>
              <a:t>[Enter]</a:t>
            </a:r>
            <a:r>
              <a:rPr lang="en-US" altLang="ko-KR" dirty="0"/>
              <a:t>) </a:t>
            </a:r>
            <a:r>
              <a:rPr lang="ko-KR" altLang="en-US" dirty="0"/>
              <a:t>후</a:t>
            </a:r>
            <a:r>
              <a:rPr lang="en-US" altLang="ko-KR" dirty="0"/>
              <a:t> </a:t>
            </a:r>
            <a:r>
              <a:rPr lang="ko-KR" altLang="en-US" dirty="0"/>
              <a:t>종료</a:t>
            </a:r>
            <a:r>
              <a:rPr lang="en-US" altLang="ko-KR" dirty="0"/>
              <a:t>(^x)</a:t>
            </a:r>
          </a:p>
          <a:p>
            <a:pPr lvl="1"/>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ls</a:t>
            </a:r>
          </a:p>
          <a:p>
            <a:pPr lvl="1"/>
            <a:r>
              <a:rPr lang="en-US" altLang="ko-KR" dirty="0"/>
              <a:t>Python</a:t>
            </a:r>
            <a:r>
              <a:rPr lang="ko-KR" altLang="en-US" dirty="0"/>
              <a:t> </a:t>
            </a:r>
            <a:r>
              <a:rPr lang="en-US" altLang="ko-KR" dirty="0"/>
              <a:t>code </a:t>
            </a:r>
            <a:r>
              <a:rPr lang="ko-KR" altLang="en-US" dirty="0"/>
              <a:t>실행 </a:t>
            </a:r>
            <a:r>
              <a:rPr lang="en-US" altLang="ko-KR" dirty="0">
                <a:sym typeface="Wingdings" panose="05000000000000000000" pitchFamily="2" charset="2"/>
              </a:rPr>
              <a:t></a:t>
            </a:r>
            <a:r>
              <a:rPr lang="en-US" altLang="ko-KR" dirty="0">
                <a:solidFill>
                  <a:srgbClr val="0070C0"/>
                </a:solidFill>
                <a:sym typeface="Wingdings" panose="05000000000000000000" pitchFamily="2" charset="2"/>
              </a:rPr>
              <a:t> </a:t>
            </a:r>
            <a:r>
              <a:rPr lang="en-US" altLang="ko-KR" dirty="0" err="1">
                <a:solidFill>
                  <a:srgbClr val="00B050"/>
                </a:solidFill>
              </a:rPr>
              <a:t>pi@raspberrypi</a:t>
            </a:r>
            <a:r>
              <a:rPr lang="en-US" altLang="ko-KR" dirty="0"/>
              <a:t> </a:t>
            </a:r>
            <a:r>
              <a:rPr lang="en-US" altLang="ko-KR" dirty="0">
                <a:solidFill>
                  <a:srgbClr val="0070C0"/>
                </a:solidFill>
              </a:rPr>
              <a:t>~/</a:t>
            </a:r>
            <a:r>
              <a:rPr lang="en-US" altLang="ko-KR" dirty="0" err="1">
                <a:solidFill>
                  <a:srgbClr val="0070C0"/>
                </a:solidFill>
              </a:rPr>
              <a:t>worksapce</a:t>
            </a:r>
            <a:r>
              <a:rPr lang="en-US" altLang="ko-KR" dirty="0">
                <a:solidFill>
                  <a:srgbClr val="0070C0"/>
                </a:solidFill>
              </a:rPr>
              <a:t> $ </a:t>
            </a:r>
            <a:r>
              <a:rPr lang="en-US" altLang="ko-KR" dirty="0"/>
              <a:t>python pythonBasic.py</a:t>
            </a:r>
          </a:p>
          <a:p>
            <a:pPr marL="342900" lvl="1" indent="0">
              <a:buNone/>
            </a:pPr>
            <a:endParaRPr lang="en-US" altLang="ko-KR" dirty="0"/>
          </a:p>
          <a:p>
            <a:pPr marL="542925" lvl="2" indent="0">
              <a:buNone/>
            </a:pPr>
            <a:endParaRPr lang="en-US" altLang="ko-KR" dirty="0"/>
          </a:p>
          <a:p>
            <a:pPr marL="0" indent="0">
              <a:buNone/>
            </a:pP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28</a:t>
            </a:fld>
            <a:endParaRPr lang="en-US" dirty="0"/>
          </a:p>
        </p:txBody>
      </p:sp>
      <p:pic>
        <p:nvPicPr>
          <p:cNvPr id="7" name="그림 6">
            <a:extLst>
              <a:ext uri="{FF2B5EF4-FFF2-40B4-BE49-F238E27FC236}">
                <a16:creationId xmlns:a16="http://schemas.microsoft.com/office/drawing/2014/main" id="{4C4CB9AF-30A5-4CCE-B379-C3FC04A08AE8}"/>
              </a:ext>
            </a:extLst>
          </p:cNvPr>
          <p:cNvPicPr>
            <a:picLocks noChangeAspect="1"/>
          </p:cNvPicPr>
          <p:nvPr/>
        </p:nvPicPr>
        <p:blipFill>
          <a:blip r:embed="rId3"/>
          <a:stretch>
            <a:fillRect/>
          </a:stretch>
        </p:blipFill>
        <p:spPr>
          <a:xfrm>
            <a:off x="2385377" y="1295871"/>
            <a:ext cx="6751320" cy="2727960"/>
          </a:xfrm>
          <a:prstGeom prst="rect">
            <a:avLst/>
          </a:prstGeom>
        </p:spPr>
      </p:pic>
      <p:sp>
        <p:nvSpPr>
          <p:cNvPr id="8" name="왼쪽 중괄호 7">
            <a:extLst>
              <a:ext uri="{FF2B5EF4-FFF2-40B4-BE49-F238E27FC236}">
                <a16:creationId xmlns:a16="http://schemas.microsoft.com/office/drawing/2014/main" id="{4B08C08A-F146-4E71-B120-C4AEFE1F9FE3}"/>
              </a:ext>
            </a:extLst>
          </p:cNvPr>
          <p:cNvSpPr/>
          <p:nvPr/>
        </p:nvSpPr>
        <p:spPr>
          <a:xfrm rot="16200000">
            <a:off x="2646914" y="2674791"/>
            <a:ext cx="216024" cy="624178"/>
          </a:xfrm>
          <a:prstGeom prst="lef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 name="왼쪽 중괄호 8">
            <a:extLst>
              <a:ext uri="{FF2B5EF4-FFF2-40B4-BE49-F238E27FC236}">
                <a16:creationId xmlns:a16="http://schemas.microsoft.com/office/drawing/2014/main" id="{45AC866A-4282-4ADF-BE46-5175D1EDE2D4}"/>
              </a:ext>
            </a:extLst>
          </p:cNvPr>
          <p:cNvSpPr/>
          <p:nvPr/>
        </p:nvSpPr>
        <p:spPr>
          <a:xfrm rot="16200000">
            <a:off x="2646914" y="3181206"/>
            <a:ext cx="216024" cy="624178"/>
          </a:xfrm>
          <a:prstGeom prst="leftBrace">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0" name="말풍선: 타원형 9">
            <a:extLst>
              <a:ext uri="{FF2B5EF4-FFF2-40B4-BE49-F238E27FC236}">
                <a16:creationId xmlns:a16="http://schemas.microsoft.com/office/drawing/2014/main" id="{19D5D19D-DC66-4784-B2CF-8F7AAE25E54F}"/>
              </a:ext>
            </a:extLst>
          </p:cNvPr>
          <p:cNvSpPr/>
          <p:nvPr/>
        </p:nvSpPr>
        <p:spPr>
          <a:xfrm>
            <a:off x="1080517" y="2726488"/>
            <a:ext cx="792088" cy="432048"/>
          </a:xfrm>
          <a:prstGeom prst="wedgeEllipseCallout">
            <a:avLst>
              <a:gd name="adj1" fmla="val 161443"/>
              <a:gd name="adj2" fmla="val 318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탭</a:t>
            </a:r>
            <a:r>
              <a:rPr lang="en-US" altLang="ko-KR" sz="1100" dirty="0">
                <a:solidFill>
                  <a:schemeClr val="tx1"/>
                </a:solidFill>
              </a:rPr>
              <a:t>(Tab)</a:t>
            </a:r>
            <a:endParaRPr lang="ko-KR" altLang="en-US" sz="1100" dirty="0">
              <a:solidFill>
                <a:schemeClr val="tx1"/>
              </a:solidFill>
            </a:endParaRPr>
          </a:p>
        </p:txBody>
      </p:sp>
      <p:sp>
        <p:nvSpPr>
          <p:cNvPr id="11" name="말풍선: 타원형 10">
            <a:extLst>
              <a:ext uri="{FF2B5EF4-FFF2-40B4-BE49-F238E27FC236}">
                <a16:creationId xmlns:a16="http://schemas.microsoft.com/office/drawing/2014/main" id="{8EA7B2FA-D150-485A-A21D-FFF16164CF72}"/>
              </a:ext>
            </a:extLst>
          </p:cNvPr>
          <p:cNvSpPr/>
          <p:nvPr/>
        </p:nvSpPr>
        <p:spPr>
          <a:xfrm>
            <a:off x="1064709" y="3244950"/>
            <a:ext cx="792088" cy="432048"/>
          </a:xfrm>
          <a:prstGeom prst="wedgeEllipseCallout">
            <a:avLst>
              <a:gd name="adj1" fmla="val 161443"/>
              <a:gd name="adj2" fmla="val 3186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탭</a:t>
            </a:r>
            <a:r>
              <a:rPr lang="en-US" altLang="ko-KR" sz="1100" dirty="0">
                <a:solidFill>
                  <a:schemeClr val="tx1"/>
                </a:solidFill>
              </a:rPr>
              <a:t>(Tab)</a:t>
            </a:r>
            <a:endParaRPr lang="ko-KR" altLang="en-US" sz="1100" dirty="0">
              <a:solidFill>
                <a:schemeClr val="tx1"/>
              </a:solidFill>
            </a:endParaRPr>
          </a:p>
        </p:txBody>
      </p:sp>
    </p:spTree>
    <p:extLst>
      <p:ext uri="{BB962C8B-B14F-4D97-AF65-F5344CB8AC3E}">
        <p14:creationId xmlns:p14="http://schemas.microsoft.com/office/powerpoint/2010/main" val="389434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Linux Commands</a:t>
            </a:r>
            <a:endParaRPr lang="ko-KR" altLang="en-US" dirty="0"/>
          </a:p>
        </p:txBody>
      </p:sp>
      <p:sp>
        <p:nvSpPr>
          <p:cNvPr id="2" name="내용 개체 틀 1"/>
          <p:cNvSpPr>
            <a:spLocks noGrp="1"/>
          </p:cNvSpPr>
          <p:nvPr>
            <p:ph sz="quarter" idx="11"/>
          </p:nvPr>
        </p:nvSpPr>
        <p:spPr>
          <a:xfrm>
            <a:off x="266400" y="578148"/>
            <a:ext cx="6790781" cy="5398243"/>
          </a:xfrm>
        </p:spPr>
        <p:txBody>
          <a:bodyPr/>
          <a:lstStyle/>
          <a:p>
            <a:r>
              <a:rPr lang="ko-KR" altLang="en-US" dirty="0" err="1"/>
              <a:t>재부팅</a:t>
            </a:r>
            <a:endParaRPr lang="en-US" altLang="ko-KR" dirty="0"/>
          </a:p>
          <a:p>
            <a:pPr marL="0" indent="0">
              <a:buNone/>
            </a:pPr>
            <a:r>
              <a:rPr lang="en-US" altLang="ko-KR"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0070C0"/>
                </a:solidFill>
              </a:rPr>
              <a:t>sudo</a:t>
            </a:r>
            <a:r>
              <a:rPr lang="en-US" altLang="ko-KR" sz="1600" dirty="0">
                <a:solidFill>
                  <a:srgbClr val="0070C0"/>
                </a:solidFill>
              </a:rPr>
              <a:t> shutdown –r now</a:t>
            </a:r>
            <a:endParaRPr lang="en-US" altLang="ko-KR" sz="1600" dirty="0"/>
          </a:p>
          <a:p>
            <a:pPr marL="0" indent="0">
              <a:buNone/>
            </a:pPr>
            <a:r>
              <a:rPr lang="en-US" altLang="ko-KR" sz="1600"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FF0000"/>
                </a:solidFill>
              </a:rPr>
              <a:t>sudo</a:t>
            </a:r>
            <a:r>
              <a:rPr lang="en-US" altLang="ko-KR" sz="1600" dirty="0">
                <a:solidFill>
                  <a:srgbClr val="FF0000"/>
                </a:solidFill>
              </a:rPr>
              <a:t> reboot</a:t>
            </a:r>
          </a:p>
          <a:p>
            <a:r>
              <a:rPr lang="ko-KR" altLang="en-US" dirty="0"/>
              <a:t>종료</a:t>
            </a:r>
            <a:endParaRPr lang="en-US" altLang="ko-KR" dirty="0"/>
          </a:p>
          <a:p>
            <a:pPr marL="0" indent="0">
              <a:buNone/>
            </a:pPr>
            <a:r>
              <a:rPr lang="en-US" altLang="ko-KR"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0070C0"/>
                </a:solidFill>
              </a:rPr>
              <a:t>sudo</a:t>
            </a:r>
            <a:r>
              <a:rPr lang="en-US" altLang="ko-KR" sz="1600" dirty="0">
                <a:solidFill>
                  <a:srgbClr val="0070C0"/>
                </a:solidFill>
              </a:rPr>
              <a:t> shutdown –h now</a:t>
            </a:r>
            <a:endParaRPr lang="en-US" altLang="ko-KR" sz="1600" dirty="0"/>
          </a:p>
          <a:p>
            <a:pPr marL="0" indent="0">
              <a:buNone/>
            </a:pPr>
            <a:r>
              <a:rPr lang="en-US" altLang="ko-KR" sz="1600" dirty="0">
                <a:solidFill>
                  <a:srgbClr val="00B050"/>
                </a:solidFill>
              </a:rPr>
              <a:t>	</a:t>
            </a:r>
            <a:r>
              <a:rPr lang="en-US" altLang="ko-KR" sz="1600" dirty="0" err="1">
                <a:solidFill>
                  <a:srgbClr val="00B050"/>
                </a:solidFill>
              </a:rPr>
              <a:t>pi@raspberrypi</a:t>
            </a:r>
            <a:r>
              <a:rPr lang="en-US" altLang="ko-KR" sz="1600" dirty="0"/>
              <a:t> </a:t>
            </a:r>
            <a:r>
              <a:rPr lang="en-US" altLang="ko-KR" sz="1600" dirty="0">
                <a:solidFill>
                  <a:srgbClr val="0070C0"/>
                </a:solidFill>
              </a:rPr>
              <a:t>~ $ </a:t>
            </a:r>
            <a:r>
              <a:rPr lang="en-US" altLang="ko-KR" sz="1600" dirty="0" err="1">
                <a:solidFill>
                  <a:srgbClr val="FF0000"/>
                </a:solidFill>
              </a:rPr>
              <a:t>sudo</a:t>
            </a:r>
            <a:r>
              <a:rPr lang="en-US" altLang="ko-KR" sz="1600" dirty="0">
                <a:solidFill>
                  <a:srgbClr val="FF0000"/>
                </a:solidFill>
              </a:rPr>
              <a:t> halt</a:t>
            </a:r>
          </a:p>
          <a:p>
            <a:pPr lvl="1"/>
            <a:endParaRPr lang="en-US" altLang="ko-KR" sz="1400" dirty="0">
              <a:solidFill>
                <a:srgbClr val="FF0000"/>
              </a:solidFill>
            </a:endParaRPr>
          </a:p>
          <a:p>
            <a:pPr lvl="1"/>
            <a:r>
              <a:rPr lang="ko-KR" altLang="en-US" sz="1400" dirty="0"/>
              <a:t>종료 후 재시작 </a:t>
            </a:r>
            <a:r>
              <a:rPr lang="en-US" altLang="ko-KR" sz="1400" dirty="0"/>
              <a:t>– </a:t>
            </a:r>
            <a:r>
              <a:rPr lang="ko-KR" altLang="en-US" sz="1400" dirty="0"/>
              <a:t>전원 선을 뺐다가 다시 연결</a:t>
            </a:r>
            <a:r>
              <a:rPr lang="en-US" altLang="ko-KR" sz="1400" dirty="0"/>
              <a:t>	</a:t>
            </a:r>
          </a:p>
          <a:p>
            <a:endParaRPr lang="en-US" altLang="ko-KR" dirty="0"/>
          </a:p>
          <a:p>
            <a:pPr marL="0" indent="0">
              <a:buNone/>
            </a:pPr>
            <a:endParaRPr lang="en-US" altLang="ko-KR" sz="1300" dirty="0"/>
          </a:p>
          <a:p>
            <a:pPr marL="0" indent="0">
              <a:buNone/>
            </a:pPr>
            <a:endParaRPr lang="en-US" altLang="ko-KR" sz="1300"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29</a:t>
            </a:fld>
            <a:endParaRPr lang="en-US" dirty="0"/>
          </a:p>
        </p:txBody>
      </p:sp>
    </p:spTree>
    <p:extLst>
      <p:ext uri="{BB962C8B-B14F-4D97-AF65-F5344CB8AC3E}">
        <p14:creationId xmlns:p14="http://schemas.microsoft.com/office/powerpoint/2010/main" val="346224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 – </a:t>
            </a:r>
            <a:r>
              <a:rPr lang="ko-KR" altLang="en-US" dirty="0"/>
              <a:t>컴퓨터 내에 가상의 컴퓨터를 만들어 주는 소프트웨어</a:t>
            </a:r>
            <a:endParaRPr lang="en-US" altLang="ko-KR" dirty="0"/>
          </a:p>
          <a:p>
            <a:pPr lvl="1"/>
            <a:r>
              <a:rPr lang="ko-KR" altLang="en-US" dirty="0"/>
              <a:t>목적 </a:t>
            </a:r>
            <a:r>
              <a:rPr lang="en-US" altLang="ko-KR" dirty="0"/>
              <a:t>- </a:t>
            </a:r>
            <a:r>
              <a:rPr lang="ko-KR" altLang="en-US" dirty="0"/>
              <a:t>가상의 컴퓨터</a:t>
            </a:r>
            <a:r>
              <a:rPr lang="en-US" altLang="ko-KR" dirty="0"/>
              <a:t>(Virtual Machine)</a:t>
            </a:r>
            <a:r>
              <a:rPr lang="ko-KR" altLang="en-US" dirty="0"/>
              <a:t>에 우분투라는 </a:t>
            </a:r>
            <a:r>
              <a:rPr lang="en-US" altLang="ko-KR" dirty="0"/>
              <a:t>Linux </a:t>
            </a:r>
            <a:r>
              <a:rPr lang="ko-KR" altLang="en-US" dirty="0"/>
              <a:t>운영체제를 설치하려고 함</a:t>
            </a:r>
            <a:endParaRPr lang="en-US" altLang="ko-KR" dirty="0"/>
          </a:p>
          <a:p>
            <a:pPr lvl="1"/>
            <a:r>
              <a:rPr lang="ko-KR" altLang="en-US" dirty="0"/>
              <a:t>단계별 설치</a:t>
            </a:r>
            <a:endParaRPr lang="en-US" altLang="ko-KR" dirty="0"/>
          </a:p>
          <a:p>
            <a:pPr lvl="2"/>
            <a:r>
              <a:rPr lang="ko-KR" altLang="en-US" dirty="0"/>
              <a:t>단계 </a:t>
            </a:r>
            <a:r>
              <a:rPr lang="en-US" altLang="ko-KR" dirty="0"/>
              <a:t>1. VMware</a:t>
            </a:r>
            <a:r>
              <a:rPr lang="ko-KR" altLang="en-US" dirty="0"/>
              <a:t>의 </a:t>
            </a:r>
            <a:r>
              <a:rPr lang="en-US" altLang="ko-KR" dirty="0"/>
              <a:t>VMware Workstation Player </a:t>
            </a:r>
            <a:r>
              <a:rPr lang="ko-KR" altLang="en-US" dirty="0"/>
              <a:t>다운로드 페이지 접속</a:t>
            </a:r>
            <a:endParaRPr lang="en-US" altLang="ko-KR" dirty="0"/>
          </a:p>
          <a:p>
            <a:pPr lvl="3"/>
            <a:r>
              <a:rPr lang="en-US" altLang="ko-KR" dirty="0">
                <a:hlinkClick r:id="rId3"/>
              </a:rPr>
              <a:t>https://www.vmware.com/products/workstation-player/workstation-player-evaluation.html</a:t>
            </a:r>
            <a:endParaRPr lang="en-US" altLang="ko-KR" dirty="0"/>
          </a:p>
          <a:p>
            <a:pPr lvl="3"/>
            <a:r>
              <a:rPr lang="en-US" altLang="ko-KR" dirty="0"/>
              <a:t>Download - Click “Try Workstation 16.0 Player for Windows</a:t>
            </a:r>
          </a:p>
          <a:p>
            <a:pPr lvl="2"/>
            <a:endParaRPr lang="en-US" altLang="ko-KR" dirty="0"/>
          </a:p>
          <a:p>
            <a:pPr lvl="2"/>
            <a:endParaRPr lang="en-US" altLang="ko-KR" dirty="0"/>
          </a:p>
          <a:p>
            <a:pPr lvl="2"/>
            <a:endParaRPr lang="en-US" altLang="ko-KR" dirty="0"/>
          </a:p>
          <a:p>
            <a:pPr lvl="2"/>
            <a:endParaRPr lang="en-US" altLang="ko-KR" dirty="0"/>
          </a:p>
          <a:p>
            <a:pPr lvl="2"/>
            <a:r>
              <a:rPr lang="ko-KR" altLang="en-US" dirty="0"/>
              <a:t>단계 </a:t>
            </a:r>
            <a:r>
              <a:rPr lang="en-US" altLang="ko-KR" dirty="0"/>
              <a:t>2. </a:t>
            </a:r>
            <a:r>
              <a:rPr lang="ko-KR" altLang="en-US" dirty="0"/>
              <a:t>다운로드 받은 설치 파일 실행</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a:t>
            </a:fld>
            <a:endParaRPr lang="en-US" dirty="0"/>
          </a:p>
        </p:txBody>
      </p:sp>
      <p:pic>
        <p:nvPicPr>
          <p:cNvPr id="5" name="그림 4">
            <a:extLst>
              <a:ext uri="{FF2B5EF4-FFF2-40B4-BE49-F238E27FC236}">
                <a16:creationId xmlns:a16="http://schemas.microsoft.com/office/drawing/2014/main" id="{0B8645AD-C71E-4B25-B49B-6D42EB6ECAF0}"/>
              </a:ext>
            </a:extLst>
          </p:cNvPr>
          <p:cNvPicPr>
            <a:picLocks noChangeAspect="1"/>
          </p:cNvPicPr>
          <p:nvPr/>
        </p:nvPicPr>
        <p:blipFill>
          <a:blip r:embed="rId4"/>
          <a:stretch>
            <a:fillRect/>
          </a:stretch>
        </p:blipFill>
        <p:spPr>
          <a:xfrm>
            <a:off x="3854085" y="2529511"/>
            <a:ext cx="3497580" cy="1034415"/>
          </a:xfrm>
          <a:prstGeom prst="rect">
            <a:avLst/>
          </a:prstGeom>
        </p:spPr>
      </p:pic>
    </p:spTree>
    <p:extLst>
      <p:ext uri="{BB962C8B-B14F-4D97-AF65-F5344CB8AC3E}">
        <p14:creationId xmlns:p14="http://schemas.microsoft.com/office/powerpoint/2010/main" val="2959142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편집기</a:t>
            </a:r>
            <a:r>
              <a:rPr lang="en-US" altLang="ko-KR" dirty="0"/>
              <a:t>(Editor)</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   nano</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30</a:t>
            </a:fld>
            <a:endParaRPr lang="en-US" dirty="0"/>
          </a:p>
        </p:txBody>
      </p:sp>
    </p:spTree>
    <p:extLst>
      <p:ext uri="{BB962C8B-B14F-4D97-AF65-F5344CB8AC3E}">
        <p14:creationId xmlns:p14="http://schemas.microsoft.com/office/powerpoint/2010/main" val="13891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ko-KR" altLang="en-US" dirty="0"/>
              <a:t>우분투에 </a:t>
            </a:r>
            <a:r>
              <a:rPr lang="en-US" altLang="ko-KR" dirty="0"/>
              <a:t>MQTT Broker </a:t>
            </a:r>
            <a:r>
              <a:rPr lang="ko-KR" altLang="en-US" dirty="0"/>
              <a:t>설치</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917826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a:t>MQTT Broker</a:t>
            </a:r>
            <a:r>
              <a:rPr lang="ko-KR" altLang="en-US" dirty="0"/>
              <a:t> 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Ubuntu</a:t>
            </a:r>
            <a:r>
              <a:rPr lang="ko-KR" altLang="en-US" dirty="0"/>
              <a:t>의 버전 확인</a:t>
            </a:r>
            <a:endParaRPr lang="en-US" altLang="ko-KR" dirty="0"/>
          </a:p>
          <a:p>
            <a:pPr lvl="1"/>
            <a:r>
              <a:rPr lang="en-US" altLang="ko-KR" dirty="0" err="1"/>
              <a:t>phirippa@ubuntu</a:t>
            </a:r>
            <a:r>
              <a:rPr lang="en-US" altLang="ko-KR" dirty="0"/>
              <a:t>:~$</a:t>
            </a:r>
            <a:r>
              <a:rPr lang="ko-KR" altLang="en-US" dirty="0"/>
              <a:t> </a:t>
            </a:r>
            <a:r>
              <a:rPr lang="en-US" altLang="ko-KR" dirty="0" err="1"/>
              <a:t>lsb_release</a:t>
            </a:r>
            <a:r>
              <a:rPr lang="ko-KR" altLang="en-US" dirty="0"/>
              <a:t> </a:t>
            </a:r>
            <a:r>
              <a:rPr lang="en-US" altLang="ko-KR" dirty="0"/>
              <a:t>–d</a:t>
            </a:r>
          </a:p>
          <a:p>
            <a:pPr lvl="2"/>
            <a:r>
              <a:rPr lang="en-US" altLang="ko-KR" dirty="0"/>
              <a:t>description:	Ubuntu 20.04.02 LTS</a:t>
            </a:r>
          </a:p>
          <a:p>
            <a:r>
              <a:rPr lang="en-US" altLang="ko-KR" dirty="0">
                <a:solidFill>
                  <a:schemeClr val="bg1">
                    <a:lumMod val="95000"/>
                  </a:schemeClr>
                </a:solidFill>
              </a:rPr>
              <a:t>Install</a:t>
            </a:r>
            <a:r>
              <a:rPr lang="ko-KR" altLang="en-US" dirty="0">
                <a:solidFill>
                  <a:schemeClr val="bg1">
                    <a:lumMod val="95000"/>
                  </a:schemeClr>
                </a:solidFill>
              </a:rPr>
              <a:t> </a:t>
            </a:r>
            <a:r>
              <a:rPr lang="en-US" altLang="ko-KR" dirty="0" err="1">
                <a:solidFill>
                  <a:schemeClr val="bg1">
                    <a:lumMod val="95000"/>
                  </a:schemeClr>
                </a:solidFill>
              </a:rPr>
              <a:t>cURL</a:t>
            </a:r>
            <a:r>
              <a:rPr lang="en-US" altLang="ko-KR" dirty="0">
                <a:solidFill>
                  <a:schemeClr val="bg1">
                    <a:lumMod val="95000"/>
                  </a:schemeClr>
                </a:solidFill>
              </a:rPr>
              <a:t> for Ubuntu Linux</a:t>
            </a:r>
          </a:p>
          <a:p>
            <a:pPr lvl="1"/>
            <a:r>
              <a:rPr lang="en-US" altLang="ko-KR" dirty="0">
                <a:solidFill>
                  <a:schemeClr val="bg1">
                    <a:lumMod val="95000"/>
                  </a:schemeClr>
                </a:solidFill>
              </a:rPr>
              <a:t>$ </a:t>
            </a:r>
            <a:r>
              <a:rPr lang="en-US" altLang="ko-KR" dirty="0" err="1">
                <a:solidFill>
                  <a:schemeClr val="bg1">
                    <a:lumMod val="95000"/>
                  </a:schemeClr>
                </a:solidFill>
              </a:rPr>
              <a:t>sudo</a:t>
            </a:r>
            <a:r>
              <a:rPr lang="ko-KR" altLang="en-US" dirty="0">
                <a:solidFill>
                  <a:schemeClr val="bg1">
                    <a:lumMod val="95000"/>
                  </a:schemeClr>
                </a:solidFill>
              </a:rPr>
              <a:t> </a:t>
            </a:r>
            <a:r>
              <a:rPr lang="en-US" altLang="ko-KR" dirty="0">
                <a:solidFill>
                  <a:schemeClr val="bg1">
                    <a:lumMod val="95000"/>
                  </a:schemeClr>
                </a:solidFill>
              </a:rPr>
              <a:t>apt</a:t>
            </a:r>
            <a:r>
              <a:rPr lang="ko-KR" altLang="en-US" dirty="0">
                <a:solidFill>
                  <a:schemeClr val="bg1">
                    <a:lumMod val="95000"/>
                  </a:schemeClr>
                </a:solidFill>
              </a:rPr>
              <a:t> </a:t>
            </a:r>
            <a:r>
              <a:rPr lang="en-US" altLang="ko-KR" dirty="0">
                <a:solidFill>
                  <a:schemeClr val="bg1">
                    <a:lumMod val="95000"/>
                  </a:schemeClr>
                </a:solidFill>
              </a:rPr>
              <a:t>update</a:t>
            </a:r>
            <a:r>
              <a:rPr lang="ko-KR" altLang="en-US" dirty="0">
                <a:solidFill>
                  <a:schemeClr val="bg1">
                    <a:lumMod val="95000"/>
                  </a:schemeClr>
                </a:solidFill>
              </a:rPr>
              <a:t> </a:t>
            </a:r>
            <a:r>
              <a:rPr lang="en-US" altLang="ko-KR" dirty="0">
                <a:solidFill>
                  <a:schemeClr val="bg1">
                    <a:lumMod val="95000"/>
                  </a:schemeClr>
                </a:solidFill>
              </a:rPr>
              <a:t>&amp;&amp;</a:t>
            </a:r>
            <a:r>
              <a:rPr lang="ko-KR" altLang="en-US" dirty="0">
                <a:solidFill>
                  <a:schemeClr val="bg1">
                    <a:lumMod val="95000"/>
                  </a:schemeClr>
                </a:solidFill>
              </a:rPr>
              <a:t> </a:t>
            </a:r>
            <a:r>
              <a:rPr lang="en-US" altLang="ko-KR" dirty="0" err="1">
                <a:solidFill>
                  <a:schemeClr val="bg1">
                    <a:lumMod val="95000"/>
                  </a:schemeClr>
                </a:solidFill>
              </a:rPr>
              <a:t>sudo</a:t>
            </a:r>
            <a:r>
              <a:rPr lang="ko-KR" altLang="en-US" dirty="0">
                <a:solidFill>
                  <a:schemeClr val="bg1">
                    <a:lumMod val="95000"/>
                  </a:schemeClr>
                </a:solidFill>
              </a:rPr>
              <a:t> </a:t>
            </a:r>
            <a:r>
              <a:rPr lang="en-US" altLang="ko-KR" dirty="0">
                <a:solidFill>
                  <a:schemeClr val="bg1">
                    <a:lumMod val="95000"/>
                  </a:schemeClr>
                </a:solidFill>
              </a:rPr>
              <a:t>apt</a:t>
            </a:r>
            <a:r>
              <a:rPr lang="ko-KR" altLang="en-US" dirty="0">
                <a:solidFill>
                  <a:schemeClr val="bg1">
                    <a:lumMod val="95000"/>
                  </a:schemeClr>
                </a:solidFill>
              </a:rPr>
              <a:t> </a:t>
            </a:r>
            <a:r>
              <a:rPr lang="en-US" altLang="ko-KR" dirty="0">
                <a:solidFill>
                  <a:schemeClr val="bg1">
                    <a:lumMod val="95000"/>
                  </a:schemeClr>
                </a:solidFill>
              </a:rPr>
              <a:t>upgrade</a:t>
            </a:r>
          </a:p>
          <a:p>
            <a:pPr lvl="1"/>
            <a:r>
              <a:rPr lang="en-US" altLang="ko-KR" dirty="0">
                <a:solidFill>
                  <a:schemeClr val="bg1">
                    <a:lumMod val="95000"/>
                  </a:schemeClr>
                </a:solidFill>
              </a:rPr>
              <a:t>$ </a:t>
            </a:r>
            <a:r>
              <a:rPr lang="en-US" altLang="ko-KR" dirty="0" err="1">
                <a:solidFill>
                  <a:schemeClr val="bg1">
                    <a:lumMod val="95000"/>
                  </a:schemeClr>
                </a:solidFill>
              </a:rPr>
              <a:t>sudo</a:t>
            </a:r>
            <a:r>
              <a:rPr lang="en-US" altLang="ko-KR" dirty="0">
                <a:solidFill>
                  <a:schemeClr val="bg1">
                    <a:lumMod val="95000"/>
                  </a:schemeClr>
                </a:solidFill>
              </a:rPr>
              <a:t> apt install curl</a:t>
            </a:r>
          </a:p>
          <a:p>
            <a:pPr lvl="1"/>
            <a:r>
              <a:rPr lang="en-US" altLang="ko-KR" dirty="0">
                <a:solidFill>
                  <a:schemeClr val="bg1">
                    <a:lumMod val="95000"/>
                  </a:schemeClr>
                </a:solidFill>
              </a:rPr>
              <a:t>$ curl --version</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32</a:t>
            </a:fld>
            <a:endParaRPr lang="en-US" dirty="0"/>
          </a:p>
        </p:txBody>
      </p:sp>
    </p:spTree>
    <p:extLst>
      <p:ext uri="{BB962C8B-B14F-4D97-AF65-F5344CB8AC3E}">
        <p14:creationId xmlns:p14="http://schemas.microsoft.com/office/powerpoint/2010/main" val="2472224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a:t>MQTT Broker</a:t>
            </a:r>
            <a:r>
              <a:rPr lang="ko-KR" altLang="en-US" dirty="0"/>
              <a:t> 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How to install and secure </a:t>
            </a:r>
            <a:r>
              <a:rPr lang="en-US" altLang="ko-KR" dirty="0" err="1"/>
              <a:t>Mosquitto</a:t>
            </a:r>
            <a:r>
              <a:rPr lang="en-US" altLang="ko-KR" dirty="0"/>
              <a:t> on Ubuntu 20.04</a:t>
            </a:r>
          </a:p>
          <a:p>
            <a:pPr lvl="1"/>
            <a:r>
              <a:rPr lang="en-US" altLang="ko-KR" dirty="0"/>
              <a:t>Installing </a:t>
            </a:r>
            <a:r>
              <a:rPr lang="en-US" altLang="ko-KR" dirty="0" err="1"/>
              <a:t>Mosquitto</a:t>
            </a:r>
            <a:r>
              <a:rPr lang="en-US" altLang="ko-KR" dirty="0"/>
              <a:t> MQTT Broker</a:t>
            </a:r>
          </a:p>
          <a:p>
            <a:pPr lvl="2"/>
            <a:r>
              <a:rPr lang="en-US" altLang="ko-KR" dirty="0"/>
              <a:t>Starting from Ubuntu version 18.04, </a:t>
            </a:r>
            <a:r>
              <a:rPr lang="en-US" altLang="ko-KR" dirty="0" err="1"/>
              <a:t>Mosquitto</a:t>
            </a:r>
            <a:r>
              <a:rPr lang="en-US" altLang="ko-KR" dirty="0"/>
              <a:t> is already inside the official repositories. </a:t>
            </a:r>
          </a:p>
          <a:p>
            <a:pPr lvl="2"/>
            <a:r>
              <a:rPr lang="en-US" altLang="ko-KR" dirty="0"/>
              <a:t>To proceed with the installation, type the following commands, through install </a:t>
            </a:r>
            <a:r>
              <a:rPr lang="en-US" altLang="ko-KR" dirty="0" err="1"/>
              <a:t>mosquitto</a:t>
            </a:r>
            <a:r>
              <a:rPr lang="en-US" altLang="ko-KR" dirty="0"/>
              <a:t> and mosquito-clients will be installed:</a:t>
            </a:r>
          </a:p>
          <a:p>
            <a:pPr lvl="3"/>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sudo</a:t>
            </a:r>
            <a:r>
              <a:rPr lang="en-US" altLang="ko-KR" dirty="0"/>
              <a:t> apt update &amp;&amp; </a:t>
            </a:r>
            <a:r>
              <a:rPr lang="en-US" altLang="ko-KR" dirty="0" err="1"/>
              <a:t>sudo</a:t>
            </a:r>
            <a:r>
              <a:rPr lang="en-US" altLang="ko-KR" dirty="0"/>
              <a:t> apt upgrade -y</a:t>
            </a:r>
          </a:p>
          <a:p>
            <a:pPr lvl="3"/>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sudo</a:t>
            </a:r>
            <a:r>
              <a:rPr lang="en-US" altLang="ko-KR" dirty="0"/>
              <a:t> apt install </a:t>
            </a:r>
            <a:r>
              <a:rPr lang="en-US" altLang="ko-KR" dirty="0" err="1"/>
              <a:t>mosquitto</a:t>
            </a:r>
            <a:r>
              <a:rPr lang="en-US" altLang="ko-KR" dirty="0"/>
              <a:t> </a:t>
            </a:r>
            <a:r>
              <a:rPr lang="en-US" altLang="ko-KR" dirty="0" err="1"/>
              <a:t>mosquitto</a:t>
            </a:r>
            <a:r>
              <a:rPr lang="en-US" altLang="ko-KR" dirty="0"/>
              <a:t>-clients -y</a:t>
            </a:r>
          </a:p>
          <a:p>
            <a:pPr lvl="2"/>
            <a:r>
              <a:rPr lang="en-US" altLang="ko-KR" dirty="0"/>
              <a:t>At the end of the installation </a:t>
            </a:r>
            <a:r>
              <a:rPr lang="en-US" altLang="ko-KR" dirty="0" err="1"/>
              <a:t>Mosquitto</a:t>
            </a:r>
            <a:r>
              <a:rPr lang="en-US" altLang="ko-KR" dirty="0"/>
              <a:t> should already be active.</a:t>
            </a:r>
          </a:p>
          <a:p>
            <a:pPr lvl="2"/>
            <a:r>
              <a:rPr lang="en-US" altLang="ko-KR" dirty="0"/>
              <a:t>To check its status:</a:t>
            </a:r>
          </a:p>
          <a:p>
            <a:pPr lvl="3"/>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sudo</a:t>
            </a:r>
            <a:r>
              <a:rPr lang="en-US" altLang="ko-KR" dirty="0"/>
              <a:t> </a:t>
            </a:r>
            <a:r>
              <a:rPr lang="en-US" altLang="ko-KR" dirty="0" err="1"/>
              <a:t>systemctl</a:t>
            </a:r>
            <a:r>
              <a:rPr lang="en-US" altLang="ko-KR" dirty="0"/>
              <a:t> status </a:t>
            </a:r>
            <a:r>
              <a:rPr lang="en-US" altLang="ko-KR" dirty="0" err="1"/>
              <a:t>mosquitto</a:t>
            </a:r>
            <a:endParaRPr lang="en-US" altLang="ko-KR" dirty="0"/>
          </a:p>
          <a:p>
            <a:pPr lvl="4"/>
            <a:r>
              <a:rPr lang="en-US" altLang="ko-KR" dirty="0">
                <a:solidFill>
                  <a:schemeClr val="accent6">
                    <a:lumMod val="75000"/>
                  </a:schemeClr>
                </a:solidFill>
              </a:rPr>
              <a:t>Active (running) </a:t>
            </a:r>
            <a:r>
              <a:rPr lang="en-US" altLang="ko-KR" dirty="0">
                <a:sym typeface="Wingdings" panose="05000000000000000000" pitchFamily="2" charset="2"/>
              </a:rPr>
              <a:t> </a:t>
            </a:r>
            <a:r>
              <a:rPr lang="ko-KR" altLang="en-US" dirty="0">
                <a:sym typeface="Wingdings" panose="05000000000000000000" pitchFamily="2" charset="2"/>
              </a:rPr>
              <a:t>활성화 되어 실행 중이라는 의미</a:t>
            </a:r>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4"/>
            <a:endParaRPr lang="en-US" altLang="ko-KR" dirty="0">
              <a:sym typeface="Wingdings" panose="05000000000000000000" pitchFamily="2" charset="2"/>
            </a:endParaRPr>
          </a:p>
          <a:p>
            <a:pPr lvl="3"/>
            <a:r>
              <a:rPr lang="ko-KR" altLang="en-US" dirty="0">
                <a:sym typeface="Wingdings" panose="05000000000000000000" pitchFamily="2" charset="2"/>
              </a:rPr>
              <a:t>프롬프트로 나가기 위해 </a:t>
            </a:r>
            <a:r>
              <a:rPr lang="en-US" altLang="ko-KR" dirty="0">
                <a:sym typeface="Wingdings" panose="05000000000000000000" pitchFamily="2" charset="2"/>
              </a:rPr>
              <a:t> </a:t>
            </a:r>
            <a:r>
              <a:rPr lang="en-US" altLang="ko-KR" i="1" dirty="0">
                <a:sym typeface="Wingdings" panose="05000000000000000000" pitchFamily="2" charset="2"/>
              </a:rPr>
              <a:t>:q</a:t>
            </a:r>
            <a:r>
              <a:rPr lang="en-US" altLang="ko-KR" dirty="0">
                <a:sym typeface="Wingdings" panose="05000000000000000000" pitchFamily="2" charset="2"/>
              </a:rPr>
              <a:t> </a:t>
            </a:r>
            <a:r>
              <a:rPr lang="ko-KR" altLang="en-US" dirty="0">
                <a:sym typeface="Wingdings" panose="05000000000000000000" pitchFamily="2" charset="2"/>
              </a:rPr>
              <a:t>입력</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33</a:t>
            </a:fld>
            <a:endParaRPr lang="en-US" dirty="0"/>
          </a:p>
        </p:txBody>
      </p:sp>
      <p:pic>
        <p:nvPicPr>
          <p:cNvPr id="10" name="그림 9">
            <a:extLst>
              <a:ext uri="{FF2B5EF4-FFF2-40B4-BE49-F238E27FC236}">
                <a16:creationId xmlns:a16="http://schemas.microsoft.com/office/drawing/2014/main" id="{4B8469FB-EC99-4A91-96BC-C7EB58E38319}"/>
              </a:ext>
            </a:extLst>
          </p:cNvPr>
          <p:cNvPicPr>
            <a:picLocks noChangeAspect="1"/>
          </p:cNvPicPr>
          <p:nvPr/>
        </p:nvPicPr>
        <p:blipFill>
          <a:blip r:embed="rId3"/>
          <a:stretch>
            <a:fillRect/>
          </a:stretch>
        </p:blipFill>
        <p:spPr>
          <a:xfrm>
            <a:off x="2664693" y="3795603"/>
            <a:ext cx="6347460" cy="1379220"/>
          </a:xfrm>
          <a:prstGeom prst="rect">
            <a:avLst/>
          </a:prstGeom>
        </p:spPr>
      </p:pic>
    </p:spTree>
    <p:extLst>
      <p:ext uri="{BB962C8B-B14F-4D97-AF65-F5344CB8AC3E}">
        <p14:creationId xmlns:p14="http://schemas.microsoft.com/office/powerpoint/2010/main" val="1973640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a:t>MQTT Broker</a:t>
            </a:r>
            <a:r>
              <a:rPr lang="ko-KR" altLang="en-US" dirty="0"/>
              <a:t> 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How to install and secure </a:t>
            </a:r>
            <a:r>
              <a:rPr lang="en-US" altLang="ko-KR" dirty="0" err="1"/>
              <a:t>Mosquitto</a:t>
            </a:r>
            <a:r>
              <a:rPr lang="en-US" altLang="ko-KR" dirty="0"/>
              <a:t> on Ubuntu 20.04</a:t>
            </a:r>
          </a:p>
          <a:p>
            <a:pPr lvl="1"/>
            <a:r>
              <a:rPr lang="en-US" altLang="ko-KR" dirty="0"/>
              <a:t>Installing </a:t>
            </a:r>
            <a:r>
              <a:rPr lang="en-US" altLang="ko-KR" dirty="0" err="1"/>
              <a:t>Mosquitto</a:t>
            </a:r>
            <a:r>
              <a:rPr lang="en-US" altLang="ko-KR" dirty="0"/>
              <a:t> MQTT Broker</a:t>
            </a:r>
          </a:p>
          <a:p>
            <a:pPr lvl="2"/>
            <a:r>
              <a:rPr lang="en-US" altLang="ko-KR" dirty="0">
                <a:solidFill>
                  <a:schemeClr val="bg1">
                    <a:lumMod val="65000"/>
                  </a:schemeClr>
                </a:solidFill>
              </a:rPr>
              <a:t>If </a:t>
            </a:r>
            <a:r>
              <a:rPr lang="en-US" altLang="ko-KR" dirty="0" err="1">
                <a:solidFill>
                  <a:schemeClr val="bg1">
                    <a:lumMod val="65000"/>
                  </a:schemeClr>
                </a:solidFill>
              </a:rPr>
              <a:t>Mosquitto</a:t>
            </a:r>
            <a:r>
              <a:rPr lang="en-US" altLang="ko-KR" dirty="0">
                <a:solidFill>
                  <a:schemeClr val="bg1">
                    <a:lumMod val="65000"/>
                  </a:schemeClr>
                </a:solidFill>
              </a:rPr>
              <a:t> isn’t already active, enable it manually by typing:</a:t>
            </a:r>
          </a:p>
          <a:p>
            <a:pPr lvl="3"/>
            <a:r>
              <a:rPr lang="en-US" altLang="ko-KR" dirty="0" err="1">
                <a:solidFill>
                  <a:schemeClr val="bg1">
                    <a:lumMod val="65000"/>
                  </a:schemeClr>
                </a:solidFill>
              </a:rPr>
              <a:t>phirippa@ubuntu</a:t>
            </a:r>
            <a:r>
              <a:rPr lang="en-US" altLang="ko-KR" dirty="0">
                <a:solidFill>
                  <a:schemeClr val="bg1">
                    <a:lumMod val="65000"/>
                  </a:schemeClr>
                </a:solidFill>
              </a:rPr>
              <a:t>:~$ </a:t>
            </a:r>
            <a:r>
              <a:rPr lang="en-US" altLang="ko-KR" dirty="0" err="1">
                <a:solidFill>
                  <a:schemeClr val="bg1">
                    <a:lumMod val="65000"/>
                  </a:schemeClr>
                </a:solidFill>
              </a:rPr>
              <a:t>sudo</a:t>
            </a:r>
            <a:r>
              <a:rPr lang="en-US" altLang="ko-KR" dirty="0">
                <a:solidFill>
                  <a:schemeClr val="bg1">
                    <a:lumMod val="65000"/>
                  </a:schemeClr>
                </a:solidFill>
              </a:rPr>
              <a:t> </a:t>
            </a:r>
            <a:r>
              <a:rPr lang="en-US" altLang="ko-KR" dirty="0" err="1">
                <a:solidFill>
                  <a:schemeClr val="bg1">
                    <a:lumMod val="65000"/>
                  </a:schemeClr>
                </a:solidFill>
              </a:rPr>
              <a:t>systemctl</a:t>
            </a:r>
            <a:r>
              <a:rPr lang="en-US" altLang="ko-KR" dirty="0">
                <a:solidFill>
                  <a:schemeClr val="bg1">
                    <a:lumMod val="65000"/>
                  </a:schemeClr>
                </a:solidFill>
              </a:rPr>
              <a:t> start </a:t>
            </a:r>
            <a:r>
              <a:rPr lang="en-US" altLang="ko-KR" dirty="0" err="1">
                <a:solidFill>
                  <a:schemeClr val="bg1">
                    <a:lumMod val="65000"/>
                  </a:schemeClr>
                </a:solidFill>
              </a:rPr>
              <a:t>mosquitto</a:t>
            </a:r>
            <a:endParaRPr lang="en-US" altLang="ko-KR" dirty="0">
              <a:solidFill>
                <a:schemeClr val="bg1">
                  <a:lumMod val="65000"/>
                </a:schemeClr>
              </a:solidFill>
            </a:endParaRPr>
          </a:p>
          <a:p>
            <a:pPr lvl="2"/>
            <a:r>
              <a:rPr lang="en-US" altLang="ko-KR" dirty="0"/>
              <a:t>The messages transit through the MQTT network on Topics, the identification paths of the messages. Often, these paths are also organized hierarchically (ex: /home/sensors/temp/kitchen, /home/sensors/temp/bedroom).</a:t>
            </a:r>
          </a:p>
          <a:p>
            <a:pPr lvl="2"/>
            <a:r>
              <a:rPr lang="en-US" altLang="ko-KR" dirty="0"/>
              <a:t>Due to the type of service that this software offers, it may be useful to run it at each system start(so that it is not necessary to start it manually, should the Server shut down for some reason).</a:t>
            </a:r>
          </a:p>
          <a:p>
            <a:pPr lvl="3"/>
            <a:r>
              <a:rPr lang="en-US" altLang="ko-KR" dirty="0" err="1"/>
              <a:t>phirippa@ubuntu</a:t>
            </a:r>
            <a:r>
              <a:rPr lang="en-US" altLang="ko-KR" dirty="0"/>
              <a:t>:~$ </a:t>
            </a:r>
            <a:r>
              <a:rPr lang="en-US" altLang="ko-KR" dirty="0" err="1"/>
              <a:t>sudo</a:t>
            </a:r>
            <a:r>
              <a:rPr lang="en-US" altLang="ko-KR" dirty="0"/>
              <a:t> </a:t>
            </a:r>
            <a:r>
              <a:rPr lang="en-US" altLang="ko-KR" dirty="0" err="1"/>
              <a:t>systemctl</a:t>
            </a:r>
            <a:r>
              <a:rPr lang="en-US" altLang="ko-KR" dirty="0"/>
              <a:t> enable </a:t>
            </a:r>
            <a:r>
              <a:rPr lang="en-US" altLang="ko-KR" dirty="0" err="1"/>
              <a:t>mosquitto</a:t>
            </a:r>
            <a:endParaRPr lang="en-US" altLang="ko-KR" dirty="0"/>
          </a:p>
          <a:p>
            <a:pPr lvl="1"/>
            <a:r>
              <a:rPr lang="en-US" altLang="ko-KR" dirty="0" err="1"/>
              <a:t>Mosquitto</a:t>
            </a:r>
            <a:r>
              <a:rPr lang="en-US" altLang="ko-KR" dirty="0"/>
              <a:t> </a:t>
            </a:r>
            <a:r>
              <a:rPr lang="ko-KR" altLang="en-US" dirty="0"/>
              <a:t>제거</a:t>
            </a:r>
            <a:r>
              <a:rPr lang="en-US" altLang="ko-KR" dirty="0"/>
              <a:t>(Uninstall)</a:t>
            </a:r>
          </a:p>
          <a:p>
            <a:pPr lvl="2"/>
            <a:r>
              <a:rPr lang="en-US" altLang="ko-KR" dirty="0" err="1">
                <a:solidFill>
                  <a:schemeClr val="bg1">
                    <a:lumMod val="65000"/>
                  </a:schemeClr>
                </a:solidFill>
              </a:rPr>
              <a:t>phirippa@ubuntu</a:t>
            </a:r>
            <a:r>
              <a:rPr lang="en-US" altLang="ko-KR" dirty="0">
                <a:solidFill>
                  <a:schemeClr val="bg1">
                    <a:lumMod val="65000"/>
                  </a:schemeClr>
                </a:solidFill>
              </a:rPr>
              <a:t>:~$ </a:t>
            </a:r>
            <a:r>
              <a:rPr lang="en-US" altLang="ko-KR" dirty="0" err="1">
                <a:solidFill>
                  <a:schemeClr val="bg1">
                    <a:lumMod val="65000"/>
                  </a:schemeClr>
                </a:solidFill>
              </a:rPr>
              <a:t>sudo</a:t>
            </a:r>
            <a:r>
              <a:rPr lang="en-US" altLang="ko-KR" dirty="0">
                <a:solidFill>
                  <a:schemeClr val="bg1">
                    <a:lumMod val="65000"/>
                  </a:schemeClr>
                </a:solidFill>
              </a:rPr>
              <a:t> apt-get purge </a:t>
            </a:r>
            <a:r>
              <a:rPr lang="en-US" altLang="ko-KR" dirty="0" err="1">
                <a:solidFill>
                  <a:schemeClr val="bg1">
                    <a:lumMod val="65000"/>
                  </a:schemeClr>
                </a:solidFill>
              </a:rPr>
              <a:t>mosquitto</a:t>
            </a:r>
            <a:r>
              <a:rPr lang="en-US" altLang="ko-KR" dirty="0">
                <a:solidFill>
                  <a:schemeClr val="bg1">
                    <a:lumMod val="65000"/>
                  </a:schemeClr>
                </a:solidFill>
              </a:rPr>
              <a:t> -y</a:t>
            </a:r>
          </a:p>
          <a:p>
            <a:pPr lvl="2"/>
            <a:r>
              <a:rPr lang="en-US" altLang="ko-KR" dirty="0" err="1">
                <a:solidFill>
                  <a:schemeClr val="bg1">
                    <a:lumMod val="65000"/>
                  </a:schemeClr>
                </a:solidFill>
              </a:rPr>
              <a:t>phirippa@ubuntu</a:t>
            </a:r>
            <a:r>
              <a:rPr lang="en-US" altLang="ko-KR" dirty="0">
                <a:solidFill>
                  <a:schemeClr val="bg1">
                    <a:lumMod val="65000"/>
                  </a:schemeClr>
                </a:solidFill>
              </a:rPr>
              <a:t>:~$ </a:t>
            </a:r>
            <a:r>
              <a:rPr lang="en-US" altLang="ko-KR" dirty="0" err="1">
                <a:solidFill>
                  <a:schemeClr val="bg1">
                    <a:lumMod val="65000"/>
                  </a:schemeClr>
                </a:solidFill>
              </a:rPr>
              <a:t>sudo</a:t>
            </a:r>
            <a:r>
              <a:rPr lang="en-US" altLang="ko-KR" dirty="0">
                <a:solidFill>
                  <a:schemeClr val="bg1">
                    <a:lumMod val="65000"/>
                  </a:schemeClr>
                </a:solidFill>
              </a:rPr>
              <a:t> apt-get purge --auto-remove mosquito -y</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34</a:t>
            </a:fld>
            <a:endParaRPr lang="en-US" dirty="0"/>
          </a:p>
        </p:txBody>
      </p:sp>
    </p:spTree>
    <p:extLst>
      <p:ext uri="{BB962C8B-B14F-4D97-AF65-F5344CB8AC3E}">
        <p14:creationId xmlns:p14="http://schemas.microsoft.com/office/powerpoint/2010/main" val="2812919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a:t>MQTT Broker</a:t>
            </a:r>
            <a:r>
              <a:rPr lang="ko-KR" altLang="en-US" dirty="0"/>
              <a:t> 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Test</a:t>
            </a:r>
            <a:r>
              <a:rPr lang="ko-KR" altLang="en-US" dirty="0"/>
              <a:t> </a:t>
            </a:r>
            <a:r>
              <a:rPr lang="en-US" altLang="ko-KR" dirty="0" err="1"/>
              <a:t>Mosquitto</a:t>
            </a:r>
            <a:r>
              <a:rPr lang="en-US" altLang="ko-KR" dirty="0"/>
              <a:t> on Ubuntu 20.04</a:t>
            </a:r>
          </a:p>
          <a:p>
            <a:pPr lvl="1"/>
            <a:r>
              <a:rPr lang="en-US" altLang="ko-KR" dirty="0"/>
              <a:t>Test of sending and receiving messages</a:t>
            </a:r>
          </a:p>
          <a:p>
            <a:pPr lvl="2"/>
            <a:r>
              <a:rPr lang="en-US" altLang="ko-KR" dirty="0"/>
              <a:t>Terminal1 –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mosquitto_sub</a:t>
            </a:r>
            <a:r>
              <a:rPr lang="ko-KR" altLang="en-US" dirty="0"/>
              <a:t> </a:t>
            </a:r>
            <a:r>
              <a:rPr lang="en-US" altLang="ko-KR" dirty="0"/>
              <a:t>–t</a:t>
            </a:r>
            <a:r>
              <a:rPr lang="ko-KR" altLang="en-US" dirty="0"/>
              <a:t> </a:t>
            </a:r>
            <a:r>
              <a:rPr lang="en-US" altLang="ko-KR" dirty="0"/>
              <a:t>temp</a:t>
            </a:r>
          </a:p>
          <a:p>
            <a:pPr lvl="2"/>
            <a:r>
              <a:rPr lang="en-US" altLang="ko-KR" dirty="0"/>
              <a:t>Terminal2 -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mosquitto_pub</a:t>
            </a:r>
            <a:r>
              <a:rPr lang="en-US" altLang="ko-KR" dirty="0"/>
              <a:t> –t temp –m 12.2</a:t>
            </a:r>
          </a:p>
          <a:p>
            <a:pPr lvl="3"/>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35</a:t>
            </a:fld>
            <a:endParaRPr lang="en-US" dirty="0"/>
          </a:p>
        </p:txBody>
      </p:sp>
      <p:pic>
        <p:nvPicPr>
          <p:cNvPr id="10" name="그림 9">
            <a:extLst>
              <a:ext uri="{FF2B5EF4-FFF2-40B4-BE49-F238E27FC236}">
                <a16:creationId xmlns:a16="http://schemas.microsoft.com/office/drawing/2014/main" id="{FDF48ADD-D6EB-4172-94EE-CE1396159CB3}"/>
              </a:ext>
            </a:extLst>
          </p:cNvPr>
          <p:cNvPicPr>
            <a:picLocks noChangeAspect="1"/>
          </p:cNvPicPr>
          <p:nvPr/>
        </p:nvPicPr>
        <p:blipFill>
          <a:blip r:embed="rId3"/>
          <a:stretch>
            <a:fillRect/>
          </a:stretch>
        </p:blipFill>
        <p:spPr>
          <a:xfrm>
            <a:off x="2265163" y="1943943"/>
            <a:ext cx="6981825" cy="1190625"/>
          </a:xfrm>
          <a:prstGeom prst="rect">
            <a:avLst/>
          </a:prstGeom>
        </p:spPr>
      </p:pic>
      <p:pic>
        <p:nvPicPr>
          <p:cNvPr id="12" name="그림 11">
            <a:extLst>
              <a:ext uri="{FF2B5EF4-FFF2-40B4-BE49-F238E27FC236}">
                <a16:creationId xmlns:a16="http://schemas.microsoft.com/office/drawing/2014/main" id="{111696F6-4997-42BB-9EDF-4E1C6AA6DD25}"/>
              </a:ext>
            </a:extLst>
          </p:cNvPr>
          <p:cNvPicPr>
            <a:picLocks noChangeAspect="1"/>
          </p:cNvPicPr>
          <p:nvPr/>
        </p:nvPicPr>
        <p:blipFill>
          <a:blip r:embed="rId4"/>
          <a:stretch>
            <a:fillRect/>
          </a:stretch>
        </p:blipFill>
        <p:spPr>
          <a:xfrm>
            <a:off x="2265163" y="3427400"/>
            <a:ext cx="6953250" cy="1371600"/>
          </a:xfrm>
          <a:prstGeom prst="rect">
            <a:avLst/>
          </a:prstGeom>
        </p:spPr>
      </p:pic>
    </p:spTree>
    <p:extLst>
      <p:ext uri="{BB962C8B-B14F-4D97-AF65-F5344CB8AC3E}">
        <p14:creationId xmlns:p14="http://schemas.microsoft.com/office/powerpoint/2010/main" val="2860741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a:t>MQTT Broker</a:t>
            </a:r>
            <a:r>
              <a:rPr lang="ko-KR" altLang="en-US" dirty="0"/>
              <a:t> 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Test </a:t>
            </a:r>
            <a:r>
              <a:rPr lang="en-US" altLang="ko-KR" dirty="0" err="1"/>
              <a:t>Mosquitto</a:t>
            </a:r>
            <a:r>
              <a:rPr lang="en-US" altLang="ko-KR" dirty="0"/>
              <a:t> on Ubuntu 20.04</a:t>
            </a:r>
          </a:p>
          <a:p>
            <a:pPr lvl="1"/>
            <a:r>
              <a:rPr lang="en-US" altLang="ko-KR" dirty="0"/>
              <a:t>Test of sending and receiving messages</a:t>
            </a:r>
          </a:p>
          <a:p>
            <a:pPr lvl="2"/>
            <a:r>
              <a:rPr lang="en-US" altLang="ko-KR" dirty="0"/>
              <a:t>Terminal1 -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mosquitto_sub</a:t>
            </a:r>
            <a:r>
              <a:rPr lang="ko-KR" altLang="en-US" dirty="0"/>
              <a:t> </a:t>
            </a:r>
            <a:r>
              <a:rPr lang="en-US" altLang="ko-KR" dirty="0"/>
              <a:t>–t</a:t>
            </a:r>
            <a:r>
              <a:rPr lang="ko-KR" altLang="en-US" dirty="0"/>
              <a:t> </a:t>
            </a:r>
            <a:r>
              <a:rPr lang="en-US" altLang="ko-KR" dirty="0"/>
              <a:t>temp</a:t>
            </a:r>
          </a:p>
          <a:p>
            <a:pPr lvl="2"/>
            <a:r>
              <a:rPr lang="en-US" altLang="ko-KR" dirty="0"/>
              <a:t>Terminal2 -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mosquitto_pub</a:t>
            </a:r>
            <a:r>
              <a:rPr lang="en-US" altLang="ko-KR" dirty="0"/>
              <a:t> –t temp –m 12.2</a:t>
            </a:r>
          </a:p>
          <a:p>
            <a:pPr lvl="3"/>
            <a:r>
              <a:rPr lang="ko-KR" altLang="en-US" dirty="0"/>
              <a:t>옵션 </a:t>
            </a:r>
            <a:r>
              <a:rPr lang="en-US" altLang="ko-KR" dirty="0"/>
              <a:t>–t</a:t>
            </a:r>
          </a:p>
          <a:p>
            <a:pPr lvl="4"/>
            <a:r>
              <a:rPr lang="en-US" altLang="ko-KR" dirty="0"/>
              <a:t>--topic : The MQTT topic on which to publish the message.</a:t>
            </a:r>
          </a:p>
          <a:p>
            <a:pPr lvl="3"/>
            <a:r>
              <a:rPr lang="ko-KR" altLang="en-US" dirty="0"/>
              <a:t>옵션 </a:t>
            </a:r>
            <a:r>
              <a:rPr lang="en-US" altLang="ko-KR" dirty="0"/>
              <a:t> -m</a:t>
            </a:r>
          </a:p>
          <a:p>
            <a:pPr lvl="4"/>
            <a:r>
              <a:rPr lang="en-US" altLang="ko-KR" dirty="0"/>
              <a:t>--message : Send a single message from the command line.</a:t>
            </a:r>
          </a:p>
          <a:p>
            <a:pPr lvl="3"/>
            <a:r>
              <a:rPr lang="ko-KR" altLang="en-US" dirty="0"/>
              <a:t>옵션 </a:t>
            </a:r>
            <a:r>
              <a:rPr lang="en-US" altLang="ko-KR" dirty="0"/>
              <a:t>-h</a:t>
            </a:r>
          </a:p>
          <a:p>
            <a:pPr lvl="4"/>
            <a:r>
              <a:rPr lang="en-US" altLang="ko-KR" dirty="0"/>
              <a:t>--host : </a:t>
            </a:r>
            <a:r>
              <a:rPr lang="en-US" altLang="ko-KR" dirty="0" err="1"/>
              <a:t>Specifiy</a:t>
            </a:r>
            <a:r>
              <a:rPr lang="en-US" altLang="ko-KR" dirty="0"/>
              <a:t> the host to connect to. Defaults to localhost.</a:t>
            </a:r>
          </a:p>
          <a:p>
            <a:pPr lvl="3"/>
            <a:r>
              <a:rPr lang="ko-KR" altLang="en-US" dirty="0"/>
              <a:t>옵션 </a:t>
            </a:r>
            <a:r>
              <a:rPr lang="en-US" altLang="ko-KR" dirty="0"/>
              <a:t> -d</a:t>
            </a:r>
            <a:r>
              <a:rPr lang="ko-KR" altLang="en-US" dirty="0"/>
              <a:t> </a:t>
            </a:r>
            <a:endParaRPr lang="en-US" altLang="ko-KR" dirty="0"/>
          </a:p>
          <a:p>
            <a:pPr lvl="4"/>
            <a:r>
              <a:rPr lang="en-US" altLang="ko-KR" dirty="0"/>
              <a:t>--debug : Enable debug messages</a:t>
            </a:r>
          </a:p>
          <a:p>
            <a:pPr lvl="3"/>
            <a:r>
              <a:rPr lang="ko-KR" altLang="en-US" dirty="0"/>
              <a:t>옵션 </a:t>
            </a:r>
            <a:r>
              <a:rPr lang="en-US" altLang="ko-KR" dirty="0"/>
              <a:t>-q</a:t>
            </a:r>
          </a:p>
          <a:p>
            <a:pPr lvl="4"/>
            <a:r>
              <a:rPr lang="en-US" altLang="ko-KR" dirty="0"/>
              <a:t>--</a:t>
            </a:r>
            <a:r>
              <a:rPr lang="en-US" altLang="ko-KR" dirty="0" err="1"/>
              <a:t>qos</a:t>
            </a:r>
            <a:r>
              <a:rPr lang="en-US" altLang="ko-KR" dirty="0"/>
              <a:t> :</a:t>
            </a:r>
            <a:r>
              <a:rPr lang="en-US" altLang="ko-KR" sz="1200" dirty="0"/>
              <a:t> Specify the quality of service to use for the message, from 0, 1 and 2. Default to 0.</a:t>
            </a:r>
          </a:p>
          <a:p>
            <a:pPr lvl="3"/>
            <a:r>
              <a:rPr lang="ko-KR" altLang="en-US" sz="1400" dirty="0"/>
              <a:t>참고 사이트 </a:t>
            </a:r>
            <a:r>
              <a:rPr lang="en-US" altLang="ko-KR" sz="1400" dirty="0">
                <a:sym typeface="Wingdings" panose="05000000000000000000" pitchFamily="2" charset="2"/>
              </a:rPr>
              <a:t> </a:t>
            </a:r>
            <a:r>
              <a:rPr lang="en-US" altLang="ko-KR" sz="1400" dirty="0">
                <a:sym typeface="Wingdings" panose="05000000000000000000" pitchFamily="2" charset="2"/>
                <a:hlinkClick r:id="rId3"/>
              </a:rPr>
              <a:t>https://mosquitto.org/man/mosquitto_pub-1.html</a:t>
            </a:r>
            <a:endParaRPr lang="en-US" altLang="ko-KR" sz="1400" dirty="0">
              <a:sym typeface="Wingdings" panose="05000000000000000000" pitchFamily="2" charset="2"/>
            </a:endParaRPr>
          </a:p>
          <a:p>
            <a:pPr marL="702000" lvl="3" indent="0">
              <a:buNone/>
            </a:pPr>
            <a:endParaRPr lang="en-US" altLang="ko-KR" sz="1400" dirty="0"/>
          </a:p>
          <a:p>
            <a:pPr lvl="1"/>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36</a:t>
            </a:fld>
            <a:endParaRPr lang="en-US" dirty="0"/>
          </a:p>
        </p:txBody>
      </p:sp>
    </p:spTree>
    <p:extLst>
      <p:ext uri="{BB962C8B-B14F-4D97-AF65-F5344CB8AC3E}">
        <p14:creationId xmlns:p14="http://schemas.microsoft.com/office/powerpoint/2010/main" val="2350720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2331803"/>
          </a:xfrm>
        </p:spPr>
        <p:txBody>
          <a:bodyPr>
            <a:normAutofit fontScale="90000"/>
          </a:bodyPr>
          <a:lstStyle/>
          <a:p>
            <a:r>
              <a:rPr lang="en-US" altLang="ko-KR" b="1" dirty="0"/>
              <a:t>Python</a:t>
            </a:r>
            <a:r>
              <a:rPr lang="ko-KR" altLang="en-US" b="1" dirty="0"/>
              <a:t>으로 </a:t>
            </a:r>
            <a:br>
              <a:rPr lang="en-US" altLang="ko-KR" b="1" dirty="0"/>
            </a:br>
            <a:r>
              <a:rPr lang="en-US" altLang="ko-KR" b="1" dirty="0"/>
              <a:t>MQTT Subscriber/Publisher</a:t>
            </a:r>
            <a:r>
              <a:rPr lang="ko-KR" altLang="en-US" b="1" dirty="0"/>
              <a:t>를</a:t>
            </a:r>
            <a:br>
              <a:rPr lang="en-US" altLang="ko-KR" b="1" dirty="0"/>
            </a:br>
            <a:r>
              <a:rPr lang="ko-KR" altLang="en-US" b="1" dirty="0"/>
              <a:t>구현하기</a:t>
            </a:r>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2676753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Sub/Pub</a:t>
            </a:r>
            <a:r>
              <a:rPr lang="ko-KR" altLang="en-US" dirty="0"/>
              <a:t>을 </a:t>
            </a:r>
            <a:r>
              <a:rPr lang="en-US" altLang="ko-KR" dirty="0"/>
              <a:t>Python</a:t>
            </a:r>
            <a:r>
              <a:rPr lang="ko-KR" altLang="en-US" dirty="0"/>
              <a:t>으로 구현 </a:t>
            </a:r>
            <a:r>
              <a:rPr lang="en-US" altLang="ko-KR" dirty="0"/>
              <a:t>- </a:t>
            </a:r>
            <a:r>
              <a:rPr lang="ko-KR" altLang="en-US" dirty="0"/>
              <a:t>사전</a:t>
            </a:r>
            <a:r>
              <a:rPr lang="en-US" altLang="ko-KR" dirty="0"/>
              <a:t> </a:t>
            </a:r>
            <a:r>
              <a:rPr lang="ko-KR" altLang="en-US" dirty="0"/>
              <a:t>준비 </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사전 준비 사항</a:t>
            </a:r>
            <a:endParaRPr lang="en-US" altLang="ko-KR" dirty="0"/>
          </a:p>
          <a:p>
            <a:pPr lvl="1"/>
            <a:r>
              <a:rPr lang="en-US" altLang="ko-KR" dirty="0"/>
              <a:t>Ubuntu</a:t>
            </a:r>
            <a:r>
              <a:rPr lang="ko-KR" altLang="en-US" dirty="0"/>
              <a:t>에서 </a:t>
            </a:r>
            <a:r>
              <a:rPr lang="en-US" altLang="ko-KR" dirty="0" err="1"/>
              <a:t>paho-mqtt</a:t>
            </a:r>
            <a:r>
              <a:rPr lang="en-US" altLang="ko-KR" dirty="0"/>
              <a:t> </a:t>
            </a:r>
            <a:r>
              <a:rPr lang="ko-KR" altLang="en-US" dirty="0"/>
              <a:t>파이썬 모듈 설치</a:t>
            </a:r>
            <a:endParaRPr lang="en-US" altLang="ko-KR" dirty="0"/>
          </a:p>
          <a:p>
            <a:pPr lvl="2"/>
            <a:r>
              <a:rPr lang="en-US" altLang="ko-KR" dirty="0" err="1"/>
              <a:t>paho-mqtt</a:t>
            </a:r>
            <a:r>
              <a:rPr lang="ko-KR" altLang="en-US" dirty="0"/>
              <a:t>는 </a:t>
            </a:r>
            <a:r>
              <a:rPr lang="en-US" altLang="ko-KR" dirty="0"/>
              <a:t>MQTT</a:t>
            </a:r>
            <a:r>
              <a:rPr lang="ko-KR" altLang="en-US" dirty="0"/>
              <a:t>를 처리할 수 있는 파이썬 모듈</a:t>
            </a:r>
            <a:endParaRPr lang="en-US" altLang="ko-KR" dirty="0"/>
          </a:p>
          <a:p>
            <a:pPr lvl="2"/>
            <a:r>
              <a:rPr lang="en-US" altLang="ko-KR" dirty="0"/>
              <a:t>Pip </a:t>
            </a:r>
            <a:r>
              <a:rPr lang="ko-KR" altLang="en-US" dirty="0"/>
              <a:t>설치 </a:t>
            </a:r>
            <a:r>
              <a:rPr lang="en-US" altLang="ko-KR" dirty="0">
                <a:sym typeface="Wingdings" panose="05000000000000000000" pitchFamily="2" charset="2"/>
              </a:rPr>
              <a:t>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sudo</a:t>
            </a:r>
            <a:r>
              <a:rPr lang="en-US" altLang="ko-KR" dirty="0"/>
              <a:t> apt install python3-pip -y</a:t>
            </a:r>
          </a:p>
          <a:p>
            <a:pPr lvl="2"/>
            <a:r>
              <a:rPr lang="en-US" altLang="ko-KR" dirty="0" err="1"/>
              <a:t>Paho-mqtt</a:t>
            </a:r>
            <a:r>
              <a:rPr lang="en-US" altLang="ko-KR" dirty="0"/>
              <a:t> </a:t>
            </a:r>
            <a:r>
              <a:rPr lang="ko-KR" altLang="en-US" dirty="0"/>
              <a:t>모듈 설치 </a:t>
            </a:r>
            <a:r>
              <a:rPr lang="en-US" altLang="ko-KR" dirty="0">
                <a:sym typeface="Wingdings" panose="05000000000000000000" pitchFamily="2" charset="2"/>
              </a:rPr>
              <a:t> </a:t>
            </a:r>
            <a:r>
              <a:rPr lang="en-US" altLang="ko-KR" dirty="0" err="1">
                <a:solidFill>
                  <a:srgbClr val="00B050"/>
                </a:solidFill>
              </a:rPr>
              <a:t>ship@Newton</a:t>
            </a:r>
            <a:r>
              <a:rPr lang="en-US" altLang="ko-KR" dirty="0"/>
              <a:t>:</a:t>
            </a:r>
            <a:r>
              <a:rPr lang="en-US" altLang="ko-KR" dirty="0">
                <a:solidFill>
                  <a:schemeClr val="tx2"/>
                </a:solidFill>
              </a:rPr>
              <a:t>~</a:t>
            </a:r>
            <a:r>
              <a:rPr lang="en-US" altLang="ko-KR" dirty="0"/>
              <a:t>$ pip install </a:t>
            </a:r>
            <a:r>
              <a:rPr lang="en-US" altLang="ko-KR" dirty="0" err="1"/>
              <a:t>paho-mqtt</a:t>
            </a:r>
            <a:endParaRPr lang="en-US" altLang="ko-KR" dirty="0"/>
          </a:p>
          <a:p>
            <a:pPr lvl="1"/>
            <a:r>
              <a:rPr lang="ko-KR" altLang="en-US" dirty="0"/>
              <a:t>작업 폴더 생성</a:t>
            </a:r>
            <a:endParaRPr lang="en-US" altLang="ko-KR" dirty="0"/>
          </a:p>
          <a:p>
            <a:pPr lvl="2"/>
            <a:r>
              <a:rPr lang="en-US" altLang="ko-KR" dirty="0" err="1">
                <a:solidFill>
                  <a:srgbClr val="00B050"/>
                </a:solidFill>
              </a:rPr>
              <a:t>ship@Newton</a:t>
            </a:r>
            <a:r>
              <a:rPr lang="en-US" altLang="ko-KR" dirty="0"/>
              <a:t>:</a:t>
            </a:r>
            <a:r>
              <a:rPr lang="en-US" altLang="ko-KR" dirty="0">
                <a:solidFill>
                  <a:schemeClr val="tx2"/>
                </a:solidFill>
              </a:rPr>
              <a:t>~</a:t>
            </a:r>
            <a:r>
              <a:rPr lang="en-US" altLang="ko-KR" dirty="0"/>
              <a:t>$ </a:t>
            </a:r>
            <a:r>
              <a:rPr lang="en-US" altLang="ko-KR" dirty="0" err="1"/>
              <a:t>mkdir</a:t>
            </a:r>
            <a:r>
              <a:rPr lang="en-US" altLang="ko-KR" dirty="0"/>
              <a:t> workspace</a:t>
            </a:r>
          </a:p>
          <a:p>
            <a:pPr lvl="2"/>
            <a:r>
              <a:rPr lang="en-US" altLang="ko-KR" dirty="0" err="1">
                <a:solidFill>
                  <a:srgbClr val="00B050"/>
                </a:solidFill>
              </a:rPr>
              <a:t>ship@Newton</a:t>
            </a:r>
            <a:r>
              <a:rPr lang="en-US" altLang="ko-KR" dirty="0"/>
              <a:t>:</a:t>
            </a:r>
            <a:r>
              <a:rPr lang="en-US" altLang="ko-KR" dirty="0">
                <a:solidFill>
                  <a:schemeClr val="tx2"/>
                </a:solidFill>
              </a:rPr>
              <a:t>~</a:t>
            </a:r>
            <a:r>
              <a:rPr lang="en-US" altLang="ko-KR" dirty="0"/>
              <a:t>$ cd workspace</a:t>
            </a:r>
          </a:p>
          <a:p>
            <a:pPr lvl="2"/>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a:t>$ </a:t>
            </a:r>
            <a:r>
              <a:rPr lang="en-US" altLang="ko-KR" dirty="0" err="1"/>
              <a:t>mkidr</a:t>
            </a:r>
            <a:r>
              <a:rPr lang="en-US" altLang="ko-KR" dirty="0"/>
              <a:t> python</a:t>
            </a:r>
          </a:p>
          <a:p>
            <a:pPr lvl="2"/>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a:t>$ cd python</a:t>
            </a:r>
          </a:p>
          <a:p>
            <a:pPr lvl="2"/>
            <a:r>
              <a:rPr lang="en-US" altLang="ko-KR" dirty="0" err="1">
                <a:solidFill>
                  <a:srgbClr val="00B050"/>
                </a:solidFill>
              </a:rPr>
              <a:t>ship@Newton</a:t>
            </a:r>
            <a:r>
              <a:rPr lang="en-US" altLang="ko-KR" dirty="0"/>
              <a:t>:</a:t>
            </a:r>
            <a:r>
              <a:rPr lang="en-US" altLang="ko-KR" dirty="0">
                <a:solidFill>
                  <a:schemeClr val="tx2"/>
                </a:solidFill>
              </a:rPr>
              <a:t>~/workspace/python</a:t>
            </a:r>
            <a:r>
              <a:rPr lang="en-US" altLang="ko-KR" dirty="0"/>
              <a:t>$ </a:t>
            </a:r>
            <a:r>
              <a:rPr lang="en-US" altLang="ko-KR" dirty="0" err="1"/>
              <a:t>mkdir</a:t>
            </a:r>
            <a:r>
              <a:rPr lang="en-US" altLang="ko-KR" dirty="0"/>
              <a:t> </a:t>
            </a:r>
            <a:r>
              <a:rPr lang="en-US" altLang="ko-KR" dirty="0" err="1"/>
              <a:t>mqtt</a:t>
            </a:r>
            <a:endParaRPr lang="en-US" altLang="ko-KR" dirty="0"/>
          </a:p>
          <a:p>
            <a:pPr lvl="2"/>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err="1">
                <a:solidFill>
                  <a:schemeClr val="tx2"/>
                </a:solidFill>
              </a:rPr>
              <a:t>pytthon</a:t>
            </a:r>
            <a:r>
              <a:rPr lang="en-US" altLang="ko-KR" dirty="0"/>
              <a:t>$ cd </a:t>
            </a:r>
            <a:r>
              <a:rPr lang="en-US" altLang="ko-KR" dirty="0" err="1"/>
              <a:t>mqtt</a:t>
            </a:r>
            <a:endParaRPr lang="en-US" altLang="ko-KR" dirty="0"/>
          </a:p>
          <a:p>
            <a:pPr lvl="2"/>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err="1">
                <a:solidFill>
                  <a:schemeClr val="tx2"/>
                </a:solidFill>
              </a:rPr>
              <a:t>pytthon</a:t>
            </a:r>
            <a:r>
              <a:rPr lang="en-US" altLang="ko-KR" dirty="0">
                <a:solidFill>
                  <a:schemeClr val="tx2"/>
                </a:solidFill>
              </a:rPr>
              <a:t>/</a:t>
            </a:r>
            <a:r>
              <a:rPr lang="en-US" altLang="ko-KR" dirty="0" err="1">
                <a:solidFill>
                  <a:schemeClr val="tx2"/>
                </a:solidFill>
              </a:rPr>
              <a:t>mqtt</a:t>
            </a:r>
            <a:r>
              <a:rPr lang="en-US" altLang="ko-KR" dirty="0"/>
              <a:t>$</a:t>
            </a:r>
          </a:p>
          <a:p>
            <a:pPr marL="342900" lvl="1" indent="0">
              <a:buNone/>
            </a:pPr>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38</a:t>
            </a:fld>
            <a:endParaRPr lang="en-US" dirty="0"/>
          </a:p>
        </p:txBody>
      </p:sp>
    </p:spTree>
    <p:extLst>
      <p:ext uri="{BB962C8B-B14F-4D97-AF65-F5344CB8AC3E}">
        <p14:creationId xmlns:p14="http://schemas.microsoft.com/office/powerpoint/2010/main" val="3058264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a:t>
            </a:r>
            <a:r>
              <a:rPr lang="ko-KR" altLang="en-US" dirty="0"/>
              <a:t>기본 코드</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Subscriber </a:t>
            </a:r>
            <a:r>
              <a:rPr lang="ko-KR" altLang="en-US" dirty="0"/>
              <a:t>코드 작성</a:t>
            </a:r>
            <a:endParaRPr lang="en-US" altLang="ko-KR" dirty="0"/>
          </a:p>
          <a:p>
            <a:pPr lvl="1"/>
            <a:r>
              <a:rPr lang="ko-KR" altLang="en-US" dirty="0"/>
              <a:t>코드 작성 </a:t>
            </a:r>
            <a:r>
              <a:rPr lang="en-US" altLang="ko-KR" dirty="0">
                <a:sym typeface="Wingdings" panose="05000000000000000000" pitchFamily="2" charset="2"/>
              </a:rPr>
              <a:t> </a:t>
            </a:r>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err="1">
                <a:solidFill>
                  <a:schemeClr val="tx2"/>
                </a:solidFill>
              </a:rPr>
              <a:t>pytthon</a:t>
            </a:r>
            <a:r>
              <a:rPr lang="en-US" altLang="ko-KR" dirty="0">
                <a:solidFill>
                  <a:schemeClr val="tx2"/>
                </a:solidFill>
              </a:rPr>
              <a:t>/</a:t>
            </a:r>
            <a:r>
              <a:rPr lang="en-US" altLang="ko-KR" dirty="0" err="1">
                <a:solidFill>
                  <a:schemeClr val="tx2"/>
                </a:solidFill>
              </a:rPr>
              <a:t>mqtt</a:t>
            </a:r>
            <a:r>
              <a:rPr lang="en-US" altLang="ko-KR" dirty="0"/>
              <a:t>$ nano subBasic.py</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r>
              <a:rPr lang="ko-KR" altLang="en-US" dirty="0"/>
              <a:t>저장 </a:t>
            </a:r>
            <a:r>
              <a:rPr lang="en-US" altLang="ko-KR" dirty="0"/>
              <a:t>: </a:t>
            </a:r>
            <a:r>
              <a:rPr lang="en-US" altLang="ko-KR" dirty="0" err="1"/>
              <a:t>ctrl+o</a:t>
            </a:r>
            <a:endParaRPr lang="en-US" altLang="ko-KR" dirty="0"/>
          </a:p>
          <a:p>
            <a:pPr lvl="2"/>
            <a:r>
              <a:rPr lang="ko-KR" altLang="en-US" dirty="0"/>
              <a:t>종료</a:t>
            </a:r>
            <a:r>
              <a:rPr lang="en-US" altLang="ko-KR" dirty="0"/>
              <a:t>: </a:t>
            </a:r>
            <a:r>
              <a:rPr lang="en-US" altLang="ko-KR" dirty="0" err="1"/>
              <a:t>ctrl+x</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39</a:t>
            </a:fld>
            <a:endParaRPr lang="en-US" dirty="0"/>
          </a:p>
        </p:txBody>
      </p:sp>
      <p:sp>
        <p:nvSpPr>
          <p:cNvPr id="5" name="모서리가 둥근 직사각형 8">
            <a:extLst>
              <a:ext uri="{FF2B5EF4-FFF2-40B4-BE49-F238E27FC236}">
                <a16:creationId xmlns:a16="http://schemas.microsoft.com/office/drawing/2014/main" id="{36C47634-E2CE-40F0-8C83-5DBA9D13A5DE}"/>
              </a:ext>
            </a:extLst>
          </p:cNvPr>
          <p:cNvSpPr/>
          <p:nvPr/>
        </p:nvSpPr>
        <p:spPr bwMode="auto">
          <a:xfrm>
            <a:off x="3024733" y="1290913"/>
            <a:ext cx="7056784" cy="389834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a:t>
            </a:r>
            <a:r>
              <a:rPr lang="en-US" altLang="ko-KR" sz="1600" b="1" dirty="0" err="1">
                <a:latin typeface="맑은 고딕" pitchFamily="50" charset="-127"/>
                <a:ea typeface="맑은 고딕" pitchFamily="50" charset="-127"/>
              </a:rPr>
              <a:t>myTopic</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on_message</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msg ):</a:t>
            </a:r>
          </a:p>
          <a:p>
            <a:r>
              <a:rPr lang="en-US" altLang="ko-KR" sz="1600" b="1" dirty="0">
                <a:solidFill>
                  <a:prstClr val="black"/>
                </a:solidFill>
                <a:latin typeface="맑은 고딕" pitchFamily="50" charset="-127"/>
                <a:ea typeface="맑은 고딕" pitchFamily="50" charset="-127"/>
              </a:rPr>
              <a:t>   print( </a:t>
            </a:r>
            <a:r>
              <a:rPr lang="en-US" altLang="ko-KR" sz="1600" b="1" dirty="0" err="1">
                <a:solidFill>
                  <a:prstClr val="black"/>
                </a:solidFill>
                <a:latin typeface="맑은 고딕" pitchFamily="50" charset="-127"/>
                <a:ea typeface="맑은 고딕" pitchFamily="50" charset="-127"/>
              </a:rPr>
              <a:t>msg.topic</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msg.payload</a:t>
            </a:r>
            <a:r>
              <a:rPr lang="en-US" altLang="ko-KR" sz="1600" b="1" dirty="0">
                <a:solidFill>
                  <a:prstClr val="black"/>
                </a:solidFill>
                <a:latin typeface="맑은 고딕" pitchFamily="50" charset="-127"/>
                <a:ea typeface="맑은 고딕" pitchFamily="50" charset="-127"/>
              </a:rPr>
              <a:t>) )</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client = </a:t>
            </a:r>
            <a:r>
              <a:rPr lang="en-US" altLang="ko-KR" sz="1600" b="1" dirty="0" err="1">
                <a:solidFill>
                  <a:prstClr val="black"/>
                </a:solidFill>
                <a:latin typeface="맑은 고딕" pitchFamily="50" charset="-127"/>
                <a:ea typeface="맑은 고딕" pitchFamily="50" charset="-127"/>
              </a:rPr>
              <a:t>mqtt.Client</a:t>
            </a:r>
            <a:r>
              <a:rPr lang="en-US" altLang="ko-KR" sz="1600" b="1" dirty="0">
                <a:solidFill>
                  <a:prstClr val="black"/>
                </a:solidFill>
                <a:latin typeface="맑은 고딕" pitchFamily="50" charset="-127"/>
                <a:ea typeface="맑은 고딕" pitchFamily="50" charset="-127"/>
              </a:rPr>
              <a:t>( )</a:t>
            </a:r>
          </a:p>
          <a:p>
            <a:r>
              <a:rPr lang="en-US" altLang="ko-KR" sz="1600" b="1" dirty="0" err="1">
                <a:solidFill>
                  <a:prstClr val="black"/>
                </a:solidFill>
                <a:latin typeface="맑은 고딕" pitchFamily="50" charset="-127"/>
                <a:ea typeface="맑은 고딕" pitchFamily="50" charset="-127"/>
              </a:rPr>
              <a:t>client.on_connect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on_connect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client.on_message</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on_message</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client.connect</a:t>
            </a:r>
            <a:r>
              <a:rPr lang="en-US" altLang="ko-KR" sz="1600" b="1" dirty="0">
                <a:solidFill>
                  <a:prstClr val="black"/>
                </a:solidFill>
                <a:latin typeface="맑은 고딕" pitchFamily="50" charset="-127"/>
                <a:ea typeface="맑은 고딕" pitchFamily="50" charset="-127"/>
              </a:rPr>
              <a:t>(“localhost”, 1883, 60)</a:t>
            </a:r>
          </a:p>
          <a:p>
            <a:r>
              <a:rPr lang="en-US" altLang="ko-KR" sz="1600" b="1" dirty="0" err="1">
                <a:solidFill>
                  <a:prstClr val="black"/>
                </a:solidFill>
                <a:latin typeface="맑은 고딕" pitchFamily="50" charset="-127"/>
                <a:ea typeface="맑은 고딕" pitchFamily="50" charset="-127"/>
              </a:rPr>
              <a:t>client.loop_forever</a:t>
            </a:r>
            <a:r>
              <a:rPr lang="en-US" altLang="ko-KR" sz="16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4081464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 – </a:t>
            </a:r>
            <a:r>
              <a:rPr lang="ko-KR" altLang="en-US" dirty="0"/>
              <a:t>컴퓨터 내에 가상의 컴퓨터를 만들어 주는 소프트웨어</a:t>
            </a:r>
            <a:endParaRPr lang="en-US" altLang="ko-KR" dirty="0"/>
          </a:p>
          <a:p>
            <a:pPr lvl="1"/>
            <a:r>
              <a:rPr lang="ko-KR" altLang="en-US" dirty="0"/>
              <a:t>단계별 설치</a:t>
            </a:r>
            <a:endParaRPr lang="en-US" altLang="ko-KR" dirty="0"/>
          </a:p>
          <a:p>
            <a:pPr lvl="2"/>
            <a:r>
              <a:rPr lang="ko-KR" altLang="en-US" dirty="0"/>
              <a:t>단계 </a:t>
            </a:r>
            <a:r>
              <a:rPr lang="en-US" altLang="ko-KR" dirty="0"/>
              <a:t>3. VMware </a:t>
            </a:r>
            <a:r>
              <a:rPr lang="ko-KR" altLang="en-US" dirty="0"/>
              <a:t>설치</a:t>
            </a:r>
            <a:endParaRPr lang="en-US" altLang="ko-KR" dirty="0"/>
          </a:p>
          <a:p>
            <a:pPr lvl="3"/>
            <a:r>
              <a:rPr lang="en-US" altLang="ko-KR" dirty="0"/>
              <a:t>Welcome to the VMware Workstation 16 Player Setup Wizard – Next </a:t>
            </a:r>
            <a:r>
              <a:rPr lang="ko-KR" altLang="en-US" dirty="0"/>
              <a:t>버튼 클릭</a:t>
            </a:r>
            <a:endParaRPr lang="en-US" altLang="ko-KR" dirty="0"/>
          </a:p>
          <a:p>
            <a:pPr lvl="3"/>
            <a:r>
              <a:rPr lang="en-US" altLang="ko-KR" dirty="0"/>
              <a:t>End-User License Agreement – “I accept the terms in the License Agreement” </a:t>
            </a:r>
            <a:r>
              <a:rPr lang="ko-KR" altLang="en-US" dirty="0"/>
              <a:t>클릭 </a:t>
            </a:r>
            <a:r>
              <a:rPr lang="en-US" altLang="ko-KR" dirty="0">
                <a:sym typeface="Wingdings" panose="05000000000000000000" pitchFamily="2" charset="2"/>
              </a:rPr>
              <a:t> Next </a:t>
            </a:r>
            <a:r>
              <a:rPr lang="ko-KR" altLang="en-US" dirty="0">
                <a:sym typeface="Wingdings" panose="05000000000000000000" pitchFamily="2" charset="2"/>
              </a:rPr>
              <a:t>버튼</a:t>
            </a:r>
            <a:r>
              <a:rPr lang="en-US" altLang="ko-KR" dirty="0">
                <a:sym typeface="Wingdings" panose="05000000000000000000" pitchFamily="2" charset="2"/>
              </a:rPr>
              <a:t> </a:t>
            </a:r>
            <a:r>
              <a:rPr lang="ko-KR" altLang="en-US" dirty="0">
                <a:sym typeface="Wingdings" panose="05000000000000000000" pitchFamily="2" charset="2"/>
              </a:rPr>
              <a:t>클릭</a:t>
            </a:r>
            <a:endParaRPr lang="en-US" altLang="ko-KR" dirty="0">
              <a:sym typeface="Wingdings" panose="05000000000000000000" pitchFamily="2" charset="2"/>
            </a:endParaRPr>
          </a:p>
          <a:p>
            <a:pPr lvl="3"/>
            <a:r>
              <a:rPr lang="en-US" altLang="ko-KR" dirty="0"/>
              <a:t>Custom Setup – Next</a:t>
            </a:r>
            <a:r>
              <a:rPr lang="ko-KR" altLang="en-US" dirty="0"/>
              <a:t> 버튼 클릭</a:t>
            </a:r>
            <a:endParaRPr lang="en-US" altLang="ko-KR" dirty="0"/>
          </a:p>
          <a:p>
            <a:pPr lvl="4"/>
            <a:r>
              <a:rPr lang="en-US" altLang="ko-KR" dirty="0"/>
              <a:t>Add VMware Workstation console tools into system PATH</a:t>
            </a:r>
            <a:r>
              <a:rPr lang="ko-KR" altLang="en-US" dirty="0"/>
              <a:t> 항목이 체크 되어 있는데 그대로 유지</a:t>
            </a:r>
            <a:endParaRPr lang="en-US" altLang="ko-KR" dirty="0"/>
          </a:p>
          <a:p>
            <a:pPr lvl="3"/>
            <a:r>
              <a:rPr lang="en-US" altLang="ko-KR" dirty="0"/>
              <a:t>User Experience Settings – </a:t>
            </a:r>
            <a:r>
              <a:rPr lang="ko-KR" altLang="en-US" dirty="0"/>
              <a:t>두 항목 체크 푼 다음 </a:t>
            </a:r>
            <a:r>
              <a:rPr lang="en-US" altLang="ko-KR" dirty="0"/>
              <a:t>Next </a:t>
            </a:r>
            <a:r>
              <a:rPr lang="ko-KR" altLang="en-US" dirty="0"/>
              <a:t>버튼 클릭</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a:t>
            </a:fld>
            <a:endParaRPr lang="en-US" dirty="0"/>
          </a:p>
        </p:txBody>
      </p:sp>
      <p:pic>
        <p:nvPicPr>
          <p:cNvPr id="7" name="그림 6">
            <a:extLst>
              <a:ext uri="{FF2B5EF4-FFF2-40B4-BE49-F238E27FC236}">
                <a16:creationId xmlns:a16="http://schemas.microsoft.com/office/drawing/2014/main" id="{1EC4046E-6E75-4094-9F80-EFF55E8C6A56}"/>
              </a:ext>
            </a:extLst>
          </p:cNvPr>
          <p:cNvPicPr>
            <a:picLocks noChangeAspect="1"/>
          </p:cNvPicPr>
          <p:nvPr/>
        </p:nvPicPr>
        <p:blipFill>
          <a:blip r:embed="rId3"/>
          <a:stretch>
            <a:fillRect/>
          </a:stretch>
        </p:blipFill>
        <p:spPr>
          <a:xfrm>
            <a:off x="792485" y="2959738"/>
            <a:ext cx="2828925" cy="2240280"/>
          </a:xfrm>
          <a:prstGeom prst="rect">
            <a:avLst/>
          </a:prstGeom>
        </p:spPr>
      </p:pic>
      <p:pic>
        <p:nvPicPr>
          <p:cNvPr id="11" name="그림 10">
            <a:extLst>
              <a:ext uri="{FF2B5EF4-FFF2-40B4-BE49-F238E27FC236}">
                <a16:creationId xmlns:a16="http://schemas.microsoft.com/office/drawing/2014/main" id="{E55CA725-CE4B-4812-B1EF-F57682C7BA28}"/>
              </a:ext>
            </a:extLst>
          </p:cNvPr>
          <p:cNvPicPr>
            <a:picLocks noChangeAspect="1"/>
          </p:cNvPicPr>
          <p:nvPr/>
        </p:nvPicPr>
        <p:blipFill>
          <a:blip r:embed="rId4"/>
          <a:stretch>
            <a:fillRect/>
          </a:stretch>
        </p:blipFill>
        <p:spPr>
          <a:xfrm>
            <a:off x="3096741" y="3181506"/>
            <a:ext cx="2828925" cy="2240280"/>
          </a:xfrm>
          <a:prstGeom prst="rect">
            <a:avLst/>
          </a:prstGeom>
        </p:spPr>
      </p:pic>
      <p:pic>
        <p:nvPicPr>
          <p:cNvPr id="13" name="그림 12">
            <a:extLst>
              <a:ext uri="{FF2B5EF4-FFF2-40B4-BE49-F238E27FC236}">
                <a16:creationId xmlns:a16="http://schemas.microsoft.com/office/drawing/2014/main" id="{2A5FA461-6CBD-4C9D-A26F-B940C541729C}"/>
              </a:ext>
            </a:extLst>
          </p:cNvPr>
          <p:cNvPicPr>
            <a:picLocks noChangeAspect="1"/>
          </p:cNvPicPr>
          <p:nvPr/>
        </p:nvPicPr>
        <p:blipFill>
          <a:blip r:embed="rId5"/>
          <a:stretch>
            <a:fillRect/>
          </a:stretch>
        </p:blipFill>
        <p:spPr>
          <a:xfrm>
            <a:off x="5384989" y="3403274"/>
            <a:ext cx="2828925" cy="2240280"/>
          </a:xfrm>
          <a:prstGeom prst="rect">
            <a:avLst/>
          </a:prstGeom>
        </p:spPr>
      </p:pic>
      <p:pic>
        <p:nvPicPr>
          <p:cNvPr id="17" name="그림 16">
            <a:extLst>
              <a:ext uri="{FF2B5EF4-FFF2-40B4-BE49-F238E27FC236}">
                <a16:creationId xmlns:a16="http://schemas.microsoft.com/office/drawing/2014/main" id="{D45B7F7A-8E92-4546-9A69-4F9242C42D4D}"/>
              </a:ext>
            </a:extLst>
          </p:cNvPr>
          <p:cNvPicPr>
            <a:picLocks noChangeAspect="1"/>
          </p:cNvPicPr>
          <p:nvPr/>
        </p:nvPicPr>
        <p:blipFill>
          <a:blip r:embed="rId6"/>
          <a:stretch>
            <a:fillRect/>
          </a:stretch>
        </p:blipFill>
        <p:spPr>
          <a:xfrm>
            <a:off x="7655241" y="3664103"/>
            <a:ext cx="2828925" cy="2240280"/>
          </a:xfrm>
          <a:prstGeom prst="rect">
            <a:avLst/>
          </a:prstGeom>
        </p:spPr>
      </p:pic>
    </p:spTree>
    <p:extLst>
      <p:ext uri="{BB962C8B-B14F-4D97-AF65-F5344CB8AC3E}">
        <p14:creationId xmlns:p14="http://schemas.microsoft.com/office/powerpoint/2010/main" val="2853892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a:t>
            </a:r>
            <a:r>
              <a:rPr lang="ko-KR" altLang="en-US" dirty="0"/>
              <a:t>기본 코드</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Subscriber </a:t>
            </a:r>
            <a:r>
              <a:rPr lang="ko-KR" altLang="en-US" dirty="0"/>
              <a:t>동작을 하는</a:t>
            </a:r>
            <a:r>
              <a:rPr lang="en-US" altLang="ko-KR" dirty="0"/>
              <a:t> </a:t>
            </a:r>
            <a:r>
              <a:rPr lang="ko-KR" altLang="en-US" dirty="0"/>
              <a:t>코드 분석</a:t>
            </a:r>
            <a:endParaRPr lang="en-US" altLang="ko-KR" dirty="0"/>
          </a:p>
          <a:p>
            <a:pPr lvl="1"/>
            <a:r>
              <a:rPr lang="ko-KR" altLang="en-US" dirty="0"/>
              <a:t>코드 실행 </a:t>
            </a:r>
            <a:r>
              <a:rPr lang="en-US" altLang="ko-KR" dirty="0">
                <a:sym typeface="Wingdings" panose="05000000000000000000" pitchFamily="2" charset="2"/>
              </a:rPr>
              <a:t> </a:t>
            </a:r>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err="1">
                <a:solidFill>
                  <a:schemeClr val="tx2"/>
                </a:solidFill>
              </a:rPr>
              <a:t>pytthon</a:t>
            </a:r>
            <a:r>
              <a:rPr lang="en-US" altLang="ko-KR" dirty="0">
                <a:solidFill>
                  <a:schemeClr val="tx2"/>
                </a:solidFill>
              </a:rPr>
              <a:t>/</a:t>
            </a:r>
            <a:r>
              <a:rPr lang="en-US" altLang="ko-KR" dirty="0" err="1">
                <a:solidFill>
                  <a:schemeClr val="tx2"/>
                </a:solidFill>
              </a:rPr>
              <a:t>mqtt</a:t>
            </a:r>
            <a:r>
              <a:rPr lang="en-US" altLang="ko-KR" dirty="0"/>
              <a:t>$ python3</a:t>
            </a:r>
            <a:r>
              <a:rPr lang="ko-KR" altLang="en-US" dirty="0"/>
              <a:t> </a:t>
            </a:r>
            <a:r>
              <a:rPr lang="en-US" altLang="ko-KR" dirty="0"/>
              <a:t>subBasic.py</a:t>
            </a:r>
          </a:p>
          <a:p>
            <a:pPr lvl="1"/>
            <a:r>
              <a:rPr lang="en-US" altLang="ko-KR" dirty="0"/>
              <a:t>subscribe(“</a:t>
            </a:r>
            <a:r>
              <a:rPr lang="en-US" altLang="ko-KR" dirty="0" err="1"/>
              <a:t>myTopic</a:t>
            </a:r>
            <a:r>
              <a:rPr lang="en-US" altLang="ko-KR" dirty="0"/>
              <a:t>”)</a:t>
            </a:r>
          </a:p>
          <a:p>
            <a:pPr lvl="2"/>
            <a:r>
              <a:rPr lang="en-US" altLang="ko-KR" dirty="0"/>
              <a:t>Topic</a:t>
            </a:r>
            <a:r>
              <a:rPr lang="ko-KR" altLang="en-US" dirty="0"/>
              <a:t>이</a:t>
            </a:r>
            <a:r>
              <a:rPr lang="en-US" altLang="ko-KR" dirty="0"/>
              <a:t> “</a:t>
            </a:r>
            <a:r>
              <a:rPr lang="en-US" altLang="ko-KR" dirty="0" err="1"/>
              <a:t>myTopic</a:t>
            </a:r>
            <a:r>
              <a:rPr lang="en-US" altLang="ko-KR" dirty="0"/>
              <a:t>”</a:t>
            </a:r>
            <a:r>
              <a:rPr lang="ko-KR" altLang="en-US" dirty="0"/>
              <a:t>이라는 뜻 </a:t>
            </a:r>
            <a:r>
              <a:rPr lang="en-US" altLang="ko-KR" dirty="0"/>
              <a:t>(topic = “</a:t>
            </a:r>
            <a:r>
              <a:rPr lang="en-US" altLang="ko-KR" dirty="0" err="1"/>
              <a:t>myTopic</a:t>
            </a:r>
            <a:r>
              <a:rPr lang="en-US" altLang="ko-KR" dirty="0"/>
              <a:t>”)</a:t>
            </a:r>
          </a:p>
          <a:p>
            <a:pPr lvl="1"/>
            <a:r>
              <a:rPr lang="en-US" altLang="ko-KR" dirty="0"/>
              <a:t>connect(“localhost”, 1883, 60)</a:t>
            </a:r>
          </a:p>
          <a:p>
            <a:pPr lvl="2"/>
            <a:r>
              <a:rPr lang="ko-KR" altLang="en-US" dirty="0"/>
              <a:t>접속한 컴퓨터가 </a:t>
            </a:r>
            <a:r>
              <a:rPr lang="en-US" altLang="ko-KR" dirty="0"/>
              <a:t>localhost</a:t>
            </a:r>
          </a:p>
          <a:p>
            <a:pPr lvl="3"/>
            <a:r>
              <a:rPr lang="en-US" altLang="ko-KR" dirty="0"/>
              <a:t>localhost</a:t>
            </a:r>
            <a:r>
              <a:rPr lang="ko-KR" altLang="en-US" dirty="0"/>
              <a:t>는 이 코드가 실행되고 있는 컴퓨터</a:t>
            </a:r>
            <a:endParaRPr lang="en-US" altLang="ko-KR" dirty="0"/>
          </a:p>
          <a:p>
            <a:pPr lvl="2"/>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40</a:t>
            </a:fld>
            <a:endParaRPr lang="en-US" dirty="0"/>
          </a:p>
        </p:txBody>
      </p:sp>
      <p:sp>
        <p:nvSpPr>
          <p:cNvPr id="7" name="모서리가 둥근 직사각형 8">
            <a:extLst>
              <a:ext uri="{FF2B5EF4-FFF2-40B4-BE49-F238E27FC236}">
                <a16:creationId xmlns:a16="http://schemas.microsoft.com/office/drawing/2014/main" id="{FA3C43A2-6355-40AE-8D89-4C5B2A7EBFB7}"/>
              </a:ext>
            </a:extLst>
          </p:cNvPr>
          <p:cNvSpPr/>
          <p:nvPr/>
        </p:nvSpPr>
        <p:spPr bwMode="auto">
          <a:xfrm>
            <a:off x="5627753" y="1583903"/>
            <a:ext cx="5047271" cy="36004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print(“Connect with result code “ + </a:t>
            </a:r>
            <a:r>
              <a:rPr lang="en-US" altLang="ko-KR" sz="1600" b="1" dirty="0" err="1">
                <a:solidFill>
                  <a:prstClr val="black"/>
                </a:solidFill>
                <a:latin typeface="맑은 고딕" pitchFamily="50" charset="-127"/>
                <a:ea typeface="맑은 고딕" pitchFamily="50" charset="-127"/>
              </a:rPr>
              <a:t>str</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a:t>
            </a:r>
            <a:r>
              <a:rPr lang="en-US" altLang="ko-KR" sz="1600" b="1" dirty="0" err="1">
                <a:solidFill>
                  <a:srgbClr val="FF0000"/>
                </a:solidFill>
                <a:latin typeface="맑은 고딕" pitchFamily="50" charset="-127"/>
                <a:ea typeface="맑은 고딕" pitchFamily="50" charset="-127"/>
              </a:rPr>
              <a:t>myTopic</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on_message</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msg</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 </a:t>
            </a:r>
            <a:r>
              <a:rPr lang="en-US" altLang="ko-KR" sz="1600" b="1" dirty="0" err="1">
                <a:solidFill>
                  <a:prstClr val="black"/>
                </a:solidFill>
                <a:latin typeface="맑은 고딕" pitchFamily="50" charset="-127"/>
                <a:ea typeface="맑은 고딕" pitchFamily="50" charset="-127"/>
              </a:rPr>
              <a:t>msg.topic</a:t>
            </a:r>
            <a:r>
              <a:rPr lang="en-US" altLang="ko-KR" sz="1600" b="1" dirty="0">
                <a:solidFill>
                  <a:prstClr val="black"/>
                </a:solidFill>
                <a:latin typeface="맑은 고딕" pitchFamily="50" charset="-127"/>
                <a:ea typeface="맑은 고딕" pitchFamily="50" charset="-127"/>
              </a:rPr>
              <a:t> +’ ‘+str(</a:t>
            </a:r>
            <a:r>
              <a:rPr lang="en-US" altLang="ko-KR" sz="1600" b="1" dirty="0" err="1">
                <a:solidFill>
                  <a:prstClr val="black"/>
                </a:solidFill>
                <a:latin typeface="맑은 고딕" pitchFamily="50" charset="-127"/>
                <a:ea typeface="맑은 고딕" pitchFamily="50" charset="-127"/>
              </a:rPr>
              <a:t>msg.payload</a:t>
            </a:r>
            <a:r>
              <a:rPr lang="en-US" altLang="ko-KR" sz="1600" b="1" dirty="0">
                <a:solidFill>
                  <a:prstClr val="black"/>
                </a:solidFill>
                <a:latin typeface="맑은 고딕" pitchFamily="50" charset="-127"/>
                <a:ea typeface="맑은 고딕" pitchFamily="50" charset="-127"/>
              </a:rPr>
              <a:t>) )</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client = </a:t>
            </a:r>
            <a:r>
              <a:rPr lang="en-US" altLang="ko-KR" sz="1600" b="1" dirty="0" err="1">
                <a:solidFill>
                  <a:prstClr val="black"/>
                </a:solidFill>
                <a:latin typeface="맑은 고딕" pitchFamily="50" charset="-127"/>
                <a:ea typeface="맑은 고딕" pitchFamily="50" charset="-127"/>
              </a:rPr>
              <a:t>mqtt.Client</a:t>
            </a:r>
            <a:r>
              <a:rPr lang="en-US" altLang="ko-KR" sz="1600" b="1" dirty="0">
                <a:solidFill>
                  <a:prstClr val="black"/>
                </a:solidFill>
                <a:latin typeface="맑은 고딕" pitchFamily="50" charset="-127"/>
                <a:ea typeface="맑은 고딕" pitchFamily="50" charset="-127"/>
              </a:rPr>
              <a:t>( )</a:t>
            </a:r>
          </a:p>
          <a:p>
            <a:r>
              <a:rPr lang="en-US" altLang="ko-KR" sz="1600" b="1" dirty="0" err="1">
                <a:solidFill>
                  <a:prstClr val="black"/>
                </a:solidFill>
                <a:latin typeface="맑은 고딕" pitchFamily="50" charset="-127"/>
                <a:ea typeface="맑은 고딕" pitchFamily="50" charset="-127"/>
              </a:rPr>
              <a:t>client.on_connect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on_connect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client.on_message</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on_message</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client.connect</a:t>
            </a:r>
            <a:r>
              <a:rPr lang="en-US" altLang="ko-KR" sz="1600" b="1" dirty="0">
                <a:solidFill>
                  <a:prstClr val="black"/>
                </a:solidFill>
                <a:latin typeface="맑은 고딕" pitchFamily="50" charset="-127"/>
                <a:ea typeface="맑은 고딕" pitchFamily="50" charset="-127"/>
              </a:rPr>
              <a:t>(‘</a:t>
            </a:r>
            <a:r>
              <a:rPr lang="en-US" altLang="ko-KR" sz="1600" b="1" dirty="0">
                <a:solidFill>
                  <a:srgbClr val="FF0000"/>
                </a:solidFill>
                <a:latin typeface="맑은 고딕" pitchFamily="50" charset="-127"/>
                <a:ea typeface="맑은 고딕" pitchFamily="50" charset="-127"/>
              </a:rPr>
              <a:t>localhost</a:t>
            </a:r>
            <a:r>
              <a:rPr lang="en-US" altLang="ko-KR" sz="1600" b="1" dirty="0">
                <a:solidFill>
                  <a:prstClr val="black"/>
                </a:solidFill>
                <a:latin typeface="맑은 고딕" pitchFamily="50" charset="-127"/>
                <a:ea typeface="맑은 고딕" pitchFamily="50" charset="-127"/>
              </a:rPr>
              <a:t>’, 1883, 60)</a:t>
            </a:r>
          </a:p>
          <a:p>
            <a:r>
              <a:rPr lang="en-US" altLang="ko-KR" sz="1600" b="1" dirty="0" err="1">
                <a:solidFill>
                  <a:prstClr val="black"/>
                </a:solidFill>
                <a:latin typeface="맑은 고딕" pitchFamily="50" charset="-127"/>
                <a:ea typeface="맑은 고딕" pitchFamily="50" charset="-127"/>
              </a:rPr>
              <a:t>client.loop_forever</a:t>
            </a:r>
            <a:r>
              <a:rPr lang="en-US" altLang="ko-KR" sz="16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1094987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a:t>
            </a:r>
            <a:r>
              <a:rPr lang="ko-KR" altLang="en-US" dirty="0"/>
              <a:t>기본 코드</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이전 실습</a:t>
            </a:r>
            <a:r>
              <a:rPr lang="en-US" altLang="ko-KR" dirty="0"/>
              <a:t>(Test of sending and receiving messages)</a:t>
            </a:r>
            <a:r>
              <a:rPr lang="ko-KR" altLang="en-US" dirty="0"/>
              <a:t>에서</a:t>
            </a:r>
            <a:endParaRPr lang="en-US" altLang="ko-KR" dirty="0"/>
          </a:p>
          <a:p>
            <a:pPr lvl="1"/>
            <a:r>
              <a:rPr lang="en-US" altLang="ko-KR" dirty="0"/>
              <a:t>Terminal1 - $ </a:t>
            </a:r>
            <a:r>
              <a:rPr lang="en-US" altLang="ko-KR" dirty="0" err="1"/>
              <a:t>mosquitto_sub</a:t>
            </a:r>
            <a:r>
              <a:rPr lang="ko-KR" altLang="en-US" dirty="0"/>
              <a:t> </a:t>
            </a:r>
            <a:r>
              <a:rPr lang="en-US" altLang="ko-KR" dirty="0"/>
              <a:t>–t</a:t>
            </a:r>
            <a:r>
              <a:rPr lang="ko-KR" altLang="en-US" dirty="0"/>
              <a:t> </a:t>
            </a:r>
            <a:r>
              <a:rPr lang="en-US" altLang="ko-KR" dirty="0"/>
              <a:t>temp</a:t>
            </a:r>
          </a:p>
          <a:p>
            <a:pPr lvl="1"/>
            <a:r>
              <a:rPr lang="en-US" altLang="ko-KR" dirty="0"/>
              <a:t>Terminal2 - $ </a:t>
            </a:r>
            <a:r>
              <a:rPr lang="en-US" altLang="ko-KR" dirty="0" err="1"/>
              <a:t>mosquitto_pub</a:t>
            </a:r>
            <a:r>
              <a:rPr lang="en-US" altLang="ko-KR" dirty="0"/>
              <a:t> –t temp –m 12.2</a:t>
            </a:r>
          </a:p>
          <a:p>
            <a:pPr lvl="3"/>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41</a:t>
            </a:fld>
            <a:endParaRPr lang="en-US" dirty="0"/>
          </a:p>
        </p:txBody>
      </p:sp>
      <p:pic>
        <p:nvPicPr>
          <p:cNvPr id="10" name="그림 9">
            <a:extLst>
              <a:ext uri="{FF2B5EF4-FFF2-40B4-BE49-F238E27FC236}">
                <a16:creationId xmlns:a16="http://schemas.microsoft.com/office/drawing/2014/main" id="{FDF48ADD-D6EB-4172-94EE-CE1396159CB3}"/>
              </a:ext>
            </a:extLst>
          </p:cNvPr>
          <p:cNvPicPr>
            <a:picLocks noChangeAspect="1"/>
          </p:cNvPicPr>
          <p:nvPr/>
        </p:nvPicPr>
        <p:blipFill>
          <a:blip r:embed="rId3"/>
          <a:stretch>
            <a:fillRect/>
          </a:stretch>
        </p:blipFill>
        <p:spPr>
          <a:xfrm>
            <a:off x="2265163" y="1943943"/>
            <a:ext cx="6981825" cy="1190625"/>
          </a:xfrm>
          <a:prstGeom prst="rect">
            <a:avLst/>
          </a:prstGeom>
        </p:spPr>
      </p:pic>
      <p:pic>
        <p:nvPicPr>
          <p:cNvPr id="12" name="그림 11">
            <a:extLst>
              <a:ext uri="{FF2B5EF4-FFF2-40B4-BE49-F238E27FC236}">
                <a16:creationId xmlns:a16="http://schemas.microsoft.com/office/drawing/2014/main" id="{111696F6-4997-42BB-9EDF-4E1C6AA6DD25}"/>
              </a:ext>
            </a:extLst>
          </p:cNvPr>
          <p:cNvPicPr>
            <a:picLocks noChangeAspect="1"/>
          </p:cNvPicPr>
          <p:nvPr/>
        </p:nvPicPr>
        <p:blipFill>
          <a:blip r:embed="rId4"/>
          <a:stretch>
            <a:fillRect/>
          </a:stretch>
        </p:blipFill>
        <p:spPr>
          <a:xfrm>
            <a:off x="2265163" y="3427400"/>
            <a:ext cx="6953250" cy="1371600"/>
          </a:xfrm>
          <a:prstGeom prst="rect">
            <a:avLst/>
          </a:prstGeom>
        </p:spPr>
      </p:pic>
    </p:spTree>
    <p:extLst>
      <p:ext uri="{BB962C8B-B14F-4D97-AF65-F5344CB8AC3E}">
        <p14:creationId xmlns:p14="http://schemas.microsoft.com/office/powerpoint/2010/main" val="200902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Subscriber </a:t>
            </a:r>
            <a:r>
              <a:rPr lang="ko-KR" altLang="en-US" dirty="0"/>
              <a:t>기본 코드</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동작 확인</a:t>
            </a:r>
            <a:endParaRPr lang="en-US" altLang="ko-KR" dirty="0"/>
          </a:p>
          <a:p>
            <a:pPr lvl="1"/>
            <a:r>
              <a:rPr lang="ko-KR" altLang="en-US" dirty="0"/>
              <a:t>코드 실행 </a:t>
            </a:r>
            <a:r>
              <a:rPr lang="en-US" altLang="ko-KR" dirty="0">
                <a:sym typeface="Wingdings" panose="05000000000000000000" pitchFamily="2" charset="2"/>
              </a:rPr>
              <a:t> </a:t>
            </a:r>
            <a:r>
              <a:rPr lang="en-US" altLang="ko-KR" dirty="0" err="1">
                <a:solidFill>
                  <a:srgbClr val="00B050"/>
                </a:solidFill>
              </a:rPr>
              <a:t>ship@Newton</a:t>
            </a:r>
            <a:r>
              <a:rPr lang="en-US" altLang="ko-KR" dirty="0"/>
              <a:t>:</a:t>
            </a:r>
            <a:r>
              <a:rPr lang="en-US" altLang="ko-KR" dirty="0">
                <a:solidFill>
                  <a:schemeClr val="tx2"/>
                </a:solidFill>
              </a:rPr>
              <a:t>~/workspace/</a:t>
            </a:r>
            <a:r>
              <a:rPr lang="en-US" altLang="ko-KR" dirty="0" err="1">
                <a:solidFill>
                  <a:schemeClr val="tx2"/>
                </a:solidFill>
              </a:rPr>
              <a:t>pytthon</a:t>
            </a:r>
            <a:r>
              <a:rPr lang="en-US" altLang="ko-KR" dirty="0">
                <a:solidFill>
                  <a:schemeClr val="tx2"/>
                </a:solidFill>
              </a:rPr>
              <a:t>/</a:t>
            </a:r>
            <a:r>
              <a:rPr lang="en-US" altLang="ko-KR" dirty="0" err="1">
                <a:solidFill>
                  <a:schemeClr val="tx2"/>
                </a:solidFill>
              </a:rPr>
              <a:t>mqtt</a:t>
            </a:r>
            <a:r>
              <a:rPr lang="en-US" altLang="ko-KR" dirty="0"/>
              <a:t>$ python3</a:t>
            </a:r>
            <a:r>
              <a:rPr lang="ko-KR" altLang="en-US" dirty="0"/>
              <a:t> </a:t>
            </a:r>
            <a:r>
              <a:rPr lang="en-US" altLang="ko-KR" dirty="0"/>
              <a:t>subBasic.py</a:t>
            </a:r>
          </a:p>
          <a:p>
            <a:pPr lvl="1"/>
            <a:r>
              <a:rPr lang="en-US" altLang="ko-KR" dirty="0"/>
              <a:t>(New) Terminal </a:t>
            </a:r>
            <a:r>
              <a:rPr lang="ko-KR" altLang="en-US" dirty="0"/>
              <a:t>창에서 </a:t>
            </a:r>
            <a:r>
              <a:rPr lang="en-US" altLang="ko-KR" dirty="0" err="1"/>
              <a:t>mosquito_pub</a:t>
            </a:r>
            <a:r>
              <a:rPr lang="en-US" altLang="ko-KR" dirty="0"/>
              <a:t> </a:t>
            </a:r>
            <a:r>
              <a:rPr lang="ko-KR" altLang="en-US" dirty="0"/>
              <a:t>명령 실행</a:t>
            </a:r>
            <a:endParaRPr lang="en-US" altLang="ko-KR" dirty="0"/>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42</a:t>
            </a:fld>
            <a:endParaRPr lang="en-US" dirty="0"/>
          </a:p>
        </p:txBody>
      </p:sp>
      <p:pic>
        <p:nvPicPr>
          <p:cNvPr id="13" name="그림 12">
            <a:extLst>
              <a:ext uri="{FF2B5EF4-FFF2-40B4-BE49-F238E27FC236}">
                <a16:creationId xmlns:a16="http://schemas.microsoft.com/office/drawing/2014/main" id="{A58C1116-097C-4E1E-9BB2-39C03A03892F}"/>
              </a:ext>
            </a:extLst>
          </p:cNvPr>
          <p:cNvPicPr>
            <a:picLocks noChangeAspect="1"/>
          </p:cNvPicPr>
          <p:nvPr/>
        </p:nvPicPr>
        <p:blipFill>
          <a:blip r:embed="rId3"/>
          <a:stretch>
            <a:fillRect/>
          </a:stretch>
        </p:blipFill>
        <p:spPr>
          <a:xfrm>
            <a:off x="732008" y="1658105"/>
            <a:ext cx="5334000" cy="1047750"/>
          </a:xfrm>
          <a:prstGeom prst="rect">
            <a:avLst/>
          </a:prstGeom>
        </p:spPr>
      </p:pic>
      <p:sp>
        <p:nvSpPr>
          <p:cNvPr id="4" name="모서리가 둥근 직사각형 8">
            <a:extLst>
              <a:ext uri="{FF2B5EF4-FFF2-40B4-BE49-F238E27FC236}">
                <a16:creationId xmlns:a16="http://schemas.microsoft.com/office/drawing/2014/main" id="{FEA4C6A9-D358-EA17-4402-2D0E57273BBB}"/>
              </a:ext>
            </a:extLst>
          </p:cNvPr>
          <p:cNvSpPr/>
          <p:nvPr/>
        </p:nvSpPr>
        <p:spPr bwMode="auto">
          <a:xfrm>
            <a:off x="4824933" y="2356096"/>
            <a:ext cx="5047271" cy="360040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paho.mqtt.client</a:t>
            </a:r>
            <a:r>
              <a:rPr lang="en-US" altLang="ko-KR" sz="1600" b="1" dirty="0">
                <a:solidFill>
                  <a:prstClr val="black"/>
                </a:solidFill>
                <a:latin typeface="맑은 고딕" pitchFamily="50" charset="-127"/>
                <a:ea typeface="맑은 고딕" pitchFamily="50" charset="-127"/>
              </a:rPr>
              <a:t> as </a:t>
            </a:r>
            <a:r>
              <a:rPr lang="en-US" altLang="ko-KR" sz="1600" b="1" dirty="0" err="1">
                <a:solidFill>
                  <a:prstClr val="black"/>
                </a:solidFill>
                <a:latin typeface="맑은 고딕" pitchFamily="50" charset="-127"/>
                <a:ea typeface="맑은 고딕" pitchFamily="50" charset="-127"/>
              </a:rPr>
              <a:t>mqtt</a:t>
            </a:r>
            <a:endParaRPr lang="en-US" altLang="ko-KR" sz="1600" b="1" dirty="0">
              <a:solidFill>
                <a:prstClr val="black"/>
              </a:solidFill>
              <a:latin typeface="맑은 고딕" pitchFamily="50" charset="-127"/>
              <a:ea typeface="맑은 고딕" pitchFamily="50" charset="-127"/>
            </a:endParaRP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def </a:t>
            </a:r>
            <a:r>
              <a:rPr lang="en-US" altLang="ko-KR" sz="1600" b="1" dirty="0" err="1">
                <a:solidFill>
                  <a:prstClr val="black"/>
                </a:solidFill>
                <a:latin typeface="맑은 고딕" pitchFamily="50" charset="-127"/>
                <a:ea typeface="맑은 고딕" pitchFamily="50" charset="-127"/>
              </a:rPr>
              <a:t>on_connect</a:t>
            </a:r>
            <a:r>
              <a:rPr lang="en-US" altLang="ko-KR" sz="1600" b="1" dirty="0">
                <a:solidFill>
                  <a:prstClr val="black"/>
                </a:solidFill>
                <a:latin typeface="맑은 고딕" pitchFamily="50" charset="-127"/>
                <a:ea typeface="맑은 고딕" pitchFamily="50" charset="-127"/>
              </a:rPr>
              <a:t>(client,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flags, </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a:t>
            </a:r>
          </a:p>
          <a:p>
            <a:r>
              <a:rPr lang="en-US" altLang="ko-KR" sz="1600" b="1" dirty="0">
                <a:solidFill>
                  <a:prstClr val="black"/>
                </a:solidFill>
                <a:latin typeface="맑은 고딕" pitchFamily="50" charset="-127"/>
                <a:ea typeface="맑은 고딕" pitchFamily="50" charset="-127"/>
              </a:rPr>
              <a:t>   print(‘Connect with result code : ‘ + str(</a:t>
            </a:r>
            <a:r>
              <a:rPr lang="en-US" altLang="ko-KR" sz="1600" b="1" dirty="0" err="1">
                <a:solidFill>
                  <a:prstClr val="black"/>
                </a:solidFill>
                <a:latin typeface="맑은 고딕" pitchFamily="50" charset="-127"/>
                <a:ea typeface="맑은 고딕" pitchFamily="50" charset="-127"/>
              </a:rPr>
              <a:t>rc</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client.subscribe</a:t>
            </a:r>
            <a:r>
              <a:rPr lang="en-US" altLang="ko-KR" sz="1600" b="1" dirty="0">
                <a:solidFill>
                  <a:prstClr val="black"/>
                </a:solidFill>
                <a:latin typeface="맑은 고딕" pitchFamily="50" charset="-127"/>
                <a:ea typeface="맑은 고딕" pitchFamily="50" charset="-127"/>
              </a:rPr>
              <a:t>(‘</a:t>
            </a:r>
            <a:r>
              <a:rPr lang="en-US" altLang="ko-KR" sz="1600" b="1" dirty="0" err="1">
                <a:solidFill>
                  <a:srgbClr val="FF0000"/>
                </a:solidFill>
                <a:latin typeface="맑은 고딕" pitchFamily="50" charset="-127"/>
                <a:ea typeface="맑은 고딕" pitchFamily="50" charset="-127"/>
              </a:rPr>
              <a:t>myTopic</a:t>
            </a:r>
            <a:r>
              <a:rPr lang="en-US" altLang="ko-KR" sz="1600" b="1" dirty="0">
                <a:solidFill>
                  <a:prstClr val="black"/>
                </a:solidFill>
                <a:latin typeface="맑은 고딕" pitchFamily="50" charset="-127"/>
                <a:ea typeface="맑은 고딕" pitchFamily="50" charset="-127"/>
              </a:rPr>
              <a:t>’)</a:t>
            </a: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def</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on_message</a:t>
            </a:r>
            <a:r>
              <a:rPr lang="en-US" altLang="ko-KR" sz="1600" b="1" dirty="0">
                <a:solidFill>
                  <a:prstClr val="black"/>
                </a:solidFill>
                <a:latin typeface="맑은 고딕" pitchFamily="50" charset="-127"/>
                <a:ea typeface="맑은 고딕" pitchFamily="50" charset="-127"/>
              </a:rPr>
              <a:t>( client, </a:t>
            </a:r>
            <a:r>
              <a:rPr lang="en-US" altLang="ko-KR" sz="1600" b="1" dirty="0" err="1">
                <a:solidFill>
                  <a:prstClr val="black"/>
                </a:solidFill>
                <a:latin typeface="맑은 고딕" pitchFamily="50" charset="-127"/>
                <a:ea typeface="맑은 고딕" pitchFamily="50" charset="-127"/>
              </a:rPr>
              <a:t>userdata</a:t>
            </a:r>
            <a:r>
              <a:rPr lang="en-US" altLang="ko-KR" sz="1600" b="1" dirty="0">
                <a:solidFill>
                  <a:prstClr val="black"/>
                </a:solidFill>
                <a:latin typeface="맑은 고딕" pitchFamily="50" charset="-127"/>
                <a:ea typeface="맑은 고딕" pitchFamily="50" charset="-127"/>
              </a:rPr>
              <a:t>, </a:t>
            </a:r>
            <a:r>
              <a:rPr lang="en-US" altLang="ko-KR" sz="1600" b="1" dirty="0" err="1">
                <a:solidFill>
                  <a:prstClr val="black"/>
                </a:solidFill>
                <a:latin typeface="맑은 고딕" pitchFamily="50" charset="-127"/>
                <a:ea typeface="맑은 고딕" pitchFamily="50" charset="-127"/>
              </a:rPr>
              <a:t>msg</a:t>
            </a:r>
            <a:r>
              <a:rPr lang="en-US" altLang="ko-KR" sz="1600" b="1" dirty="0">
                <a:solidFill>
                  <a:prstClr val="black"/>
                </a:solidFill>
                <a:latin typeface="맑은 고딕" pitchFamily="50" charset="-127"/>
                <a:ea typeface="맑은 고딕" pitchFamily="50" charset="-127"/>
              </a:rPr>
              <a:t> ):</a:t>
            </a:r>
          </a:p>
          <a:p>
            <a:r>
              <a:rPr lang="en-US" altLang="ko-KR" sz="1600" b="1" dirty="0">
                <a:solidFill>
                  <a:prstClr val="black"/>
                </a:solidFill>
                <a:latin typeface="맑은 고딕" pitchFamily="50" charset="-127"/>
                <a:ea typeface="맑은 고딕" pitchFamily="50" charset="-127"/>
              </a:rPr>
              <a:t>   print( </a:t>
            </a:r>
            <a:r>
              <a:rPr lang="en-US" altLang="ko-KR" sz="1600" b="1" dirty="0" err="1">
                <a:solidFill>
                  <a:prstClr val="black"/>
                </a:solidFill>
                <a:latin typeface="맑은 고딕" pitchFamily="50" charset="-127"/>
                <a:ea typeface="맑은 고딕" pitchFamily="50" charset="-127"/>
              </a:rPr>
              <a:t>msg.topic</a:t>
            </a:r>
            <a:r>
              <a:rPr lang="en-US" altLang="ko-KR" sz="1600" b="1" dirty="0">
                <a:solidFill>
                  <a:prstClr val="black"/>
                </a:solidFill>
                <a:latin typeface="맑은 고딕" pitchFamily="50" charset="-127"/>
                <a:ea typeface="맑은 고딕" pitchFamily="50" charset="-127"/>
              </a:rPr>
              <a:t> +’ ‘+str(</a:t>
            </a:r>
            <a:r>
              <a:rPr lang="en-US" altLang="ko-KR" sz="1600" b="1" dirty="0" err="1">
                <a:solidFill>
                  <a:prstClr val="black"/>
                </a:solidFill>
                <a:latin typeface="맑은 고딕" pitchFamily="50" charset="-127"/>
                <a:ea typeface="맑은 고딕" pitchFamily="50" charset="-127"/>
              </a:rPr>
              <a:t>msg.payload</a:t>
            </a:r>
            <a:r>
              <a:rPr lang="en-US" altLang="ko-KR" sz="1600" b="1" dirty="0">
                <a:solidFill>
                  <a:prstClr val="black"/>
                </a:solidFill>
                <a:latin typeface="맑은 고딕" pitchFamily="50" charset="-127"/>
                <a:ea typeface="맑은 고딕" pitchFamily="50" charset="-127"/>
              </a:rPr>
              <a:t>) )</a:t>
            </a:r>
          </a:p>
          <a:p>
            <a:endParaRPr lang="en-US" altLang="ko-KR" sz="1600" b="1" dirty="0">
              <a:solidFill>
                <a:prstClr val="black"/>
              </a:solidFill>
              <a:latin typeface="맑은 고딕" pitchFamily="50" charset="-127"/>
              <a:ea typeface="맑은 고딕" pitchFamily="50" charset="-127"/>
            </a:endParaRPr>
          </a:p>
          <a:p>
            <a:r>
              <a:rPr lang="en-US" altLang="ko-KR" sz="1600" b="1" dirty="0">
                <a:solidFill>
                  <a:prstClr val="black"/>
                </a:solidFill>
                <a:latin typeface="맑은 고딕" pitchFamily="50" charset="-127"/>
                <a:ea typeface="맑은 고딕" pitchFamily="50" charset="-127"/>
              </a:rPr>
              <a:t>client = </a:t>
            </a:r>
            <a:r>
              <a:rPr lang="en-US" altLang="ko-KR" sz="1600" b="1" dirty="0" err="1">
                <a:solidFill>
                  <a:prstClr val="black"/>
                </a:solidFill>
                <a:latin typeface="맑은 고딕" pitchFamily="50" charset="-127"/>
                <a:ea typeface="맑은 고딕" pitchFamily="50" charset="-127"/>
              </a:rPr>
              <a:t>mqtt.Client</a:t>
            </a:r>
            <a:r>
              <a:rPr lang="en-US" altLang="ko-KR" sz="1600" b="1" dirty="0">
                <a:solidFill>
                  <a:prstClr val="black"/>
                </a:solidFill>
                <a:latin typeface="맑은 고딕" pitchFamily="50" charset="-127"/>
                <a:ea typeface="맑은 고딕" pitchFamily="50" charset="-127"/>
              </a:rPr>
              <a:t>( )</a:t>
            </a:r>
          </a:p>
          <a:p>
            <a:r>
              <a:rPr lang="en-US" altLang="ko-KR" sz="1600" b="1" dirty="0" err="1">
                <a:solidFill>
                  <a:prstClr val="black"/>
                </a:solidFill>
                <a:latin typeface="맑은 고딕" pitchFamily="50" charset="-127"/>
                <a:ea typeface="맑은 고딕" pitchFamily="50" charset="-127"/>
              </a:rPr>
              <a:t>client.on_connect</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on_connect</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client.on_message</a:t>
            </a:r>
            <a:r>
              <a:rPr lang="en-US" altLang="ko-KR" sz="1600" b="1" dirty="0">
                <a:solidFill>
                  <a:prstClr val="black"/>
                </a:solidFill>
                <a:latin typeface="맑은 고딕" pitchFamily="50" charset="-127"/>
                <a:ea typeface="맑은 고딕" pitchFamily="50" charset="-127"/>
              </a:rPr>
              <a:t> = </a:t>
            </a:r>
            <a:r>
              <a:rPr lang="en-US" altLang="ko-KR" sz="1600" b="1" dirty="0" err="1">
                <a:solidFill>
                  <a:prstClr val="black"/>
                </a:solidFill>
                <a:latin typeface="맑은 고딕" pitchFamily="50" charset="-127"/>
                <a:ea typeface="맑은 고딕" pitchFamily="50" charset="-127"/>
              </a:rPr>
              <a:t>on_message</a:t>
            </a:r>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client.connect</a:t>
            </a:r>
            <a:r>
              <a:rPr lang="en-US" altLang="ko-KR" sz="1600" b="1" dirty="0">
                <a:solidFill>
                  <a:prstClr val="black"/>
                </a:solidFill>
                <a:latin typeface="맑은 고딕" pitchFamily="50" charset="-127"/>
                <a:ea typeface="맑은 고딕" pitchFamily="50" charset="-127"/>
              </a:rPr>
              <a:t>(‘</a:t>
            </a:r>
            <a:r>
              <a:rPr lang="en-US" altLang="ko-KR" sz="1600" b="1" dirty="0">
                <a:solidFill>
                  <a:srgbClr val="FF0000"/>
                </a:solidFill>
                <a:latin typeface="맑은 고딕" pitchFamily="50" charset="-127"/>
                <a:ea typeface="맑은 고딕" pitchFamily="50" charset="-127"/>
              </a:rPr>
              <a:t>localhost</a:t>
            </a:r>
            <a:r>
              <a:rPr lang="en-US" altLang="ko-KR" sz="1600" b="1" dirty="0">
                <a:solidFill>
                  <a:prstClr val="black"/>
                </a:solidFill>
                <a:latin typeface="맑은 고딕" pitchFamily="50" charset="-127"/>
                <a:ea typeface="맑은 고딕" pitchFamily="50" charset="-127"/>
              </a:rPr>
              <a:t>’, 1883, 60)</a:t>
            </a:r>
          </a:p>
          <a:p>
            <a:r>
              <a:rPr lang="en-US" altLang="ko-KR" sz="1600" b="1" dirty="0" err="1">
                <a:solidFill>
                  <a:prstClr val="black"/>
                </a:solidFill>
                <a:latin typeface="맑은 고딕" pitchFamily="50" charset="-127"/>
                <a:ea typeface="맑은 고딕" pitchFamily="50" charset="-127"/>
              </a:rPr>
              <a:t>client.loop_forever</a:t>
            </a:r>
            <a:r>
              <a:rPr lang="en-US" altLang="ko-KR" sz="16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1490352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ko-KR" altLang="en-US" dirty="0"/>
              <a:t>참고 </a:t>
            </a:r>
            <a:r>
              <a:rPr lang="en-US" altLang="ko-KR" dirty="0"/>
              <a:t>- nano </a:t>
            </a:r>
            <a:r>
              <a:rPr lang="ko-KR" altLang="en-US" dirty="0"/>
              <a:t>편집기 설정</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Nano </a:t>
            </a:r>
            <a:r>
              <a:rPr lang="ko-KR" altLang="en-US" dirty="0"/>
              <a:t>편집기 설정</a:t>
            </a:r>
            <a:endParaRPr lang="en-US" altLang="ko-KR" dirty="0"/>
          </a:p>
          <a:p>
            <a:pPr lvl="1"/>
            <a:r>
              <a:rPr lang="en-US" altLang="ko-KR" dirty="0" err="1">
                <a:solidFill>
                  <a:srgbClr val="00B050"/>
                </a:solidFill>
              </a:rPr>
              <a:t>ship@Newton</a:t>
            </a:r>
            <a:r>
              <a:rPr lang="en-US" altLang="ko-KR" dirty="0"/>
              <a:t>:</a:t>
            </a:r>
            <a:r>
              <a:rPr lang="en-US" altLang="ko-KR" dirty="0">
                <a:solidFill>
                  <a:schemeClr val="tx2"/>
                </a:solidFill>
              </a:rPr>
              <a:t>~</a:t>
            </a:r>
            <a:r>
              <a:rPr lang="en-US" altLang="ko-KR" dirty="0"/>
              <a:t>$ nano ~/.</a:t>
            </a:r>
            <a:r>
              <a:rPr lang="en-US" altLang="ko-KR" dirty="0" err="1"/>
              <a:t>nanorc</a:t>
            </a:r>
            <a:endParaRPr lang="en-US" altLang="ko-KR" dirty="0"/>
          </a:p>
          <a:p>
            <a:pPr lvl="2"/>
            <a:r>
              <a:rPr lang="ko-KR" altLang="en-US" dirty="0"/>
              <a:t>아래 두 줄 입력 후 저장</a:t>
            </a:r>
            <a:r>
              <a:rPr lang="en-US" altLang="ko-KR" dirty="0"/>
              <a:t>/</a:t>
            </a:r>
            <a:r>
              <a:rPr lang="ko-KR" altLang="en-US" dirty="0"/>
              <a:t>종료</a:t>
            </a:r>
            <a:endParaRPr lang="en-US" altLang="ko-KR" dirty="0"/>
          </a:p>
          <a:p>
            <a:pPr marL="542925" lvl="2" indent="0">
              <a:buNone/>
            </a:pPr>
            <a:r>
              <a:rPr lang="en-US" altLang="ko-KR" dirty="0"/>
              <a:t>	set </a:t>
            </a:r>
            <a:r>
              <a:rPr lang="en-US" altLang="ko-KR" dirty="0" err="1"/>
              <a:t>linenumbers</a:t>
            </a:r>
            <a:endParaRPr lang="en-US" altLang="ko-KR" dirty="0"/>
          </a:p>
          <a:p>
            <a:pPr marL="542925" lvl="2" indent="0">
              <a:buNone/>
            </a:pPr>
            <a:r>
              <a:rPr lang="en-US" altLang="ko-KR" dirty="0"/>
              <a:t>	set </a:t>
            </a:r>
            <a:r>
              <a:rPr lang="en-US" altLang="ko-KR" dirty="0" err="1"/>
              <a:t>tabsize</a:t>
            </a:r>
            <a:r>
              <a:rPr lang="en-US" altLang="ko-KR" dirty="0"/>
              <a:t> 4</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43</a:t>
            </a:fld>
            <a:endParaRPr lang="en-US" dirty="0"/>
          </a:p>
        </p:txBody>
      </p:sp>
    </p:spTree>
    <p:extLst>
      <p:ext uri="{BB962C8B-B14F-4D97-AF65-F5344CB8AC3E}">
        <p14:creationId xmlns:p14="http://schemas.microsoft.com/office/powerpoint/2010/main" val="3161404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Publisher </a:t>
            </a:r>
            <a:r>
              <a:rPr lang="ko-KR" altLang="en-US" dirty="0"/>
              <a:t>기본 코드</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Publisher </a:t>
            </a:r>
            <a:r>
              <a:rPr lang="ko-KR" altLang="en-US" dirty="0"/>
              <a:t>동작을 하는</a:t>
            </a:r>
            <a:r>
              <a:rPr lang="en-US" altLang="ko-KR" dirty="0"/>
              <a:t> </a:t>
            </a:r>
            <a:r>
              <a:rPr lang="ko-KR" altLang="en-US" dirty="0"/>
              <a:t>코드</a:t>
            </a:r>
            <a:endParaRPr lang="en-US" altLang="ko-KR" dirty="0"/>
          </a:p>
          <a:p>
            <a:endParaRPr lang="en-US" altLang="ko-KR" dirty="0"/>
          </a:p>
          <a:p>
            <a:endParaRPr lang="en-US" altLang="ko-KR" dirty="0"/>
          </a:p>
          <a:p>
            <a:endParaRPr lang="en-US" altLang="ko-KR" dirty="0"/>
          </a:p>
          <a:p>
            <a:r>
              <a:rPr lang="ko-KR" altLang="en-US" dirty="0"/>
              <a:t>동작 확인</a:t>
            </a:r>
            <a:endParaRPr lang="en-US" altLang="ko-KR" dirty="0"/>
          </a:p>
          <a:p>
            <a:pPr lvl="1"/>
            <a:r>
              <a:rPr lang="en-US" altLang="ko-KR" dirty="0"/>
              <a:t>Publishing</a:t>
            </a:r>
            <a:r>
              <a:rPr lang="ko-KR" altLang="en-US" dirty="0"/>
              <a:t>하는 </a:t>
            </a:r>
            <a:r>
              <a:rPr lang="en-US" altLang="ko-KR" dirty="0"/>
              <a:t>Python </a:t>
            </a:r>
            <a:r>
              <a:rPr lang="ko-KR" altLang="en-US" dirty="0"/>
              <a:t>코드 실행</a:t>
            </a:r>
            <a:endParaRPr lang="en-US" altLang="ko-KR" dirty="0"/>
          </a:p>
          <a:p>
            <a:pPr lvl="1"/>
            <a:endParaRPr lang="en-US" altLang="ko-KR" dirty="0"/>
          </a:p>
          <a:p>
            <a:pPr lvl="1"/>
            <a:endParaRPr lang="en-US" altLang="ko-KR" dirty="0"/>
          </a:p>
          <a:p>
            <a:pPr lvl="1"/>
            <a:endParaRPr lang="en-US" altLang="ko-KR" dirty="0"/>
          </a:p>
          <a:p>
            <a:pPr lvl="1"/>
            <a:r>
              <a:rPr lang="en-US" altLang="ko-KR" dirty="0"/>
              <a:t>Terminal </a:t>
            </a:r>
            <a:r>
              <a:rPr lang="ko-KR" altLang="en-US" dirty="0"/>
              <a:t>창에서 </a:t>
            </a:r>
            <a:r>
              <a:rPr lang="en-US" altLang="ko-KR" dirty="0"/>
              <a:t>subscribing</a:t>
            </a:r>
          </a:p>
          <a:p>
            <a:endParaRPr lang="en-US" altLang="ko-KR" dirty="0"/>
          </a:p>
          <a:p>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44</a:t>
            </a:fld>
            <a:endParaRPr lang="en-US" dirty="0"/>
          </a:p>
        </p:txBody>
      </p:sp>
      <p:sp>
        <p:nvSpPr>
          <p:cNvPr id="5" name="모서리가 둥근 직사각형 8">
            <a:extLst>
              <a:ext uri="{FF2B5EF4-FFF2-40B4-BE49-F238E27FC236}">
                <a16:creationId xmlns:a16="http://schemas.microsoft.com/office/drawing/2014/main" id="{15E19EFD-52FE-4273-BD6A-1F796E111819}"/>
              </a:ext>
            </a:extLst>
          </p:cNvPr>
          <p:cNvSpPr/>
          <p:nvPr/>
        </p:nvSpPr>
        <p:spPr bwMode="auto">
          <a:xfrm>
            <a:off x="1138173" y="1005844"/>
            <a:ext cx="9705649" cy="115412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600" b="1" dirty="0">
                <a:solidFill>
                  <a:schemeClr val="bg1">
                    <a:lumMod val="65000"/>
                  </a:schemeClr>
                </a:solidFill>
                <a:latin typeface="맑은 고딕" pitchFamily="50" charset="-127"/>
                <a:ea typeface="맑은 고딕" pitchFamily="50" charset="-127"/>
              </a:rPr>
              <a:t># file</a:t>
            </a:r>
            <a:r>
              <a:rPr lang="ko-KR" altLang="en-US" sz="1600" b="1" dirty="0">
                <a:solidFill>
                  <a:schemeClr val="bg1">
                    <a:lumMod val="65000"/>
                  </a:schemeClr>
                </a:solidFill>
                <a:latin typeface="맑은 고딕" pitchFamily="50" charset="-127"/>
                <a:ea typeface="맑은 고딕" pitchFamily="50" charset="-127"/>
              </a:rPr>
              <a:t> </a:t>
            </a:r>
            <a:r>
              <a:rPr lang="en-US" altLang="ko-KR" sz="1600" b="1" dirty="0">
                <a:solidFill>
                  <a:schemeClr val="bg1">
                    <a:lumMod val="65000"/>
                  </a:schemeClr>
                </a:solidFill>
                <a:latin typeface="맑은 고딕" pitchFamily="50" charset="-127"/>
                <a:ea typeface="맑은 고딕" pitchFamily="50" charset="-127"/>
              </a:rPr>
              <a:t>name</a:t>
            </a:r>
            <a:r>
              <a:rPr lang="ko-KR" altLang="en-US" sz="1600" b="1" dirty="0">
                <a:solidFill>
                  <a:schemeClr val="bg1">
                    <a:lumMod val="65000"/>
                  </a:schemeClr>
                </a:solidFill>
                <a:latin typeface="맑은 고딕" pitchFamily="50" charset="-127"/>
                <a:ea typeface="맑은 고딕" pitchFamily="50" charset="-127"/>
              </a:rPr>
              <a:t> </a:t>
            </a:r>
            <a:r>
              <a:rPr lang="en-US" altLang="ko-KR" sz="1600" b="1" dirty="0">
                <a:solidFill>
                  <a:schemeClr val="bg1">
                    <a:lumMod val="65000"/>
                  </a:schemeClr>
                </a:solidFill>
                <a:latin typeface="맑은 고딕" pitchFamily="50" charset="-127"/>
                <a:ea typeface="맑은 고딕" pitchFamily="50" charset="-127"/>
              </a:rPr>
              <a:t>=</a:t>
            </a:r>
            <a:r>
              <a:rPr lang="ko-KR" altLang="en-US" sz="1600" b="1" dirty="0">
                <a:solidFill>
                  <a:schemeClr val="bg1">
                    <a:lumMod val="65000"/>
                  </a:schemeClr>
                </a:solidFill>
                <a:latin typeface="맑은 고딕" pitchFamily="50" charset="-127"/>
                <a:ea typeface="맑은 고딕" pitchFamily="50" charset="-127"/>
              </a:rPr>
              <a:t> </a:t>
            </a:r>
            <a:r>
              <a:rPr lang="en-US" altLang="ko-KR" sz="1600" b="1" dirty="0">
                <a:solidFill>
                  <a:schemeClr val="bg1">
                    <a:lumMod val="65000"/>
                  </a:schemeClr>
                </a:solidFill>
                <a:latin typeface="맑은 고딕" pitchFamily="50" charset="-127"/>
                <a:ea typeface="맑은 고딕" pitchFamily="50" charset="-127"/>
              </a:rPr>
              <a:t>pubBasic.py</a:t>
            </a:r>
          </a:p>
          <a:p>
            <a:r>
              <a:rPr lang="en-US" altLang="ko-KR" sz="1600" b="1" dirty="0">
                <a:solidFill>
                  <a:prstClr val="black"/>
                </a:solidFill>
                <a:latin typeface="맑은 고딕" pitchFamily="50" charset="-127"/>
                <a:ea typeface="맑은 고딕" pitchFamily="50" charset="-127"/>
              </a:rPr>
              <a:t>import </a:t>
            </a:r>
            <a:r>
              <a:rPr lang="en-US" altLang="ko-KR" sz="1600" b="1" dirty="0" err="1">
                <a:solidFill>
                  <a:prstClr val="black"/>
                </a:solidFill>
                <a:latin typeface="맑은 고딕" pitchFamily="50" charset="-127"/>
                <a:ea typeface="맑은 고딕" pitchFamily="50" charset="-127"/>
              </a:rPr>
              <a:t>paho.mqtt.publish</a:t>
            </a:r>
            <a:r>
              <a:rPr lang="en-US" altLang="ko-KR" sz="1600" b="1" dirty="0">
                <a:solidFill>
                  <a:prstClr val="black"/>
                </a:solidFill>
                <a:latin typeface="맑은 고딕" pitchFamily="50" charset="-127"/>
                <a:ea typeface="맑은 고딕" pitchFamily="50" charset="-127"/>
              </a:rPr>
              <a:t> as publish</a:t>
            </a:r>
          </a:p>
          <a:p>
            <a:endParaRPr lang="en-US" altLang="ko-KR" sz="1600" b="1" dirty="0">
              <a:solidFill>
                <a:prstClr val="black"/>
              </a:solidFill>
              <a:latin typeface="맑은 고딕" pitchFamily="50" charset="-127"/>
              <a:ea typeface="맑은 고딕" pitchFamily="50" charset="-127"/>
            </a:endParaRPr>
          </a:p>
          <a:p>
            <a:r>
              <a:rPr lang="en-US" altLang="ko-KR" sz="1600" b="1" dirty="0" err="1">
                <a:solidFill>
                  <a:prstClr val="black"/>
                </a:solidFill>
                <a:latin typeface="맑은 고딕" pitchFamily="50" charset="-127"/>
                <a:ea typeface="맑은 고딕" pitchFamily="50" charset="-127"/>
              </a:rPr>
              <a:t>publish.single</a:t>
            </a:r>
            <a:r>
              <a:rPr lang="en-US" altLang="ko-KR" sz="1600" b="1" dirty="0">
                <a:solidFill>
                  <a:prstClr val="black"/>
                </a:solidFill>
                <a:latin typeface="맑은 고딕" pitchFamily="50" charset="-127"/>
                <a:ea typeface="맑은 고딕" pitchFamily="50" charset="-127"/>
              </a:rPr>
              <a:t>(“</a:t>
            </a:r>
            <a:r>
              <a:rPr lang="en-US" altLang="ko-KR" sz="1600" b="1" dirty="0" err="1">
                <a:solidFill>
                  <a:prstClr val="black"/>
                </a:solidFill>
                <a:latin typeface="맑은 고딕" pitchFamily="50" charset="-127"/>
                <a:ea typeface="맑은 고딕" pitchFamily="50" charset="-127"/>
              </a:rPr>
              <a:t>myTopic</a:t>
            </a:r>
            <a:r>
              <a:rPr lang="en-US" altLang="ko-KR" sz="1600" b="1" dirty="0">
                <a:solidFill>
                  <a:prstClr val="black"/>
                </a:solidFill>
                <a:latin typeface="맑은 고딕" pitchFamily="50" charset="-127"/>
                <a:ea typeface="맑은 고딕" pitchFamily="50" charset="-127"/>
              </a:rPr>
              <a:t>”, “23.4”, hostname=“localhost”)</a:t>
            </a:r>
          </a:p>
        </p:txBody>
      </p:sp>
      <p:pic>
        <p:nvPicPr>
          <p:cNvPr id="7" name="그림 6">
            <a:extLst>
              <a:ext uri="{FF2B5EF4-FFF2-40B4-BE49-F238E27FC236}">
                <a16:creationId xmlns:a16="http://schemas.microsoft.com/office/drawing/2014/main" id="{A3D5EE6F-C9E8-4ACC-BCDB-132DF8EFE768}"/>
              </a:ext>
            </a:extLst>
          </p:cNvPr>
          <p:cNvPicPr>
            <a:picLocks noChangeAspect="1"/>
          </p:cNvPicPr>
          <p:nvPr/>
        </p:nvPicPr>
        <p:blipFill>
          <a:blip r:embed="rId3"/>
          <a:stretch>
            <a:fillRect/>
          </a:stretch>
        </p:blipFill>
        <p:spPr>
          <a:xfrm>
            <a:off x="3565773" y="3280443"/>
            <a:ext cx="4686300" cy="657225"/>
          </a:xfrm>
          <a:prstGeom prst="rect">
            <a:avLst/>
          </a:prstGeom>
        </p:spPr>
      </p:pic>
      <p:pic>
        <p:nvPicPr>
          <p:cNvPr id="9" name="그림 8">
            <a:extLst>
              <a:ext uri="{FF2B5EF4-FFF2-40B4-BE49-F238E27FC236}">
                <a16:creationId xmlns:a16="http://schemas.microsoft.com/office/drawing/2014/main" id="{E431AE62-DF00-4473-8DB2-179BBC81A15B}"/>
              </a:ext>
            </a:extLst>
          </p:cNvPr>
          <p:cNvPicPr>
            <a:picLocks noChangeAspect="1"/>
          </p:cNvPicPr>
          <p:nvPr/>
        </p:nvPicPr>
        <p:blipFill>
          <a:blip r:embed="rId4"/>
          <a:stretch>
            <a:fillRect/>
          </a:stretch>
        </p:blipFill>
        <p:spPr>
          <a:xfrm>
            <a:off x="3246686" y="4426581"/>
            <a:ext cx="5324475" cy="1047750"/>
          </a:xfrm>
          <a:prstGeom prst="rect">
            <a:avLst/>
          </a:prstGeom>
        </p:spPr>
      </p:pic>
    </p:spTree>
    <p:extLst>
      <p:ext uri="{BB962C8B-B14F-4D97-AF65-F5344CB8AC3E}">
        <p14:creationId xmlns:p14="http://schemas.microsoft.com/office/powerpoint/2010/main" val="1031643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Topic</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en-US" altLang="ko-KR" dirty="0"/>
              <a:t>MQTT</a:t>
            </a:r>
            <a:r>
              <a:rPr lang="ko-KR" altLang="en-US" dirty="0"/>
              <a:t> </a:t>
            </a:r>
            <a:r>
              <a:rPr lang="en-US" altLang="ko-KR" dirty="0"/>
              <a:t>–</a:t>
            </a:r>
            <a:r>
              <a:rPr lang="ko-KR" altLang="en-US" dirty="0"/>
              <a:t> </a:t>
            </a:r>
            <a:r>
              <a:rPr lang="en-US" altLang="ko-KR" dirty="0"/>
              <a:t>Topic</a:t>
            </a:r>
          </a:p>
          <a:p>
            <a:pPr lvl="1"/>
            <a:r>
              <a:rPr lang="en-US" altLang="ko-KR" dirty="0"/>
              <a:t>Topic</a:t>
            </a:r>
            <a:r>
              <a:rPr lang="ko-KR" altLang="en-US" dirty="0"/>
              <a:t>은 슬래시</a:t>
            </a:r>
            <a:r>
              <a:rPr lang="en-US" altLang="ko-KR" dirty="0"/>
              <a:t>(/)</a:t>
            </a:r>
            <a:r>
              <a:rPr lang="ko-KR" altLang="en-US" dirty="0"/>
              <a:t>를</a:t>
            </a:r>
            <a:r>
              <a:rPr lang="en-US" altLang="ko-KR" dirty="0"/>
              <a:t> </a:t>
            </a:r>
            <a:r>
              <a:rPr lang="ko-KR" altLang="en-US" dirty="0"/>
              <a:t>이용하여 계층적으로 구성할 수 있음</a:t>
            </a:r>
            <a:endParaRPr lang="en-US" altLang="ko-KR" dirty="0"/>
          </a:p>
          <a:p>
            <a:pPr lvl="2"/>
            <a:r>
              <a:rPr lang="ko-KR" altLang="en-US" dirty="0"/>
              <a:t>직관적으로 센서</a:t>
            </a:r>
            <a:r>
              <a:rPr lang="en-US" altLang="ko-KR" dirty="0"/>
              <a:t>(</a:t>
            </a:r>
            <a:r>
              <a:rPr lang="ko-KR" altLang="en-US" dirty="0"/>
              <a:t>보드</a:t>
            </a:r>
            <a:r>
              <a:rPr lang="en-US" altLang="ko-KR" dirty="0"/>
              <a:t>)</a:t>
            </a:r>
            <a:r>
              <a:rPr lang="ko-KR" altLang="en-US" dirty="0"/>
              <a:t>를 관리하기 용이</a:t>
            </a:r>
            <a:endParaRPr lang="en-US" altLang="ko-KR" dirty="0"/>
          </a:p>
          <a:p>
            <a:pPr lvl="3"/>
            <a:r>
              <a:rPr lang="en-US" altLang="ko-KR" dirty="0"/>
              <a:t>Sensors/</a:t>
            </a:r>
            <a:r>
              <a:rPr lang="en-US" altLang="ko-KR" dirty="0" err="1"/>
              <a:t>MyOffice</a:t>
            </a:r>
            <a:r>
              <a:rPr lang="en-US" altLang="ko-KR" dirty="0"/>
              <a:t>/Indoor/Temp</a:t>
            </a:r>
          </a:p>
          <a:p>
            <a:pPr lvl="3"/>
            <a:r>
              <a:rPr lang="en-US" altLang="ko-KR" dirty="0"/>
              <a:t>Sensors/</a:t>
            </a:r>
            <a:r>
              <a:rPr lang="en-US" altLang="ko-KR" dirty="0" err="1"/>
              <a:t>MyOffice</a:t>
            </a:r>
            <a:r>
              <a:rPr lang="en-US" altLang="ko-KR" dirty="0"/>
              <a:t>/Indoor/</a:t>
            </a:r>
            <a:r>
              <a:rPr lang="en-US" altLang="ko-KR" dirty="0" err="1"/>
              <a:t>Humi</a:t>
            </a:r>
            <a:endParaRPr lang="en-US" altLang="ko-KR" dirty="0"/>
          </a:p>
          <a:p>
            <a:pPr lvl="3"/>
            <a:r>
              <a:rPr lang="en-US" altLang="ko-KR" dirty="0"/>
              <a:t>Sensors/</a:t>
            </a:r>
            <a:r>
              <a:rPr lang="en-US" altLang="ko-KR" dirty="0" err="1"/>
              <a:t>MyOffice</a:t>
            </a:r>
            <a:r>
              <a:rPr lang="en-US" altLang="ko-KR" dirty="0"/>
              <a:t>/Indoor/Lamp</a:t>
            </a:r>
          </a:p>
          <a:p>
            <a:pPr lvl="3"/>
            <a:r>
              <a:rPr lang="en-US" altLang="ko-KR" dirty="0"/>
              <a:t>Sensors/</a:t>
            </a:r>
            <a:r>
              <a:rPr lang="en-US" altLang="ko-KR" dirty="0" err="1"/>
              <a:t>MyOffice</a:t>
            </a:r>
            <a:r>
              <a:rPr lang="en-US" altLang="ko-KR" dirty="0"/>
              <a:t>/Outdoor/Temp</a:t>
            </a:r>
          </a:p>
          <a:p>
            <a:pPr lvl="3"/>
            <a:r>
              <a:rPr lang="en-US" altLang="ko-KR" dirty="0"/>
              <a:t>Sensors/</a:t>
            </a:r>
            <a:r>
              <a:rPr lang="en-US" altLang="ko-KR" dirty="0" err="1"/>
              <a:t>MyOffice</a:t>
            </a:r>
            <a:r>
              <a:rPr lang="en-US" altLang="ko-KR" dirty="0"/>
              <a:t>/Outdoor/</a:t>
            </a:r>
            <a:r>
              <a:rPr lang="en-US" altLang="ko-KR" dirty="0" err="1"/>
              <a:t>Humi</a:t>
            </a:r>
            <a:endParaRPr lang="en-US" altLang="ko-KR" dirty="0"/>
          </a:p>
          <a:p>
            <a:pPr lvl="3"/>
            <a:r>
              <a:rPr lang="en-US" altLang="ko-KR" dirty="0"/>
              <a:t>Sensors/</a:t>
            </a:r>
            <a:r>
              <a:rPr lang="en-US" altLang="ko-KR" dirty="0" err="1"/>
              <a:t>MyOffice</a:t>
            </a:r>
            <a:r>
              <a:rPr lang="en-US" altLang="ko-KR" dirty="0"/>
              <a:t>/Outdoor/Lamp</a:t>
            </a:r>
          </a:p>
          <a:p>
            <a:pPr marL="702000" lvl="3" indent="0">
              <a:buNone/>
            </a:pPr>
            <a:r>
              <a:rPr lang="en-US" altLang="ko-KR" dirty="0"/>
              <a:t>    Sensor </a:t>
            </a:r>
            <a:r>
              <a:rPr lang="ko-KR" altLang="en-US" dirty="0"/>
              <a:t>값을 측정</a:t>
            </a:r>
            <a:r>
              <a:rPr lang="en-US" altLang="ko-KR" dirty="0"/>
              <a:t>(</a:t>
            </a:r>
            <a:r>
              <a:rPr lang="en-US" altLang="ko-KR" dirty="0">
                <a:solidFill>
                  <a:srgbClr val="FF0000"/>
                </a:solidFill>
              </a:rPr>
              <a:t>measurement</a:t>
            </a:r>
            <a:r>
              <a:rPr lang="en-US" altLang="ko-KR" dirty="0"/>
              <a:t>)</a:t>
            </a:r>
            <a:r>
              <a:rPr lang="ko-KR" altLang="en-US" dirty="0"/>
              <a:t>하는데 사무실 실내외의 온도</a:t>
            </a:r>
            <a:r>
              <a:rPr lang="en-US" altLang="ko-KR" dirty="0"/>
              <a:t>,</a:t>
            </a:r>
            <a:r>
              <a:rPr lang="ko-KR" altLang="en-US" dirty="0"/>
              <a:t>습도</a:t>
            </a:r>
            <a:r>
              <a:rPr lang="en-US" altLang="ko-KR" dirty="0"/>
              <a:t>, </a:t>
            </a:r>
            <a:r>
              <a:rPr lang="ko-KR" altLang="en-US" dirty="0"/>
              <a:t>전등을 </a:t>
            </a:r>
            <a:r>
              <a:rPr lang="en-US" altLang="ko-KR" dirty="0"/>
              <a:t>topic</a:t>
            </a:r>
            <a:r>
              <a:rPr lang="ko-KR" altLang="en-US" dirty="0"/>
              <a:t>으로 설정하였음</a:t>
            </a:r>
            <a:r>
              <a:rPr lang="en-US" altLang="ko-KR" dirty="0"/>
              <a:t>, </a:t>
            </a:r>
            <a:r>
              <a:rPr lang="en-US" altLang="ko-KR" sz="2400" dirty="0">
                <a:solidFill>
                  <a:srgbClr val="FF0000"/>
                </a:solidFill>
                <a:highlight>
                  <a:srgbClr val="FFFF00"/>
                </a:highlight>
              </a:rPr>
              <a:t>measurement</a:t>
            </a:r>
            <a:endParaRPr lang="en-US" altLang="ko-KR" dirty="0">
              <a:solidFill>
                <a:srgbClr val="FF0000"/>
              </a:solidFill>
              <a:highlight>
                <a:srgbClr val="FFFF00"/>
              </a:highlight>
            </a:endParaRPr>
          </a:p>
          <a:p>
            <a:pPr lvl="2"/>
            <a:r>
              <a:rPr lang="en-US" altLang="ko-KR" dirty="0"/>
              <a:t>#, +</a:t>
            </a:r>
            <a:r>
              <a:rPr lang="ko-KR" altLang="en-US" dirty="0"/>
              <a:t>를 이용한 </a:t>
            </a:r>
            <a:r>
              <a:rPr lang="en-US" altLang="ko-KR" dirty="0"/>
              <a:t>topic </a:t>
            </a:r>
            <a:r>
              <a:rPr lang="ko-KR" altLang="en-US" dirty="0"/>
              <a:t>표현</a:t>
            </a:r>
            <a:endParaRPr lang="en-US" altLang="ko-KR" dirty="0"/>
          </a:p>
          <a:p>
            <a:pPr lvl="3"/>
            <a:r>
              <a:rPr lang="en-US" altLang="ko-KR" dirty="0"/>
              <a:t>Sensors/</a:t>
            </a:r>
            <a:r>
              <a:rPr lang="en-US" altLang="ko-KR" dirty="0" err="1"/>
              <a:t>MyOffice</a:t>
            </a:r>
            <a:r>
              <a:rPr lang="en-US" altLang="ko-KR" dirty="0"/>
              <a:t>/Indoor/#</a:t>
            </a:r>
          </a:p>
          <a:p>
            <a:pPr lvl="4"/>
            <a:r>
              <a:rPr lang="ko-KR" altLang="en-US" dirty="0"/>
              <a:t>여기서 </a:t>
            </a:r>
            <a:r>
              <a:rPr lang="en-US" altLang="ko-KR" dirty="0"/>
              <a:t>#</a:t>
            </a:r>
            <a:r>
              <a:rPr lang="ko-KR" altLang="en-US" dirty="0"/>
              <a:t>은</a:t>
            </a:r>
            <a:r>
              <a:rPr lang="en-US" altLang="ko-KR" dirty="0"/>
              <a:t> “</a:t>
            </a:r>
            <a:r>
              <a:rPr lang="ko-KR" altLang="en-US" dirty="0"/>
              <a:t>하위를 모두를 지칭하는 와이드 카드</a:t>
            </a:r>
            <a:r>
              <a:rPr lang="en-US" altLang="ko-KR" dirty="0"/>
              <a:t>“</a:t>
            </a:r>
          </a:p>
          <a:p>
            <a:pPr lvl="4"/>
            <a:r>
              <a:rPr lang="en-US" altLang="ko-KR" dirty="0"/>
              <a:t>Sensors/</a:t>
            </a:r>
            <a:r>
              <a:rPr lang="en-US" altLang="ko-KR" dirty="0" err="1"/>
              <a:t>MyOffice</a:t>
            </a:r>
            <a:r>
              <a:rPr lang="en-US" altLang="ko-KR" dirty="0"/>
              <a:t>/Indoor/Temp, Sensors/</a:t>
            </a:r>
            <a:r>
              <a:rPr lang="en-US" altLang="ko-KR" dirty="0" err="1"/>
              <a:t>MyOffice</a:t>
            </a:r>
            <a:r>
              <a:rPr lang="en-US" altLang="ko-KR" dirty="0"/>
              <a:t>/Indoor/</a:t>
            </a:r>
            <a:r>
              <a:rPr lang="en-US" altLang="ko-KR" dirty="0" err="1"/>
              <a:t>Humi</a:t>
            </a:r>
            <a:r>
              <a:rPr lang="en-US" altLang="ko-KR" dirty="0"/>
              <a:t>, Sensors/</a:t>
            </a:r>
            <a:r>
              <a:rPr lang="en-US" altLang="ko-KR" dirty="0" err="1"/>
              <a:t>MyOffice</a:t>
            </a:r>
            <a:r>
              <a:rPr lang="en-US" altLang="ko-KR" dirty="0"/>
              <a:t>/Indoor/Lamp</a:t>
            </a:r>
          </a:p>
          <a:p>
            <a:pPr lvl="3"/>
            <a:r>
              <a:rPr lang="en-US" altLang="ko-KR" dirty="0"/>
              <a:t>Sensors/</a:t>
            </a:r>
            <a:r>
              <a:rPr lang="en-US" altLang="ko-KR" dirty="0" err="1"/>
              <a:t>MyOffice</a:t>
            </a:r>
            <a:r>
              <a:rPr lang="en-US" altLang="ko-KR" dirty="0"/>
              <a:t>/+/Temp</a:t>
            </a:r>
          </a:p>
          <a:p>
            <a:pPr lvl="4"/>
            <a:r>
              <a:rPr lang="ko-KR" altLang="en-US" dirty="0"/>
              <a:t>여기서</a:t>
            </a:r>
            <a:r>
              <a:rPr lang="en-US" altLang="ko-KR" dirty="0"/>
              <a:t> +</a:t>
            </a:r>
            <a:r>
              <a:rPr lang="ko-KR" altLang="en-US" dirty="0"/>
              <a:t>는</a:t>
            </a:r>
            <a:r>
              <a:rPr lang="en-US" altLang="ko-KR" dirty="0"/>
              <a:t> “</a:t>
            </a:r>
            <a:r>
              <a:rPr lang="ko-KR" altLang="en-US" dirty="0"/>
              <a:t>해당 레벨 와일드 카드</a:t>
            </a:r>
            <a:r>
              <a:rPr lang="en-US" altLang="ko-KR" dirty="0"/>
              <a:t>“</a:t>
            </a:r>
          </a:p>
          <a:p>
            <a:pPr lvl="4"/>
            <a:r>
              <a:rPr lang="en-US" altLang="ko-KR" dirty="0"/>
              <a:t>Sensors/</a:t>
            </a:r>
            <a:r>
              <a:rPr lang="en-US" altLang="ko-KR" dirty="0" err="1"/>
              <a:t>MyOffice</a:t>
            </a:r>
            <a:r>
              <a:rPr lang="en-US" altLang="ko-KR" dirty="0"/>
              <a:t>/Indoor/Temp, Sensors/</a:t>
            </a:r>
            <a:r>
              <a:rPr lang="en-US" altLang="ko-KR" dirty="0" err="1"/>
              <a:t>MyOffice</a:t>
            </a:r>
            <a:r>
              <a:rPr lang="en-US" altLang="ko-KR" dirty="0"/>
              <a:t>/Outdoor/Temp</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45</a:t>
            </a:fld>
            <a:endParaRPr lang="en-US" dirty="0"/>
          </a:p>
        </p:txBody>
      </p:sp>
    </p:spTree>
    <p:extLst>
      <p:ext uri="{BB962C8B-B14F-4D97-AF65-F5344CB8AC3E}">
        <p14:creationId xmlns:p14="http://schemas.microsoft.com/office/powerpoint/2010/main" val="3248194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 Topic</a:t>
            </a:r>
            <a:endParaRPr lang="ko-KR" altLang="en-US" dirty="0"/>
          </a:p>
        </p:txBody>
      </p:sp>
      <p:sp>
        <p:nvSpPr>
          <p:cNvPr id="2" name="내용 개체 틀 1"/>
          <p:cNvSpPr>
            <a:spLocks noGrp="1"/>
          </p:cNvSpPr>
          <p:nvPr>
            <p:ph sz="quarter" idx="11"/>
          </p:nvPr>
        </p:nvSpPr>
        <p:spPr>
          <a:xfrm>
            <a:off x="266400" y="578149"/>
            <a:ext cx="8734997" cy="1745730"/>
          </a:xfrm>
        </p:spPr>
        <p:txBody>
          <a:bodyPr/>
          <a:lstStyle/>
          <a:p>
            <a:r>
              <a:rPr lang="ko-KR" altLang="en-US" dirty="0"/>
              <a:t>스스로</a:t>
            </a:r>
            <a:r>
              <a:rPr lang="en-US" altLang="ko-KR" dirty="0"/>
              <a:t> </a:t>
            </a:r>
            <a:r>
              <a:rPr lang="ko-KR" altLang="en-US" dirty="0"/>
              <a:t>해보기</a:t>
            </a:r>
            <a:endParaRPr lang="en-US" altLang="ko-KR" dirty="0"/>
          </a:p>
          <a:p>
            <a:pPr lvl="1"/>
            <a:r>
              <a:rPr lang="ko-KR" altLang="en-US" dirty="0"/>
              <a:t>아래 코드는 </a:t>
            </a:r>
            <a:r>
              <a:rPr lang="en-US" altLang="ko-KR" dirty="0"/>
              <a:t>publisher </a:t>
            </a:r>
            <a:r>
              <a:rPr lang="ko-KR" altLang="en-US" dirty="0"/>
              <a:t>코드</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46</a:t>
            </a:fld>
            <a:endParaRPr lang="en-US" dirty="0"/>
          </a:p>
        </p:txBody>
      </p:sp>
      <p:sp>
        <p:nvSpPr>
          <p:cNvPr id="7" name="모서리가 둥근 직사각형 8">
            <a:extLst>
              <a:ext uri="{FF2B5EF4-FFF2-40B4-BE49-F238E27FC236}">
                <a16:creationId xmlns:a16="http://schemas.microsoft.com/office/drawing/2014/main" id="{07AD45C5-3764-4EFF-820A-43FFF37AABFC}"/>
              </a:ext>
            </a:extLst>
          </p:cNvPr>
          <p:cNvSpPr/>
          <p:nvPr/>
        </p:nvSpPr>
        <p:spPr bwMode="auto">
          <a:xfrm>
            <a:off x="1368549" y="1394339"/>
            <a:ext cx="8568952" cy="378996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bg1">
                    <a:lumMod val="65000"/>
                  </a:schemeClr>
                </a:solidFill>
                <a:latin typeface="맑은 고딕" pitchFamily="50" charset="-127"/>
                <a:ea typeface="맑은 고딕" pitchFamily="50" charset="-127"/>
              </a:rPr>
              <a:t>#file name = Pub2Code.py</a:t>
            </a:r>
          </a:p>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paho.mqtt.publish</a:t>
            </a:r>
            <a:r>
              <a:rPr lang="en-US" altLang="ko-KR" sz="1400" b="1" dirty="0">
                <a:solidFill>
                  <a:prstClr val="black"/>
                </a:solidFill>
                <a:latin typeface="맑은 고딕" pitchFamily="50" charset="-127"/>
                <a:ea typeface="맑은 고딕" pitchFamily="50" charset="-127"/>
              </a:rPr>
              <a:t> as publish</a:t>
            </a:r>
          </a:p>
          <a:p>
            <a:r>
              <a:rPr lang="en-US" altLang="ko-KR" sz="1400" b="1" dirty="0">
                <a:solidFill>
                  <a:prstClr val="black"/>
                </a:solidFill>
                <a:latin typeface="맑은 고딕" pitchFamily="50" charset="-127"/>
                <a:ea typeface="맑은 고딕" pitchFamily="50" charset="-127"/>
              </a:rPr>
              <a:t>import time</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count = 0</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while( count&lt; 10 ):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/Indoor/Temp", "23.4", hostname="localhost")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/Indoor/</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 "33", hostname="localhost")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/Indoor/Lamp", "ON", hostname="localhost")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/Outdoor/Temp", “33.4", hostname="localhost")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/Outdoor/</a:t>
            </a:r>
            <a:r>
              <a:rPr lang="en-US" altLang="ko-KR" sz="1400" b="1" dirty="0" err="1">
                <a:solidFill>
                  <a:prstClr val="black"/>
                </a:solidFill>
                <a:latin typeface="맑은 고딕" pitchFamily="50" charset="-127"/>
                <a:ea typeface="맑은 고딕" pitchFamily="50" charset="-127"/>
              </a:rPr>
              <a:t>Humi</a:t>
            </a:r>
            <a:r>
              <a:rPr lang="en-US" altLang="ko-KR" sz="1400" b="1" dirty="0">
                <a:solidFill>
                  <a:prstClr val="black"/>
                </a:solidFill>
                <a:latin typeface="맑은 고딕" pitchFamily="50" charset="-127"/>
                <a:ea typeface="맑은 고딕" pitchFamily="50" charset="-127"/>
              </a:rPr>
              <a:t>", “23", hostname="localhost")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publish.single</a:t>
            </a:r>
            <a:r>
              <a:rPr lang="en-US" altLang="ko-KR" sz="1400" b="1" dirty="0">
                <a:solidFill>
                  <a:prstClr val="black"/>
                </a:solidFill>
                <a:latin typeface="맑은 고딕" pitchFamily="50" charset="-127"/>
                <a:ea typeface="맑은 고딕" pitchFamily="50" charset="-127"/>
              </a:rPr>
              <a:t>(“Sensors/</a:t>
            </a:r>
            <a:r>
              <a:rPr lang="en-US" altLang="ko-KR" sz="1400" b="1" dirty="0" err="1">
                <a:solidFill>
                  <a:prstClr val="black"/>
                </a:solidFill>
                <a:latin typeface="맑은 고딕" pitchFamily="50" charset="-127"/>
                <a:ea typeface="맑은 고딕" pitchFamily="50" charset="-127"/>
              </a:rPr>
              <a:t>MyOffice</a:t>
            </a:r>
            <a:r>
              <a:rPr lang="en-US" altLang="ko-KR" sz="1400" b="1" dirty="0">
                <a:solidFill>
                  <a:prstClr val="black"/>
                </a:solidFill>
                <a:latin typeface="맑은 고딕" pitchFamily="50" charset="-127"/>
                <a:ea typeface="맑은 고딕" pitchFamily="50" charset="-127"/>
              </a:rPr>
              <a:t>/Outdoor/Lamp", "OFF", hostname="localhost")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time.sleep</a:t>
            </a:r>
            <a:r>
              <a:rPr lang="en-US" altLang="ko-KR" sz="1400" b="1" dirty="0">
                <a:solidFill>
                  <a:prstClr val="black"/>
                </a:solidFill>
                <a:latin typeface="맑은 고딕" pitchFamily="50" charset="-127"/>
                <a:ea typeface="맑은 고딕" pitchFamily="50" charset="-127"/>
              </a:rPr>
              <a:t>(2)</a:t>
            </a:r>
          </a:p>
          <a:p>
            <a:r>
              <a:rPr lang="en-US" altLang="ko-KR" sz="1400" b="1" dirty="0">
                <a:solidFill>
                  <a:prstClr val="black"/>
                </a:solidFill>
                <a:latin typeface="맑은 고딕" pitchFamily="50" charset="-127"/>
                <a:ea typeface="맑은 고딕" pitchFamily="50" charset="-127"/>
              </a:rPr>
              <a:t>    count+=1</a:t>
            </a:r>
          </a:p>
        </p:txBody>
      </p:sp>
    </p:spTree>
    <p:extLst>
      <p:ext uri="{BB962C8B-B14F-4D97-AF65-F5344CB8AC3E}">
        <p14:creationId xmlns:p14="http://schemas.microsoft.com/office/powerpoint/2010/main" val="3391851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 Topic</a:t>
            </a:r>
            <a:endParaRPr lang="ko-KR" altLang="en-US" dirty="0"/>
          </a:p>
        </p:txBody>
      </p:sp>
      <p:sp>
        <p:nvSpPr>
          <p:cNvPr id="2" name="내용 개체 틀 1"/>
          <p:cNvSpPr>
            <a:spLocks noGrp="1"/>
          </p:cNvSpPr>
          <p:nvPr>
            <p:ph sz="quarter" idx="11"/>
          </p:nvPr>
        </p:nvSpPr>
        <p:spPr>
          <a:xfrm>
            <a:off x="266400" y="578149"/>
            <a:ext cx="10979353" cy="1745730"/>
          </a:xfrm>
        </p:spPr>
        <p:txBody>
          <a:bodyPr/>
          <a:lstStyle/>
          <a:p>
            <a:r>
              <a:rPr lang="ko-KR" altLang="en-US" dirty="0"/>
              <a:t>스스로</a:t>
            </a:r>
            <a:r>
              <a:rPr lang="en-US" altLang="ko-KR" dirty="0"/>
              <a:t> </a:t>
            </a:r>
            <a:r>
              <a:rPr lang="ko-KR" altLang="en-US" dirty="0"/>
              <a:t>해보기</a:t>
            </a:r>
            <a:endParaRPr lang="en-US" altLang="ko-KR" dirty="0"/>
          </a:p>
          <a:p>
            <a:pPr lvl="1"/>
            <a:r>
              <a:rPr lang="ko-KR" altLang="en-US" dirty="0"/>
              <a:t>아래 코드는 </a:t>
            </a:r>
            <a:r>
              <a:rPr lang="en-US" altLang="ko-KR" dirty="0"/>
              <a:t>subscriber </a:t>
            </a:r>
            <a:r>
              <a:rPr lang="ko-KR" altLang="en-US" dirty="0"/>
              <a:t>코드</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ko-KR" altLang="en-US" dirty="0"/>
              <a:t>주어진 두 코드의 동작 결과를 확인 한 후 </a:t>
            </a:r>
            <a:r>
              <a:rPr lang="en-US" altLang="ko-KR" dirty="0"/>
              <a:t>subscribe</a:t>
            </a:r>
            <a:r>
              <a:rPr lang="ko-KR" altLang="en-US" dirty="0"/>
              <a:t>가 </a:t>
            </a:r>
            <a:r>
              <a:rPr lang="en-US" altLang="ko-KR" dirty="0"/>
              <a:t>“</a:t>
            </a:r>
            <a:r>
              <a:rPr lang="ko-KR" altLang="en-US" dirty="0"/>
              <a:t>사무실 실내외의 온도</a:t>
            </a:r>
            <a:r>
              <a:rPr lang="en-US" altLang="ko-KR" dirty="0"/>
              <a:t>” </a:t>
            </a:r>
            <a:r>
              <a:rPr lang="ko-KR" altLang="en-US" dirty="0"/>
              <a:t>정보만 받도록 코드를 변경하여 동작을 확인하세요</a:t>
            </a:r>
            <a:r>
              <a:rPr lang="en-US" altLang="ko-KR" dirty="0"/>
              <a:t>.</a:t>
            </a:r>
            <a:r>
              <a:rPr lang="ko-KR" altLang="en-US" dirty="0"/>
              <a:t> </a:t>
            </a:r>
            <a:endParaRPr lang="en-US" altLang="ko-KR" dirty="0"/>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47</a:t>
            </a:fld>
            <a:endParaRPr lang="en-US" dirty="0"/>
          </a:p>
        </p:txBody>
      </p:sp>
      <p:sp>
        <p:nvSpPr>
          <p:cNvPr id="5" name="모서리가 둥근 직사각형 8">
            <a:extLst>
              <a:ext uri="{FF2B5EF4-FFF2-40B4-BE49-F238E27FC236}">
                <a16:creationId xmlns:a16="http://schemas.microsoft.com/office/drawing/2014/main" id="{956BAC2D-F1E5-492A-B982-5460C7AE7035}"/>
              </a:ext>
            </a:extLst>
          </p:cNvPr>
          <p:cNvSpPr/>
          <p:nvPr/>
        </p:nvSpPr>
        <p:spPr bwMode="auto">
          <a:xfrm>
            <a:off x="2880717" y="1295871"/>
            <a:ext cx="5616624" cy="345638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bg1">
                    <a:lumMod val="65000"/>
                  </a:schemeClr>
                </a:solidFill>
                <a:latin typeface="맑은 고딕" pitchFamily="50" charset="-127"/>
                <a:ea typeface="맑은 고딕" pitchFamily="50" charset="-127"/>
              </a:rPr>
              <a:t>#file name = Sub2Code.ipynb</a:t>
            </a:r>
          </a:p>
          <a:p>
            <a:r>
              <a:rPr lang="en-US" altLang="ko-KR" sz="1400" b="1" dirty="0">
                <a:solidFill>
                  <a:prstClr val="black"/>
                </a:solidFill>
                <a:latin typeface="맑은 고딕" pitchFamily="50" charset="-127"/>
                <a:ea typeface="맑은 고딕" pitchFamily="50" charset="-127"/>
              </a:rPr>
              <a:t>import </a:t>
            </a:r>
            <a:r>
              <a:rPr lang="en-US" altLang="ko-KR" sz="1400" b="1" dirty="0" err="1">
                <a:solidFill>
                  <a:prstClr val="black"/>
                </a:solidFill>
                <a:latin typeface="맑은 고딕" pitchFamily="50" charset="-127"/>
                <a:ea typeface="맑은 고딕" pitchFamily="50" charset="-127"/>
              </a:rPr>
              <a:t>paho.mqtt.client</a:t>
            </a:r>
            <a:r>
              <a:rPr lang="en-US" altLang="ko-KR" sz="1400" b="1" dirty="0">
                <a:solidFill>
                  <a:prstClr val="black"/>
                </a:solidFill>
                <a:latin typeface="맑은 고딕" pitchFamily="50" charset="-127"/>
                <a:ea typeface="맑은 고딕" pitchFamily="50" charset="-127"/>
              </a:rPr>
              <a:t> as </a:t>
            </a:r>
            <a:r>
              <a:rPr lang="en-US" altLang="ko-KR" sz="1400" b="1" dirty="0" err="1">
                <a:solidFill>
                  <a:prstClr val="black"/>
                </a:solidFill>
                <a:latin typeface="맑은 고딕" pitchFamily="50" charset="-127"/>
                <a:ea typeface="맑은 고딕" pitchFamily="50" charset="-127"/>
              </a:rPr>
              <a:t>mqtt</a:t>
            </a:r>
            <a:endParaRPr lang="en-US" altLang="ko-KR" sz="1400" b="1" dirty="0">
              <a:solidFill>
                <a:prstClr val="black"/>
              </a:solidFill>
              <a:latin typeface="맑은 고딕" pitchFamily="50" charset="-127"/>
              <a:ea typeface="맑은 고딕" pitchFamily="50" charset="-127"/>
            </a:endParaRP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def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on_connect</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flags, </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print(“Connect with result code “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rc</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client.subscribe</a:t>
            </a:r>
            <a:r>
              <a:rPr lang="en-US" altLang="ko-KR" sz="1400" b="1" dirty="0">
                <a:solidFill>
                  <a:prstClr val="black"/>
                </a:solidFill>
                <a:latin typeface="맑은 고딕" pitchFamily="50" charset="-127"/>
                <a:ea typeface="맑은 고딕" pitchFamily="50" charset="-127"/>
              </a:rPr>
              <a:t>(“</a:t>
            </a:r>
            <a:r>
              <a:rPr lang="en-US" altLang="ko-KR" sz="1400" b="1" dirty="0">
                <a:solidFill>
                  <a:srgbClr val="FF0000"/>
                </a:solidFill>
                <a:latin typeface="맑은 고딕" pitchFamily="50" charset="-127"/>
                <a:ea typeface="맑은 고딕" pitchFamily="50" charset="-127"/>
              </a:rPr>
              <a:t>Sensors/</a:t>
            </a:r>
            <a:r>
              <a:rPr lang="en-US" altLang="ko-KR" sz="1400" b="1" dirty="0" err="1">
                <a:solidFill>
                  <a:srgbClr val="FF0000"/>
                </a:solidFill>
                <a:latin typeface="맑은 고딕" pitchFamily="50" charset="-127"/>
                <a:ea typeface="맑은 고딕" pitchFamily="50" charset="-127"/>
              </a:rPr>
              <a:t>MyOffice</a:t>
            </a:r>
            <a:r>
              <a:rPr lang="en-US" altLang="ko-KR" sz="1400" b="1" dirty="0">
                <a:solidFill>
                  <a:srgbClr val="FF0000"/>
                </a:solidFill>
                <a:latin typeface="맑은 고딕" pitchFamily="50" charset="-127"/>
                <a:ea typeface="맑은 고딕" pitchFamily="50" charset="-127"/>
              </a:rPr>
              <a:t>/Indoor/#</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def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on_message</a:t>
            </a:r>
            <a:r>
              <a:rPr lang="en-US" altLang="ko-KR" sz="1400" b="1" dirty="0">
                <a:solidFill>
                  <a:prstClr val="black"/>
                </a:solidFill>
                <a:latin typeface="맑은 고딕" pitchFamily="50" charset="-127"/>
                <a:ea typeface="맑은 고딕" pitchFamily="50" charset="-127"/>
              </a:rPr>
              <a:t>( client, </a:t>
            </a:r>
            <a:r>
              <a:rPr lang="en-US" altLang="ko-KR" sz="1400" b="1" dirty="0" err="1">
                <a:solidFill>
                  <a:prstClr val="black"/>
                </a:solidFill>
                <a:latin typeface="맑은 고딕" pitchFamily="50" charset="-127"/>
                <a:ea typeface="맑은 고딕" pitchFamily="50" charset="-127"/>
              </a:rPr>
              <a:t>userdata</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msg</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print( </a:t>
            </a:r>
            <a:r>
              <a:rPr lang="en-US" altLang="ko-KR" sz="1400" b="1" dirty="0" err="1">
                <a:solidFill>
                  <a:prstClr val="black"/>
                </a:solidFill>
                <a:latin typeface="맑은 고딕" pitchFamily="50" charset="-127"/>
                <a:ea typeface="맑은 고딕" pitchFamily="50" charset="-127"/>
              </a:rPr>
              <a:t>msg.topic</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str</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msg.payload</a:t>
            </a:r>
            <a:r>
              <a:rPr lang="en-US" altLang="ko-KR" sz="1400" b="1" dirty="0">
                <a:solidFill>
                  <a:prstClr val="black"/>
                </a:solidFill>
                <a:latin typeface="맑은 고딕" pitchFamily="50" charset="-127"/>
                <a:ea typeface="맑은 고딕" pitchFamily="50" charset="-127"/>
              </a:rPr>
              <a:t>) )</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client = </a:t>
            </a:r>
            <a:r>
              <a:rPr lang="en-US" altLang="ko-KR" sz="1400" b="1" dirty="0" err="1">
                <a:solidFill>
                  <a:prstClr val="black"/>
                </a:solidFill>
                <a:latin typeface="맑은 고딕" pitchFamily="50" charset="-127"/>
                <a:ea typeface="맑은 고딕" pitchFamily="50" charset="-127"/>
              </a:rPr>
              <a:t>mqtt.Client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client.on_connect</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on_connect</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client.on_message</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on_message</a:t>
            </a:r>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(“localhost”, 1883, 60)</a:t>
            </a:r>
          </a:p>
          <a:p>
            <a:r>
              <a:rPr lang="en-US" altLang="ko-KR" sz="1400" b="1" dirty="0" err="1">
                <a:solidFill>
                  <a:prstClr val="black"/>
                </a:solidFill>
                <a:latin typeface="맑은 고딕" pitchFamily="50" charset="-127"/>
                <a:ea typeface="맑은 고딕" pitchFamily="50" charset="-127"/>
              </a:rPr>
              <a:t>client.loop_forever</a:t>
            </a:r>
            <a:r>
              <a:rPr lang="en-US" altLang="ko-KR" sz="14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614028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707826"/>
          </a:xfrm>
        </p:spPr>
        <p:txBody>
          <a:bodyPr/>
          <a:lstStyle/>
          <a:p>
            <a:r>
              <a:rPr lang="en-US" altLang="ko-KR" dirty="0"/>
              <a:t>MQTT Broker</a:t>
            </a:r>
            <a:r>
              <a:rPr lang="ko-KR" altLang="en-US" dirty="0"/>
              <a:t>가 실행되고 있는 컴퓨터의 외부 장치에서 </a:t>
            </a:r>
            <a:r>
              <a:rPr lang="en-US" altLang="ko-KR" dirty="0"/>
              <a:t>Broker</a:t>
            </a:r>
            <a:r>
              <a:rPr lang="ko-KR" altLang="en-US" dirty="0"/>
              <a:t>에 접속</a:t>
            </a:r>
            <a:br>
              <a:rPr lang="ko-KR" altLang="en-US" dirty="0">
                <a:solidFill>
                  <a:srgbClr val="FF0000"/>
                </a:solidFill>
              </a:rPr>
            </a:br>
            <a:endParaRPr lang="ko-KR" altLang="en-US" dirty="0"/>
          </a:p>
        </p:txBody>
      </p:sp>
      <p:sp>
        <p:nvSpPr>
          <p:cNvPr id="2" name="내용 개체 틀 1"/>
          <p:cNvSpPr>
            <a:spLocks noGrp="1"/>
          </p:cNvSpPr>
          <p:nvPr>
            <p:ph sz="quarter" idx="11"/>
          </p:nvPr>
        </p:nvSpPr>
        <p:spPr>
          <a:xfrm>
            <a:off x="266400" y="578149"/>
            <a:ext cx="8734997" cy="1745730"/>
          </a:xfrm>
        </p:spPr>
        <p:txBody>
          <a:bodyPr/>
          <a:lstStyle/>
          <a:p>
            <a:r>
              <a:rPr lang="ko-KR" altLang="en-US" dirty="0"/>
              <a:t>지금 실습하고 있는 </a:t>
            </a:r>
            <a:r>
              <a:rPr lang="en-US" altLang="ko-KR" dirty="0"/>
              <a:t>MQTT Network </a:t>
            </a:r>
            <a:r>
              <a:rPr lang="ko-KR" altLang="en-US" dirty="0"/>
              <a:t>구조</a:t>
            </a:r>
            <a:endParaRPr lang="en-US" altLang="ko-KR" dirty="0"/>
          </a:p>
          <a:p>
            <a:pPr lvl="1"/>
            <a:r>
              <a:rPr lang="en-US" altLang="ko-KR" dirty="0"/>
              <a:t>Publisher/Subscriber</a:t>
            </a:r>
          </a:p>
          <a:p>
            <a:pPr lvl="2"/>
            <a:r>
              <a:rPr lang="ko-KR" altLang="en-US" dirty="0"/>
              <a:t>프로그램</a:t>
            </a:r>
            <a:r>
              <a:rPr lang="en-US" altLang="ko-KR" dirty="0"/>
              <a:t>(</a:t>
            </a:r>
            <a:r>
              <a:rPr lang="ko-KR" altLang="en-US" dirty="0" err="1"/>
              <a:t>소트웨어</a:t>
            </a:r>
            <a:r>
              <a:rPr lang="en-US" altLang="ko-KR" dirty="0"/>
              <a:t>)</a:t>
            </a:r>
            <a:r>
              <a:rPr lang="ko-KR" altLang="en-US" dirty="0"/>
              <a:t>으로 구현</a:t>
            </a:r>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2"/>
            <a:endParaRPr lang="en-US" altLang="ko-KR" dirty="0"/>
          </a:p>
          <a:p>
            <a:pPr lvl="1"/>
            <a:r>
              <a:rPr lang="en-US" altLang="ko-KR" dirty="0"/>
              <a:t>Phi </a:t>
            </a:r>
            <a:r>
              <a:rPr lang="ko-KR" altLang="en-US" dirty="0"/>
              <a:t>보드가 </a:t>
            </a:r>
            <a:r>
              <a:rPr lang="en-US" altLang="ko-KR" dirty="0"/>
              <a:t>Publisher </a:t>
            </a:r>
            <a:r>
              <a:rPr lang="ko-KR" altLang="en-US" dirty="0"/>
              <a:t>또는</a:t>
            </a:r>
            <a:r>
              <a:rPr lang="en-US" altLang="ko-KR" dirty="0"/>
              <a:t> Subscriber</a:t>
            </a:r>
            <a:r>
              <a:rPr lang="ko-KR" altLang="en-US" dirty="0"/>
              <a:t>이 되도록 프로그래밍</a:t>
            </a:r>
            <a:r>
              <a:rPr lang="en-US" altLang="ko-KR" dirty="0"/>
              <a:t>!!!</a:t>
            </a:r>
          </a:p>
          <a:p>
            <a:pPr lvl="2"/>
            <a:r>
              <a:rPr lang="en-US" altLang="ko-KR" dirty="0"/>
              <a:t>Broker</a:t>
            </a:r>
            <a:r>
              <a:rPr lang="ko-KR" altLang="en-US" dirty="0"/>
              <a:t>가 실행되고 있는 컴퓨터의 </a:t>
            </a:r>
            <a:r>
              <a:rPr lang="ko-KR" altLang="en-US" dirty="0">
                <a:solidFill>
                  <a:srgbClr val="FF0000"/>
                </a:solidFill>
              </a:rPr>
              <a:t>외부 장치에서 </a:t>
            </a:r>
            <a:r>
              <a:rPr lang="en-US" altLang="ko-KR" dirty="0">
                <a:solidFill>
                  <a:srgbClr val="FF0000"/>
                </a:solidFill>
              </a:rPr>
              <a:t>Broker</a:t>
            </a:r>
            <a:r>
              <a:rPr lang="ko-KR" altLang="en-US" dirty="0">
                <a:solidFill>
                  <a:srgbClr val="FF0000"/>
                </a:solidFill>
              </a:rPr>
              <a:t>에 접속</a:t>
            </a:r>
            <a:endParaRPr lang="en-US" altLang="ko-KR" dirty="0">
              <a:solidFill>
                <a:srgbClr val="FF0000"/>
              </a:solidFill>
            </a:endParaRPr>
          </a:p>
          <a:p>
            <a:pPr lvl="2"/>
            <a:r>
              <a:rPr lang="ko-KR" altLang="en-US" dirty="0"/>
              <a:t>접속</a:t>
            </a:r>
            <a:r>
              <a:rPr lang="en-US" altLang="ko-KR" dirty="0"/>
              <a:t>? Login?</a:t>
            </a:r>
          </a:p>
          <a:p>
            <a:pPr lvl="3"/>
            <a:r>
              <a:rPr lang="en-US" altLang="ko-KR" dirty="0"/>
              <a:t>ID</a:t>
            </a:r>
            <a:r>
              <a:rPr lang="ko-KR" altLang="en-US" dirty="0"/>
              <a:t>와 </a:t>
            </a:r>
            <a:r>
              <a:rPr lang="en-US" altLang="ko-KR" dirty="0"/>
              <a:t>Password</a:t>
            </a:r>
            <a:r>
              <a:rPr lang="ko-KR" altLang="en-US" dirty="0"/>
              <a:t>가 필요한가요</a:t>
            </a:r>
            <a:r>
              <a:rPr lang="en-US" altLang="ko-KR" dirty="0"/>
              <a:t>?</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48</a:t>
            </a:fld>
            <a:endParaRPr lang="en-US" dirty="0"/>
          </a:p>
        </p:txBody>
      </p:sp>
      <p:pic>
        <p:nvPicPr>
          <p:cNvPr id="7" name="Picture 2" descr="MQTT의 Publish/Subscribe 개념">
            <a:extLst>
              <a:ext uri="{FF2B5EF4-FFF2-40B4-BE49-F238E27FC236}">
                <a16:creationId xmlns:a16="http://schemas.microsoft.com/office/drawing/2014/main" id="{049173C1-D5DD-4A6F-9A2B-25735CE25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622" y="1945412"/>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4" name="사각형: 둥근 모서리 3">
            <a:extLst>
              <a:ext uri="{FF2B5EF4-FFF2-40B4-BE49-F238E27FC236}">
                <a16:creationId xmlns:a16="http://schemas.microsoft.com/office/drawing/2014/main" id="{83E5D42F-4B88-4C18-9A6C-704EAFE0AF18}"/>
              </a:ext>
            </a:extLst>
          </p:cNvPr>
          <p:cNvSpPr/>
          <p:nvPr/>
        </p:nvSpPr>
        <p:spPr>
          <a:xfrm>
            <a:off x="1656581" y="1638373"/>
            <a:ext cx="5616624" cy="1601714"/>
          </a:xfrm>
          <a:prstGeom prst="roundRect">
            <a:avLst/>
          </a:prstGeom>
          <a:noFill/>
          <a:ln w="9525">
            <a:solidFill>
              <a:srgbClr val="80ABE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5" name="생각 풍선: 구름 모양 4">
            <a:extLst>
              <a:ext uri="{FF2B5EF4-FFF2-40B4-BE49-F238E27FC236}">
                <a16:creationId xmlns:a16="http://schemas.microsoft.com/office/drawing/2014/main" id="{3C349220-F1D1-48F8-8C45-D5172E5CEFCA}"/>
              </a:ext>
            </a:extLst>
          </p:cNvPr>
          <p:cNvSpPr/>
          <p:nvPr/>
        </p:nvSpPr>
        <p:spPr>
          <a:xfrm>
            <a:off x="7345213" y="1079847"/>
            <a:ext cx="2952328" cy="1008112"/>
          </a:xfrm>
          <a:prstGeom prst="cloudCallout">
            <a:avLst>
              <a:gd name="adj1" fmla="val -52045"/>
              <a:gd name="adj2" fmla="val 99498"/>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100" dirty="0">
                <a:solidFill>
                  <a:schemeClr val="tx1"/>
                </a:solidFill>
              </a:rPr>
              <a:t>지금은</a:t>
            </a:r>
            <a:endParaRPr lang="en-US" altLang="ko-KR" sz="1100" dirty="0">
              <a:solidFill>
                <a:schemeClr val="tx1"/>
              </a:solidFill>
            </a:endParaRPr>
          </a:p>
          <a:p>
            <a:pPr algn="ctr"/>
            <a:r>
              <a:rPr lang="ko-KR" altLang="en-US" sz="1100" dirty="0">
                <a:solidFill>
                  <a:schemeClr val="tx1"/>
                </a:solidFill>
              </a:rPr>
              <a:t> 모두</a:t>
            </a:r>
            <a:r>
              <a:rPr lang="en-US" altLang="ko-KR" sz="1100" dirty="0">
                <a:solidFill>
                  <a:schemeClr val="tx1"/>
                </a:solidFill>
              </a:rPr>
              <a:t>(Pub., Broker, Sub.)</a:t>
            </a:r>
            <a:r>
              <a:rPr lang="ko-KR" altLang="en-US" sz="1100" dirty="0">
                <a:solidFill>
                  <a:schemeClr val="tx1"/>
                </a:solidFill>
              </a:rPr>
              <a:t>가</a:t>
            </a:r>
            <a:endParaRPr lang="en-US" altLang="ko-KR" sz="1100" dirty="0">
              <a:solidFill>
                <a:schemeClr val="tx1"/>
              </a:solidFill>
            </a:endParaRPr>
          </a:p>
          <a:p>
            <a:pPr algn="ctr"/>
            <a:r>
              <a:rPr lang="ko-KR" altLang="en-US" sz="1100" dirty="0">
                <a:solidFill>
                  <a:schemeClr val="tx1"/>
                </a:solidFill>
              </a:rPr>
              <a:t> </a:t>
            </a:r>
            <a:r>
              <a:rPr lang="en-US" altLang="ko-KR" sz="1100" dirty="0">
                <a:solidFill>
                  <a:schemeClr val="tx1"/>
                </a:solidFill>
              </a:rPr>
              <a:t>PC </a:t>
            </a:r>
            <a:r>
              <a:rPr lang="ko-KR" altLang="en-US" sz="1100" dirty="0">
                <a:solidFill>
                  <a:schemeClr val="tx1"/>
                </a:solidFill>
              </a:rPr>
              <a:t>내부 소프트웨어에 의해 동작</a:t>
            </a:r>
            <a:r>
              <a:rPr lang="en-US" altLang="ko-KR" sz="1100" dirty="0">
                <a:solidFill>
                  <a:schemeClr val="tx1"/>
                </a:solidFill>
              </a:rPr>
              <a:t>!!</a:t>
            </a:r>
            <a:endParaRPr lang="ko-KR" altLang="en-US" sz="1100" dirty="0">
              <a:solidFill>
                <a:schemeClr val="tx1"/>
              </a:solidFill>
            </a:endParaRPr>
          </a:p>
        </p:txBody>
      </p:sp>
    </p:spTree>
    <p:extLst>
      <p:ext uri="{BB962C8B-B14F-4D97-AF65-F5344CB8AC3E}">
        <p14:creationId xmlns:p14="http://schemas.microsoft.com/office/powerpoint/2010/main" val="1080064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49</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en-US" altLang="ko-KR" dirty="0" err="1"/>
              <a:t>Mosquitto</a:t>
            </a:r>
            <a:r>
              <a:rPr lang="en-US" altLang="ko-KR" dirty="0"/>
              <a:t> Authentication methods</a:t>
            </a:r>
          </a:p>
          <a:p>
            <a:pPr lvl="1"/>
            <a:r>
              <a:rPr lang="en-US" altLang="ko-KR" dirty="0"/>
              <a:t>MQTT Broker</a:t>
            </a:r>
            <a:r>
              <a:rPr lang="ko-KR" altLang="en-US" dirty="0"/>
              <a:t>인 </a:t>
            </a:r>
            <a:r>
              <a:rPr lang="en-US" altLang="ko-KR" dirty="0" err="1"/>
              <a:t>Mosquitto</a:t>
            </a:r>
            <a:r>
              <a:rPr lang="ko-KR" altLang="en-US" dirty="0"/>
              <a:t>는 현 상황에서 누구나 접속이 가능한 상태</a:t>
            </a:r>
            <a:endParaRPr lang="en-US" altLang="ko-KR" dirty="0"/>
          </a:p>
          <a:p>
            <a:pPr lvl="2"/>
            <a:r>
              <a:rPr lang="ko-KR" altLang="en-US" dirty="0"/>
              <a:t>동일한 네트워크</a:t>
            </a:r>
            <a:r>
              <a:rPr lang="en-US" altLang="ko-KR" dirty="0"/>
              <a:t>(</a:t>
            </a:r>
            <a:r>
              <a:rPr lang="ko-KR" altLang="en-US" dirty="0"/>
              <a:t>같은 공유기에 연결된</a:t>
            </a:r>
            <a:r>
              <a:rPr lang="en-US" altLang="ko-KR" dirty="0"/>
              <a:t>) </a:t>
            </a:r>
            <a:r>
              <a:rPr lang="ko-KR" altLang="en-US" dirty="0"/>
              <a:t>컴퓨터나 기기에서 </a:t>
            </a:r>
            <a:r>
              <a:rPr lang="en-US" altLang="ko-KR" dirty="0"/>
              <a:t>Ubuntu </a:t>
            </a:r>
            <a:r>
              <a:rPr lang="ko-KR" altLang="en-US" dirty="0"/>
              <a:t>컴퓨터에서 동작하는 </a:t>
            </a:r>
            <a:r>
              <a:rPr lang="en-US" altLang="ko-KR" dirty="0"/>
              <a:t>Broker</a:t>
            </a:r>
            <a:r>
              <a:rPr lang="ko-KR" altLang="en-US" dirty="0"/>
              <a:t>에 </a:t>
            </a:r>
            <a:r>
              <a:rPr lang="en-US" altLang="ko-KR" dirty="0"/>
              <a:t>Publish </a:t>
            </a:r>
            <a:r>
              <a:rPr lang="ko-KR" altLang="en-US" dirty="0"/>
              <a:t>또는 </a:t>
            </a:r>
            <a:r>
              <a:rPr lang="en-US" altLang="ko-KR" dirty="0"/>
              <a:t>Subscribe</a:t>
            </a:r>
            <a:r>
              <a:rPr lang="ko-KR" altLang="en-US" dirty="0"/>
              <a:t>가 가능한 상태임</a:t>
            </a:r>
            <a:r>
              <a:rPr lang="en-US" altLang="ko-KR" dirty="0"/>
              <a:t>--&gt; </a:t>
            </a:r>
            <a:r>
              <a:rPr lang="ko-KR" altLang="en-US" dirty="0"/>
              <a:t>다른</a:t>
            </a:r>
            <a:r>
              <a:rPr lang="en-US" altLang="ko-KR" dirty="0"/>
              <a:t> </a:t>
            </a:r>
            <a:r>
              <a:rPr lang="ko-KR" altLang="en-US" dirty="0"/>
              <a:t>말로 </a:t>
            </a:r>
            <a:r>
              <a:rPr lang="en-US" altLang="ko-KR" dirty="0"/>
              <a:t>Broker</a:t>
            </a:r>
            <a:r>
              <a:rPr lang="ko-KR" altLang="en-US" dirty="0"/>
              <a:t>의 </a:t>
            </a:r>
            <a:r>
              <a:rPr lang="en-US" altLang="ko-KR" dirty="0"/>
              <a:t>IP </a:t>
            </a:r>
            <a:r>
              <a:rPr lang="ko-KR" altLang="en-US" dirty="0"/>
              <a:t>주소를 알면 </a:t>
            </a:r>
            <a:r>
              <a:rPr lang="en-US" altLang="ko-KR" dirty="0"/>
              <a:t>Publish</a:t>
            </a:r>
            <a:r>
              <a:rPr lang="ko-KR" altLang="en-US" dirty="0"/>
              <a:t>이나 </a:t>
            </a:r>
            <a:r>
              <a:rPr lang="en-US" altLang="ko-KR" dirty="0"/>
              <a:t>Subscribe</a:t>
            </a:r>
            <a:r>
              <a:rPr lang="ko-KR" altLang="en-US" dirty="0"/>
              <a:t>가 가능</a:t>
            </a:r>
            <a:r>
              <a:rPr lang="en-US" altLang="ko-KR" dirty="0"/>
              <a:t>.</a:t>
            </a:r>
          </a:p>
          <a:p>
            <a:pPr lvl="2"/>
            <a:r>
              <a:rPr lang="ko-KR" altLang="en-US" dirty="0"/>
              <a:t>따라서 특정 사용자만 </a:t>
            </a:r>
            <a:r>
              <a:rPr lang="en-US" altLang="ko-KR" dirty="0"/>
              <a:t>Broker</a:t>
            </a:r>
            <a:r>
              <a:rPr lang="ko-KR" altLang="en-US" dirty="0"/>
              <a:t>를 이용해서 </a:t>
            </a:r>
            <a:r>
              <a:rPr lang="en-US" altLang="ko-KR" dirty="0"/>
              <a:t>Pub, Sub</a:t>
            </a:r>
            <a:r>
              <a:rPr lang="ko-KR" altLang="en-US" dirty="0"/>
              <a:t>가 가능하도록 설정이 필요함</a:t>
            </a:r>
            <a:r>
              <a:rPr lang="en-US" altLang="ko-KR" dirty="0"/>
              <a:t>.</a:t>
            </a:r>
          </a:p>
          <a:p>
            <a:pPr lvl="1"/>
            <a:r>
              <a:rPr lang="ko-KR" altLang="en-US" dirty="0"/>
              <a:t>단계</a:t>
            </a:r>
            <a:r>
              <a:rPr lang="en-US" altLang="ko-KR" dirty="0"/>
              <a:t> 1. </a:t>
            </a:r>
            <a:r>
              <a:rPr lang="ko-KR" altLang="en-US" dirty="0"/>
              <a:t>패스워드 파일 만들기</a:t>
            </a:r>
            <a:endParaRPr lang="en-US" altLang="ko-KR" dirty="0"/>
          </a:p>
          <a:p>
            <a:pPr lvl="2"/>
            <a:r>
              <a:rPr lang="ko-KR" altLang="en-US" dirty="0"/>
              <a:t>단계 </a:t>
            </a:r>
            <a:r>
              <a:rPr lang="en-US" altLang="ko-KR" dirty="0"/>
              <a:t>1-1. </a:t>
            </a:r>
            <a:r>
              <a:rPr lang="ko-KR" altLang="en-US" dirty="0"/>
              <a:t>이</a:t>
            </a:r>
            <a:r>
              <a:rPr lang="en-US" altLang="ko-KR" dirty="0"/>
              <a:t> </a:t>
            </a:r>
            <a:r>
              <a:rPr lang="ko-KR" altLang="en-US" dirty="0"/>
              <a:t>디렉토리</a:t>
            </a:r>
            <a:r>
              <a:rPr lang="en-US" altLang="ko-KR" dirty="0"/>
              <a:t>(/</a:t>
            </a:r>
            <a:r>
              <a:rPr lang="en-US" altLang="ko-KR" dirty="0" err="1"/>
              <a:t>etc</a:t>
            </a:r>
            <a:r>
              <a:rPr lang="en-US" altLang="ko-KR" dirty="0"/>
              <a:t>/mosquito/</a:t>
            </a:r>
            <a:r>
              <a:rPr lang="en-US" altLang="ko-KR" dirty="0" err="1"/>
              <a:t>conf.d</a:t>
            </a:r>
            <a:r>
              <a:rPr lang="en-US" altLang="ko-KR" dirty="0"/>
              <a:t>)</a:t>
            </a:r>
            <a:r>
              <a:rPr lang="ko-KR" altLang="en-US" dirty="0"/>
              <a:t>에 </a:t>
            </a:r>
            <a:r>
              <a:rPr lang="en-US" altLang="ko-KR" dirty="0" err="1"/>
              <a:t>passwordfile</a:t>
            </a:r>
            <a:r>
              <a:rPr lang="ko-KR" altLang="en-US" dirty="0"/>
              <a:t>를 생성</a:t>
            </a:r>
            <a:endParaRPr lang="en-US" altLang="ko-KR" dirty="0"/>
          </a:p>
          <a:p>
            <a:pPr lvl="3"/>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nano </a:t>
            </a:r>
            <a:r>
              <a:rPr lang="en-US" altLang="ko-KR" dirty="0" err="1"/>
              <a:t>passwordfile</a:t>
            </a:r>
            <a:endParaRPr lang="en-US" altLang="ko-KR" dirty="0"/>
          </a:p>
          <a:p>
            <a:pPr lvl="3"/>
            <a:r>
              <a:rPr lang="ko-KR" altLang="en-US" dirty="0">
                <a:sym typeface="Wingdings" panose="05000000000000000000" pitchFamily="2" charset="2"/>
              </a:rPr>
              <a:t>파일 내용물은 </a:t>
            </a:r>
            <a:r>
              <a:rPr lang="en-US" altLang="ko-KR" dirty="0" err="1">
                <a:sym typeface="Wingdings" panose="05000000000000000000" pitchFamily="2" charset="2"/>
              </a:rPr>
              <a:t>userid:userpasswd</a:t>
            </a:r>
            <a:r>
              <a:rPr lang="en-US" altLang="ko-KR" dirty="0">
                <a:sym typeface="Wingdings" panose="05000000000000000000" pitchFamily="2" charset="2"/>
              </a:rPr>
              <a:t> </a:t>
            </a:r>
            <a:r>
              <a:rPr lang="ko-KR" altLang="en-US" dirty="0">
                <a:sym typeface="Wingdings" panose="05000000000000000000" pitchFamily="2" charset="2"/>
              </a:rPr>
              <a:t>형식으로 작성</a:t>
            </a:r>
            <a:endParaRPr lang="en-US" altLang="ko-KR" dirty="0">
              <a:sym typeface="Wingdings" panose="05000000000000000000" pitchFamily="2" charset="2"/>
            </a:endParaRPr>
          </a:p>
          <a:p>
            <a:pPr marL="702000" lvl="3" indent="0">
              <a:buNone/>
            </a:pPr>
            <a:r>
              <a:rPr lang="en-US" altLang="ko-KR" dirty="0">
                <a:sym typeface="Wingdings" panose="05000000000000000000" pitchFamily="2" charset="2"/>
              </a:rPr>
              <a:t>   mqtt_phirippa:1234 </a:t>
            </a:r>
            <a:r>
              <a:rPr lang="en-US" altLang="ko-KR" dirty="0">
                <a:solidFill>
                  <a:srgbClr val="FF0000"/>
                </a:solidFill>
                <a:sym typeface="Wingdings" panose="05000000000000000000" pitchFamily="2" charset="2"/>
              </a:rPr>
              <a:t>[Enter]</a:t>
            </a:r>
          </a:p>
          <a:p>
            <a:pPr marL="702000" lvl="3" indent="0">
              <a:buNone/>
            </a:pPr>
            <a:r>
              <a:rPr lang="en-US" altLang="ko-KR" dirty="0">
                <a:sym typeface="Wingdings" panose="05000000000000000000" pitchFamily="2" charset="2"/>
              </a:rPr>
              <a:t>   mqtt_riatech:1234 </a:t>
            </a:r>
            <a:r>
              <a:rPr lang="en-US" altLang="ko-KR" dirty="0">
                <a:solidFill>
                  <a:srgbClr val="FF0000"/>
                </a:solidFill>
                <a:sym typeface="Wingdings" panose="05000000000000000000" pitchFamily="2" charset="2"/>
              </a:rPr>
              <a:t>[Enter]</a:t>
            </a:r>
          </a:p>
          <a:p>
            <a:pPr marL="702000" lvl="3" indent="0">
              <a:buNone/>
            </a:pPr>
            <a:r>
              <a:rPr lang="en-US" altLang="ko-KR" dirty="0">
                <a:sym typeface="Wingdings" panose="05000000000000000000" pitchFamily="2" charset="2"/>
              </a:rPr>
              <a:t>   mqtt_riatechchief:1234 </a:t>
            </a:r>
          </a:p>
          <a:p>
            <a:pPr marL="702000" lvl="3" indent="0">
              <a:buNone/>
            </a:pP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주의 </a:t>
            </a:r>
            <a:r>
              <a:rPr lang="en-US" altLang="ko-KR" dirty="0">
                <a:solidFill>
                  <a:srgbClr val="FF0000"/>
                </a:solidFill>
                <a:sym typeface="Wingdings" panose="05000000000000000000" pitchFamily="2" charset="2"/>
              </a:rPr>
              <a:t>- </a:t>
            </a:r>
            <a:r>
              <a:rPr lang="ko-KR" altLang="en-US" dirty="0">
                <a:solidFill>
                  <a:srgbClr val="FF0000"/>
                </a:solidFill>
                <a:sym typeface="Wingdings" panose="05000000000000000000" pitchFamily="2" charset="2"/>
              </a:rPr>
              <a:t>마지막 줄에서는 </a:t>
            </a:r>
            <a:r>
              <a:rPr lang="en-US" altLang="ko-KR" dirty="0">
                <a:solidFill>
                  <a:srgbClr val="FF0000"/>
                </a:solidFill>
                <a:sym typeface="Wingdings" panose="05000000000000000000" pitchFamily="2" charset="2"/>
              </a:rPr>
              <a:t>Enter</a:t>
            </a:r>
            <a:r>
              <a:rPr lang="ko-KR" altLang="en-US" dirty="0">
                <a:solidFill>
                  <a:srgbClr val="FF0000"/>
                </a:solidFill>
                <a:sym typeface="Wingdings" panose="05000000000000000000" pitchFamily="2" charset="2"/>
              </a:rPr>
              <a:t>를 치지 말 것</a:t>
            </a:r>
            <a:endParaRPr lang="en-US" altLang="ko-KR" dirty="0">
              <a:solidFill>
                <a:srgbClr val="FF0000"/>
              </a:solidFill>
              <a:sym typeface="Wingdings" panose="05000000000000000000" pitchFamily="2" charset="2"/>
            </a:endParaRPr>
          </a:p>
          <a:p>
            <a:pPr lvl="3"/>
            <a:r>
              <a:rPr lang="ko-KR" altLang="en-US" dirty="0">
                <a:sym typeface="Wingdings" panose="05000000000000000000" pitchFamily="2" charset="2"/>
              </a:rPr>
              <a:t>파일</a:t>
            </a:r>
            <a:r>
              <a:rPr lang="en-US" altLang="ko-KR" dirty="0">
                <a:sym typeface="Wingdings" panose="05000000000000000000" pitchFamily="2" charset="2"/>
              </a:rPr>
              <a:t> </a:t>
            </a:r>
            <a:r>
              <a:rPr lang="ko-KR" altLang="en-US" dirty="0">
                <a:sym typeface="Wingdings" panose="05000000000000000000" pitchFamily="2" charset="2"/>
              </a:rPr>
              <a:t>저장</a:t>
            </a:r>
            <a:endParaRPr lang="en-US" altLang="ko-KR" dirty="0">
              <a:sym typeface="Wingdings" panose="05000000000000000000" pitchFamily="2" charset="2"/>
            </a:endParaRPr>
          </a:p>
          <a:p>
            <a:pPr lvl="2"/>
            <a:r>
              <a:rPr lang="ko-KR" altLang="en-US" dirty="0">
                <a:sym typeface="Wingdings" panose="05000000000000000000" pitchFamily="2" charset="2"/>
              </a:rPr>
              <a:t>단계 </a:t>
            </a:r>
            <a:r>
              <a:rPr lang="en-US" altLang="ko-KR" dirty="0">
                <a:sym typeface="Wingdings" panose="05000000000000000000" pitchFamily="2" charset="2"/>
              </a:rPr>
              <a:t>1-2. </a:t>
            </a:r>
            <a:r>
              <a:rPr lang="ko-KR" altLang="en-US" dirty="0" err="1">
                <a:sym typeface="Wingdings" panose="05000000000000000000" pitchFamily="2" charset="2"/>
              </a:rPr>
              <a:t>패스워드파일</a:t>
            </a:r>
            <a:r>
              <a:rPr lang="en-US" altLang="ko-KR" dirty="0">
                <a:sym typeface="Wingdings" panose="05000000000000000000" pitchFamily="2" charset="2"/>
              </a:rPr>
              <a:t>(</a:t>
            </a:r>
            <a:r>
              <a:rPr lang="en-US" altLang="ko-KR" dirty="0" err="1">
                <a:sym typeface="Wingdings" panose="05000000000000000000" pitchFamily="2" charset="2"/>
              </a:rPr>
              <a:t>passwordfile</a:t>
            </a:r>
            <a:r>
              <a:rPr lang="en-US" altLang="ko-KR" dirty="0">
                <a:sym typeface="Wingdings" panose="05000000000000000000" pitchFamily="2" charset="2"/>
              </a:rPr>
              <a:t>) </a:t>
            </a:r>
            <a:r>
              <a:rPr lang="ko-KR" altLang="en-US" dirty="0">
                <a:sym typeface="Wingdings" panose="05000000000000000000" pitchFamily="2" charset="2"/>
              </a:rPr>
              <a:t>암호화</a:t>
            </a:r>
            <a:endParaRPr lang="en-US" altLang="ko-KR" dirty="0">
              <a:sym typeface="Wingdings" panose="05000000000000000000" pitchFamily="2" charset="2"/>
            </a:endParaRPr>
          </a:p>
          <a:p>
            <a:pPr lvl="3"/>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a:t>
            </a:r>
            <a:r>
              <a:rPr lang="en-US" altLang="ko-KR" dirty="0" err="1"/>
              <a:t>mosquitto_passwd</a:t>
            </a:r>
            <a:r>
              <a:rPr lang="ko-KR" altLang="en-US" dirty="0"/>
              <a:t> </a:t>
            </a:r>
            <a:r>
              <a:rPr lang="en-US" altLang="ko-KR" dirty="0"/>
              <a:t>–U</a:t>
            </a:r>
            <a:r>
              <a:rPr lang="ko-KR" altLang="en-US" dirty="0"/>
              <a:t> </a:t>
            </a:r>
            <a:r>
              <a:rPr lang="en-US" altLang="ko-KR" dirty="0" err="1"/>
              <a:t>passwordfile</a:t>
            </a:r>
            <a:endParaRPr lang="en-US" altLang="ko-KR" dirty="0"/>
          </a:p>
          <a:p>
            <a:pPr lvl="3"/>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p>
          <a:p>
            <a:pPr lvl="4"/>
            <a:r>
              <a:rPr lang="ko-KR" altLang="en-US" dirty="0"/>
              <a:t>아무런 반응 없음</a:t>
            </a:r>
            <a:r>
              <a:rPr lang="en-US" altLang="ko-KR" dirty="0"/>
              <a:t>. </a:t>
            </a:r>
            <a:r>
              <a:rPr lang="ko-KR" altLang="en-US" dirty="0"/>
              <a:t>무반응이 반응</a:t>
            </a:r>
            <a:r>
              <a:rPr lang="en-US" altLang="ko-KR" dirty="0"/>
              <a:t>! </a:t>
            </a:r>
            <a:r>
              <a:rPr lang="ko-KR" altLang="en-US" dirty="0"/>
              <a:t>에러 났다는 말이 없음으로 </a:t>
            </a:r>
            <a:r>
              <a:rPr lang="en-US" altLang="ko-KR" dirty="0"/>
              <a:t>Good! ^^</a:t>
            </a:r>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3"/>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컴퓨터의 외부 장치에서 </a:t>
            </a:r>
            <a:r>
              <a:rPr lang="en-US" altLang="ko-KR" dirty="0"/>
              <a:t>Broker</a:t>
            </a:r>
            <a:r>
              <a:rPr lang="ko-KR" altLang="en-US" dirty="0"/>
              <a:t>에 접속</a:t>
            </a:r>
          </a:p>
        </p:txBody>
      </p:sp>
      <p:pic>
        <p:nvPicPr>
          <p:cNvPr id="10" name="그림 9">
            <a:extLst>
              <a:ext uri="{FF2B5EF4-FFF2-40B4-BE49-F238E27FC236}">
                <a16:creationId xmlns:a16="http://schemas.microsoft.com/office/drawing/2014/main" id="{D8663EC6-5EC0-4D1F-AA3E-C6555C052358}"/>
              </a:ext>
            </a:extLst>
          </p:cNvPr>
          <p:cNvPicPr>
            <a:picLocks noChangeAspect="1"/>
          </p:cNvPicPr>
          <p:nvPr/>
        </p:nvPicPr>
        <p:blipFill>
          <a:blip r:embed="rId3"/>
          <a:stretch>
            <a:fillRect/>
          </a:stretch>
        </p:blipFill>
        <p:spPr>
          <a:xfrm>
            <a:off x="5584800" y="3188839"/>
            <a:ext cx="5631180" cy="1516380"/>
          </a:xfrm>
          <a:prstGeom prst="rect">
            <a:avLst/>
          </a:prstGeom>
        </p:spPr>
      </p:pic>
      <p:sp>
        <p:nvSpPr>
          <p:cNvPr id="11" name="타원 10">
            <a:extLst>
              <a:ext uri="{FF2B5EF4-FFF2-40B4-BE49-F238E27FC236}">
                <a16:creationId xmlns:a16="http://schemas.microsoft.com/office/drawing/2014/main" id="{C9EB30EE-9A21-40D8-BB91-A553F203BE1A}"/>
              </a:ext>
            </a:extLst>
          </p:cNvPr>
          <p:cNvSpPr/>
          <p:nvPr/>
        </p:nvSpPr>
        <p:spPr>
          <a:xfrm>
            <a:off x="6913165" y="3888159"/>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87299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 – </a:t>
            </a:r>
            <a:r>
              <a:rPr lang="ko-KR" altLang="en-US" dirty="0"/>
              <a:t>컴퓨터 내에 가상의 컴퓨터를 만들어 주는 소프트웨어</a:t>
            </a:r>
            <a:endParaRPr lang="en-US" altLang="ko-KR" dirty="0"/>
          </a:p>
          <a:p>
            <a:pPr lvl="1"/>
            <a:r>
              <a:rPr lang="ko-KR" altLang="en-US" dirty="0"/>
              <a:t>단계별 설치</a:t>
            </a:r>
            <a:endParaRPr lang="en-US" altLang="ko-KR" dirty="0"/>
          </a:p>
          <a:p>
            <a:pPr lvl="2"/>
            <a:r>
              <a:rPr lang="ko-KR" altLang="en-US" dirty="0"/>
              <a:t>단계 </a:t>
            </a:r>
            <a:r>
              <a:rPr lang="en-US" altLang="ko-KR" dirty="0"/>
              <a:t>3. VMware </a:t>
            </a:r>
            <a:r>
              <a:rPr lang="ko-KR" altLang="en-US" dirty="0"/>
              <a:t>설치</a:t>
            </a:r>
            <a:endParaRPr lang="en-US" altLang="ko-KR" dirty="0"/>
          </a:p>
          <a:p>
            <a:pPr lvl="3"/>
            <a:r>
              <a:rPr lang="en-US" altLang="ko-KR" dirty="0"/>
              <a:t>Shortcuts – Next </a:t>
            </a:r>
            <a:r>
              <a:rPr lang="ko-KR" altLang="en-US" dirty="0"/>
              <a:t>버튼 클릭</a:t>
            </a:r>
            <a:endParaRPr lang="en-US" altLang="ko-KR" dirty="0"/>
          </a:p>
          <a:p>
            <a:pPr lvl="3"/>
            <a:r>
              <a:rPr lang="en-US" altLang="ko-KR" dirty="0"/>
              <a:t>Ready</a:t>
            </a:r>
            <a:r>
              <a:rPr lang="ko-KR" altLang="en-US" dirty="0"/>
              <a:t> </a:t>
            </a:r>
            <a:r>
              <a:rPr lang="en-US" altLang="ko-KR" dirty="0"/>
              <a:t>to</a:t>
            </a:r>
            <a:r>
              <a:rPr lang="ko-KR" altLang="en-US" dirty="0"/>
              <a:t> </a:t>
            </a:r>
            <a:r>
              <a:rPr lang="en-US" altLang="ko-KR" dirty="0"/>
              <a:t>install</a:t>
            </a:r>
            <a:r>
              <a:rPr lang="ko-KR" altLang="en-US" dirty="0"/>
              <a:t> </a:t>
            </a:r>
            <a:r>
              <a:rPr lang="en-US" altLang="ko-KR" dirty="0"/>
              <a:t>VMware Workstation 16 Player – Install</a:t>
            </a:r>
            <a:r>
              <a:rPr lang="ko-KR" altLang="en-US" dirty="0"/>
              <a:t> 버튼 클릭</a:t>
            </a:r>
            <a:endParaRPr lang="en-US" altLang="ko-KR" dirty="0"/>
          </a:p>
          <a:p>
            <a:pPr lvl="3"/>
            <a:r>
              <a:rPr lang="en-US" altLang="ko-KR" dirty="0"/>
              <a:t>Installing</a:t>
            </a:r>
            <a:r>
              <a:rPr lang="ko-KR" altLang="en-US" dirty="0"/>
              <a:t> </a:t>
            </a:r>
            <a:r>
              <a:rPr lang="en-US" altLang="ko-KR" dirty="0"/>
              <a:t>VMware Workstation 16 Player</a:t>
            </a:r>
          </a:p>
          <a:p>
            <a:pPr lvl="3"/>
            <a:r>
              <a:rPr lang="en-US" altLang="ko-KR" dirty="0"/>
              <a:t>Completed the VMware Workstation 16 Player Setup Wizard – Finish </a:t>
            </a:r>
            <a:r>
              <a:rPr lang="ko-KR" altLang="en-US" dirty="0"/>
              <a:t>클릭</a:t>
            </a:r>
            <a:endParaRPr lang="en-US" altLang="ko-KR" dirty="0"/>
          </a:p>
          <a:p>
            <a:pPr lvl="2"/>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a:t>
            </a:fld>
            <a:endParaRPr lang="en-US" dirty="0"/>
          </a:p>
        </p:txBody>
      </p:sp>
      <p:pic>
        <p:nvPicPr>
          <p:cNvPr id="5" name="그림 4">
            <a:extLst>
              <a:ext uri="{FF2B5EF4-FFF2-40B4-BE49-F238E27FC236}">
                <a16:creationId xmlns:a16="http://schemas.microsoft.com/office/drawing/2014/main" id="{A2D511F2-245F-4DCA-B9AC-FAE2AC917A13}"/>
              </a:ext>
            </a:extLst>
          </p:cNvPr>
          <p:cNvPicPr>
            <a:picLocks noChangeAspect="1"/>
          </p:cNvPicPr>
          <p:nvPr/>
        </p:nvPicPr>
        <p:blipFill>
          <a:blip r:embed="rId3"/>
          <a:stretch>
            <a:fillRect/>
          </a:stretch>
        </p:blipFill>
        <p:spPr>
          <a:xfrm>
            <a:off x="864493" y="2736031"/>
            <a:ext cx="2828925" cy="2240280"/>
          </a:xfrm>
          <a:prstGeom prst="rect">
            <a:avLst/>
          </a:prstGeom>
        </p:spPr>
      </p:pic>
      <p:pic>
        <p:nvPicPr>
          <p:cNvPr id="9" name="그림 8">
            <a:extLst>
              <a:ext uri="{FF2B5EF4-FFF2-40B4-BE49-F238E27FC236}">
                <a16:creationId xmlns:a16="http://schemas.microsoft.com/office/drawing/2014/main" id="{92B6A2CF-5091-4F38-85B3-C76AF54B619B}"/>
              </a:ext>
            </a:extLst>
          </p:cNvPr>
          <p:cNvPicPr>
            <a:picLocks noChangeAspect="1"/>
          </p:cNvPicPr>
          <p:nvPr/>
        </p:nvPicPr>
        <p:blipFill>
          <a:blip r:embed="rId4"/>
          <a:stretch>
            <a:fillRect/>
          </a:stretch>
        </p:blipFill>
        <p:spPr>
          <a:xfrm>
            <a:off x="3226198" y="3034328"/>
            <a:ext cx="2828925" cy="2240280"/>
          </a:xfrm>
          <a:prstGeom prst="rect">
            <a:avLst/>
          </a:prstGeom>
        </p:spPr>
      </p:pic>
      <p:pic>
        <p:nvPicPr>
          <p:cNvPr id="12" name="그림 11">
            <a:extLst>
              <a:ext uri="{FF2B5EF4-FFF2-40B4-BE49-F238E27FC236}">
                <a16:creationId xmlns:a16="http://schemas.microsoft.com/office/drawing/2014/main" id="{58807100-16DB-4C20-A8AD-7B7C2374884C}"/>
              </a:ext>
            </a:extLst>
          </p:cNvPr>
          <p:cNvPicPr>
            <a:picLocks noChangeAspect="1"/>
          </p:cNvPicPr>
          <p:nvPr/>
        </p:nvPicPr>
        <p:blipFill>
          <a:blip r:embed="rId5"/>
          <a:stretch>
            <a:fillRect/>
          </a:stretch>
        </p:blipFill>
        <p:spPr>
          <a:xfrm>
            <a:off x="5533084" y="3302464"/>
            <a:ext cx="2828925" cy="2240280"/>
          </a:xfrm>
          <a:prstGeom prst="rect">
            <a:avLst/>
          </a:prstGeom>
        </p:spPr>
      </p:pic>
      <p:pic>
        <p:nvPicPr>
          <p:cNvPr id="15" name="그림 14">
            <a:extLst>
              <a:ext uri="{FF2B5EF4-FFF2-40B4-BE49-F238E27FC236}">
                <a16:creationId xmlns:a16="http://schemas.microsoft.com/office/drawing/2014/main" id="{DADDC6CF-71F9-4DBF-8E32-4AA8A5A741EC}"/>
              </a:ext>
            </a:extLst>
          </p:cNvPr>
          <p:cNvPicPr>
            <a:picLocks noChangeAspect="1"/>
          </p:cNvPicPr>
          <p:nvPr/>
        </p:nvPicPr>
        <p:blipFill>
          <a:blip r:embed="rId6"/>
          <a:stretch>
            <a:fillRect/>
          </a:stretch>
        </p:blipFill>
        <p:spPr>
          <a:xfrm>
            <a:off x="7794429" y="3570600"/>
            <a:ext cx="2828925" cy="2240280"/>
          </a:xfrm>
          <a:prstGeom prst="rect">
            <a:avLst/>
          </a:prstGeom>
        </p:spPr>
      </p:pic>
    </p:spTree>
    <p:extLst>
      <p:ext uri="{BB962C8B-B14F-4D97-AF65-F5344CB8AC3E}">
        <p14:creationId xmlns:p14="http://schemas.microsoft.com/office/powerpoint/2010/main" val="98212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50</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en-US" altLang="ko-KR" dirty="0" err="1"/>
              <a:t>Mosquitto</a:t>
            </a:r>
            <a:r>
              <a:rPr lang="en-US" altLang="ko-KR" dirty="0"/>
              <a:t> Authentication methods</a:t>
            </a:r>
          </a:p>
          <a:p>
            <a:pPr lvl="1"/>
            <a:r>
              <a:rPr lang="ko-KR" altLang="en-US" dirty="0"/>
              <a:t>단계</a:t>
            </a:r>
            <a:r>
              <a:rPr lang="en-US" altLang="ko-KR" dirty="0"/>
              <a:t> 1. </a:t>
            </a:r>
            <a:r>
              <a:rPr lang="ko-KR" altLang="en-US" dirty="0"/>
              <a:t>패스워드 파일 만들기</a:t>
            </a:r>
            <a:endParaRPr lang="en-US" altLang="ko-KR" dirty="0"/>
          </a:p>
          <a:p>
            <a:pPr lvl="2"/>
            <a:r>
              <a:rPr lang="ko-KR" altLang="en-US" dirty="0">
                <a:solidFill>
                  <a:schemeClr val="bg1">
                    <a:lumMod val="50000"/>
                  </a:schemeClr>
                </a:solidFill>
              </a:rPr>
              <a:t>단계 </a:t>
            </a:r>
            <a:r>
              <a:rPr lang="en-US" altLang="ko-KR" dirty="0">
                <a:solidFill>
                  <a:schemeClr val="bg1">
                    <a:lumMod val="50000"/>
                  </a:schemeClr>
                </a:solidFill>
              </a:rPr>
              <a:t>1-1. </a:t>
            </a:r>
            <a:r>
              <a:rPr lang="ko-KR" altLang="en-US" dirty="0">
                <a:solidFill>
                  <a:schemeClr val="bg1">
                    <a:lumMod val="50000"/>
                  </a:schemeClr>
                </a:solidFill>
              </a:rPr>
              <a:t>이</a:t>
            </a:r>
            <a:r>
              <a:rPr lang="en-US" altLang="ko-KR" dirty="0">
                <a:solidFill>
                  <a:schemeClr val="bg1">
                    <a:lumMod val="50000"/>
                  </a:schemeClr>
                </a:solidFill>
              </a:rPr>
              <a:t> </a:t>
            </a:r>
            <a:r>
              <a:rPr lang="ko-KR" altLang="en-US" dirty="0">
                <a:solidFill>
                  <a:schemeClr val="bg1">
                    <a:lumMod val="50000"/>
                  </a:schemeClr>
                </a:solidFill>
              </a:rPr>
              <a:t>디렉토리</a:t>
            </a:r>
            <a:r>
              <a:rPr lang="en-US" altLang="ko-KR" dirty="0">
                <a:solidFill>
                  <a:schemeClr val="bg1">
                    <a:lumMod val="50000"/>
                  </a:schemeClr>
                </a:solidFill>
              </a:rPr>
              <a:t>(/</a:t>
            </a:r>
            <a:r>
              <a:rPr lang="en-US" altLang="ko-KR" dirty="0" err="1">
                <a:solidFill>
                  <a:schemeClr val="bg1">
                    <a:lumMod val="50000"/>
                  </a:schemeClr>
                </a:solidFill>
              </a:rPr>
              <a:t>etc</a:t>
            </a:r>
            <a:r>
              <a:rPr lang="en-US" altLang="ko-KR" dirty="0">
                <a:solidFill>
                  <a:schemeClr val="bg1">
                    <a:lumMod val="50000"/>
                  </a:schemeClr>
                </a:solidFill>
              </a:rPr>
              <a:t>/mosquito/</a:t>
            </a:r>
            <a:r>
              <a:rPr lang="en-US" altLang="ko-KR" dirty="0" err="1">
                <a:solidFill>
                  <a:schemeClr val="bg1">
                    <a:lumMod val="50000"/>
                  </a:schemeClr>
                </a:solidFill>
              </a:rPr>
              <a:t>conf.d</a:t>
            </a:r>
            <a:r>
              <a:rPr lang="en-US" altLang="ko-KR" dirty="0">
                <a:solidFill>
                  <a:schemeClr val="bg1">
                    <a:lumMod val="50000"/>
                  </a:schemeClr>
                </a:solidFill>
              </a:rPr>
              <a:t>)</a:t>
            </a:r>
            <a:r>
              <a:rPr lang="ko-KR" altLang="en-US" dirty="0">
                <a:solidFill>
                  <a:schemeClr val="bg1">
                    <a:lumMod val="50000"/>
                  </a:schemeClr>
                </a:solidFill>
              </a:rPr>
              <a:t>에 </a:t>
            </a:r>
            <a:r>
              <a:rPr lang="en-US" altLang="ko-KR" dirty="0" err="1">
                <a:solidFill>
                  <a:schemeClr val="bg1">
                    <a:lumMod val="50000"/>
                  </a:schemeClr>
                </a:solidFill>
              </a:rPr>
              <a:t>passwordfile</a:t>
            </a:r>
            <a:r>
              <a:rPr lang="ko-KR" altLang="en-US" dirty="0">
                <a:solidFill>
                  <a:schemeClr val="bg1">
                    <a:lumMod val="50000"/>
                  </a:schemeClr>
                </a:solidFill>
              </a:rPr>
              <a:t>를 생성</a:t>
            </a:r>
            <a:endParaRPr lang="en-US" altLang="ko-KR" dirty="0">
              <a:solidFill>
                <a:schemeClr val="bg1">
                  <a:lumMod val="50000"/>
                </a:schemeClr>
              </a:solidFill>
            </a:endParaRPr>
          </a:p>
          <a:p>
            <a:pPr lvl="3"/>
            <a:r>
              <a:rPr lang="en-US" altLang="ko-KR" dirty="0" err="1">
                <a:solidFill>
                  <a:schemeClr val="bg1">
                    <a:lumMod val="50000"/>
                  </a:schemeClr>
                </a:solidFill>
              </a:rPr>
              <a:t>ship@Newton</a:t>
            </a:r>
            <a:r>
              <a:rPr lang="en-US" altLang="ko-KR" dirty="0">
                <a:solidFill>
                  <a:schemeClr val="bg1">
                    <a:lumMod val="50000"/>
                  </a:schemeClr>
                </a:solidFill>
              </a:rPr>
              <a:t>:/</a:t>
            </a:r>
            <a:r>
              <a:rPr lang="en-US" altLang="ko-KR" dirty="0" err="1">
                <a:solidFill>
                  <a:schemeClr val="bg1">
                    <a:lumMod val="50000"/>
                  </a:schemeClr>
                </a:solidFill>
              </a:rPr>
              <a:t>etc</a:t>
            </a:r>
            <a:r>
              <a:rPr lang="en-US" altLang="ko-KR" dirty="0">
                <a:solidFill>
                  <a:schemeClr val="bg1">
                    <a:lumMod val="50000"/>
                  </a:schemeClr>
                </a:solidFill>
              </a:rPr>
              <a:t>/mosquito/</a:t>
            </a:r>
            <a:r>
              <a:rPr lang="en-US" altLang="ko-KR" dirty="0" err="1">
                <a:solidFill>
                  <a:schemeClr val="bg1">
                    <a:lumMod val="50000"/>
                  </a:schemeClr>
                </a:solidFill>
              </a:rPr>
              <a:t>conf.d</a:t>
            </a:r>
            <a:r>
              <a:rPr lang="en-US" altLang="ko-KR" dirty="0">
                <a:solidFill>
                  <a:schemeClr val="bg1">
                    <a:lumMod val="50000"/>
                  </a:schemeClr>
                </a:solidFill>
              </a:rPr>
              <a:t>$ </a:t>
            </a:r>
            <a:r>
              <a:rPr lang="en-US" altLang="ko-KR" dirty="0" err="1">
                <a:solidFill>
                  <a:schemeClr val="bg1">
                    <a:lumMod val="50000"/>
                  </a:schemeClr>
                </a:solidFill>
              </a:rPr>
              <a:t>sudo</a:t>
            </a:r>
            <a:r>
              <a:rPr lang="en-US" altLang="ko-KR" dirty="0">
                <a:solidFill>
                  <a:schemeClr val="bg1">
                    <a:lumMod val="50000"/>
                  </a:schemeClr>
                </a:solidFill>
              </a:rPr>
              <a:t> nano </a:t>
            </a:r>
            <a:r>
              <a:rPr lang="en-US" altLang="ko-KR" dirty="0" err="1">
                <a:solidFill>
                  <a:schemeClr val="bg1">
                    <a:lumMod val="50000"/>
                  </a:schemeClr>
                </a:solidFill>
              </a:rPr>
              <a:t>passwordfile</a:t>
            </a:r>
            <a:endParaRPr lang="en-US" altLang="ko-KR" dirty="0">
              <a:solidFill>
                <a:schemeClr val="bg1">
                  <a:lumMod val="50000"/>
                </a:schemeClr>
              </a:solidFill>
            </a:endParaRPr>
          </a:p>
          <a:p>
            <a:pPr lvl="3"/>
            <a:r>
              <a:rPr lang="ko-KR" altLang="en-US" dirty="0">
                <a:solidFill>
                  <a:schemeClr val="bg1">
                    <a:lumMod val="50000"/>
                  </a:schemeClr>
                </a:solidFill>
                <a:sym typeface="Wingdings" panose="05000000000000000000" pitchFamily="2" charset="2"/>
              </a:rPr>
              <a:t>파일 내용물은 </a:t>
            </a:r>
            <a:r>
              <a:rPr lang="en-US" altLang="ko-KR" dirty="0" err="1">
                <a:solidFill>
                  <a:schemeClr val="bg1">
                    <a:lumMod val="50000"/>
                  </a:schemeClr>
                </a:solidFill>
                <a:sym typeface="Wingdings" panose="05000000000000000000" pitchFamily="2" charset="2"/>
              </a:rPr>
              <a:t>userid:userpasswd</a:t>
            </a:r>
            <a:r>
              <a:rPr lang="en-US" altLang="ko-KR" dirty="0">
                <a:solidFill>
                  <a:schemeClr val="bg1">
                    <a:lumMod val="50000"/>
                  </a:schemeClr>
                </a:solidFill>
                <a:sym typeface="Wingdings" panose="05000000000000000000" pitchFamily="2" charset="2"/>
              </a:rPr>
              <a:t> </a:t>
            </a:r>
            <a:r>
              <a:rPr lang="ko-KR" altLang="en-US" dirty="0">
                <a:solidFill>
                  <a:schemeClr val="bg1">
                    <a:lumMod val="50000"/>
                  </a:schemeClr>
                </a:solidFill>
                <a:sym typeface="Wingdings" panose="05000000000000000000" pitchFamily="2" charset="2"/>
              </a:rPr>
              <a:t>형식으로 작성</a:t>
            </a:r>
            <a:endParaRPr lang="en-US" altLang="ko-KR" dirty="0">
              <a:solidFill>
                <a:schemeClr val="bg1">
                  <a:lumMod val="50000"/>
                </a:schemeClr>
              </a:solidFill>
              <a:sym typeface="Wingdings" panose="05000000000000000000" pitchFamily="2" charset="2"/>
            </a:endParaRPr>
          </a:p>
          <a:p>
            <a:pPr marL="702000" lvl="3" indent="0">
              <a:buNone/>
            </a:pPr>
            <a:r>
              <a:rPr lang="en-US" altLang="ko-KR" dirty="0">
                <a:solidFill>
                  <a:schemeClr val="bg1">
                    <a:lumMod val="50000"/>
                  </a:schemeClr>
                </a:solidFill>
                <a:sym typeface="Wingdings" panose="05000000000000000000" pitchFamily="2" charset="2"/>
              </a:rPr>
              <a:t>   mqtt_phirippa:1234 [Enter]</a:t>
            </a:r>
          </a:p>
          <a:p>
            <a:pPr marL="702000" lvl="3" indent="0">
              <a:buNone/>
            </a:pPr>
            <a:r>
              <a:rPr lang="en-US" altLang="ko-KR" dirty="0">
                <a:solidFill>
                  <a:schemeClr val="bg1">
                    <a:lumMod val="50000"/>
                  </a:schemeClr>
                </a:solidFill>
                <a:sym typeface="Wingdings" panose="05000000000000000000" pitchFamily="2" charset="2"/>
              </a:rPr>
              <a:t>   mqtt_riatech:1234 [Enter]</a:t>
            </a:r>
          </a:p>
          <a:p>
            <a:pPr marL="702000" lvl="3" indent="0">
              <a:buNone/>
            </a:pPr>
            <a:r>
              <a:rPr lang="en-US" altLang="ko-KR" dirty="0">
                <a:solidFill>
                  <a:schemeClr val="bg1">
                    <a:lumMod val="50000"/>
                  </a:schemeClr>
                </a:solidFill>
                <a:sym typeface="Wingdings" panose="05000000000000000000" pitchFamily="2" charset="2"/>
              </a:rPr>
              <a:t>   mqtt_riatechchief:1234 </a:t>
            </a:r>
          </a:p>
          <a:p>
            <a:pPr marL="702000" lvl="3" indent="0">
              <a:buNone/>
            </a:pPr>
            <a:r>
              <a:rPr lang="en-US" altLang="ko-KR" dirty="0">
                <a:solidFill>
                  <a:schemeClr val="bg1">
                    <a:lumMod val="50000"/>
                  </a:schemeClr>
                </a:solidFill>
                <a:sym typeface="Wingdings" panose="05000000000000000000" pitchFamily="2" charset="2"/>
              </a:rPr>
              <a:t>   % </a:t>
            </a:r>
            <a:r>
              <a:rPr lang="ko-KR" altLang="en-US" dirty="0">
                <a:solidFill>
                  <a:schemeClr val="bg1">
                    <a:lumMod val="50000"/>
                  </a:schemeClr>
                </a:solidFill>
                <a:sym typeface="Wingdings" panose="05000000000000000000" pitchFamily="2" charset="2"/>
              </a:rPr>
              <a:t>주의 </a:t>
            </a:r>
            <a:r>
              <a:rPr lang="en-US" altLang="ko-KR" dirty="0">
                <a:solidFill>
                  <a:schemeClr val="bg1">
                    <a:lumMod val="50000"/>
                  </a:schemeClr>
                </a:solidFill>
                <a:sym typeface="Wingdings" panose="05000000000000000000" pitchFamily="2" charset="2"/>
              </a:rPr>
              <a:t>- </a:t>
            </a:r>
            <a:r>
              <a:rPr lang="ko-KR" altLang="en-US" dirty="0">
                <a:solidFill>
                  <a:schemeClr val="bg1">
                    <a:lumMod val="50000"/>
                  </a:schemeClr>
                </a:solidFill>
                <a:sym typeface="Wingdings" panose="05000000000000000000" pitchFamily="2" charset="2"/>
              </a:rPr>
              <a:t>마지막 줄에서는 </a:t>
            </a:r>
            <a:r>
              <a:rPr lang="en-US" altLang="ko-KR" dirty="0">
                <a:solidFill>
                  <a:schemeClr val="bg1">
                    <a:lumMod val="50000"/>
                  </a:schemeClr>
                </a:solidFill>
                <a:sym typeface="Wingdings" panose="05000000000000000000" pitchFamily="2" charset="2"/>
              </a:rPr>
              <a:t>Enter</a:t>
            </a:r>
            <a:r>
              <a:rPr lang="ko-KR" altLang="en-US" dirty="0">
                <a:solidFill>
                  <a:schemeClr val="bg1">
                    <a:lumMod val="50000"/>
                  </a:schemeClr>
                </a:solidFill>
                <a:sym typeface="Wingdings" panose="05000000000000000000" pitchFamily="2" charset="2"/>
              </a:rPr>
              <a:t>를 치지 말 것</a:t>
            </a:r>
            <a:endParaRPr lang="en-US" altLang="ko-KR" dirty="0">
              <a:solidFill>
                <a:schemeClr val="bg1">
                  <a:lumMod val="50000"/>
                </a:schemeClr>
              </a:solidFill>
              <a:sym typeface="Wingdings" panose="05000000000000000000" pitchFamily="2" charset="2"/>
            </a:endParaRPr>
          </a:p>
          <a:p>
            <a:pPr lvl="3"/>
            <a:r>
              <a:rPr lang="ko-KR" altLang="en-US" dirty="0">
                <a:solidFill>
                  <a:schemeClr val="bg1">
                    <a:lumMod val="50000"/>
                  </a:schemeClr>
                </a:solidFill>
                <a:sym typeface="Wingdings" panose="05000000000000000000" pitchFamily="2" charset="2"/>
              </a:rPr>
              <a:t>파일</a:t>
            </a:r>
            <a:r>
              <a:rPr lang="en-US" altLang="ko-KR" dirty="0">
                <a:solidFill>
                  <a:schemeClr val="bg1">
                    <a:lumMod val="50000"/>
                  </a:schemeClr>
                </a:solidFill>
                <a:sym typeface="Wingdings" panose="05000000000000000000" pitchFamily="2" charset="2"/>
              </a:rPr>
              <a:t> </a:t>
            </a:r>
            <a:r>
              <a:rPr lang="ko-KR" altLang="en-US" dirty="0">
                <a:solidFill>
                  <a:schemeClr val="bg1">
                    <a:lumMod val="50000"/>
                  </a:schemeClr>
                </a:solidFill>
                <a:sym typeface="Wingdings" panose="05000000000000000000" pitchFamily="2" charset="2"/>
              </a:rPr>
              <a:t>저장</a:t>
            </a:r>
            <a:endParaRPr lang="en-US" altLang="ko-KR" dirty="0">
              <a:solidFill>
                <a:schemeClr val="bg1">
                  <a:lumMod val="50000"/>
                </a:schemeClr>
              </a:solidFill>
              <a:sym typeface="Wingdings" panose="05000000000000000000" pitchFamily="2" charset="2"/>
            </a:endParaRPr>
          </a:p>
          <a:p>
            <a:pPr lvl="2"/>
            <a:r>
              <a:rPr lang="ko-KR" altLang="en-US" dirty="0">
                <a:solidFill>
                  <a:schemeClr val="bg1">
                    <a:lumMod val="50000"/>
                  </a:schemeClr>
                </a:solidFill>
                <a:sym typeface="Wingdings" panose="05000000000000000000" pitchFamily="2" charset="2"/>
              </a:rPr>
              <a:t>단계 </a:t>
            </a:r>
            <a:r>
              <a:rPr lang="en-US" altLang="ko-KR" dirty="0">
                <a:solidFill>
                  <a:schemeClr val="bg1">
                    <a:lumMod val="50000"/>
                  </a:schemeClr>
                </a:solidFill>
                <a:sym typeface="Wingdings" panose="05000000000000000000" pitchFamily="2" charset="2"/>
              </a:rPr>
              <a:t>1-2. </a:t>
            </a:r>
            <a:r>
              <a:rPr lang="ko-KR" altLang="en-US" dirty="0" err="1">
                <a:solidFill>
                  <a:schemeClr val="bg1">
                    <a:lumMod val="50000"/>
                  </a:schemeClr>
                </a:solidFill>
                <a:sym typeface="Wingdings" panose="05000000000000000000" pitchFamily="2" charset="2"/>
              </a:rPr>
              <a:t>패스워드파일</a:t>
            </a:r>
            <a:r>
              <a:rPr lang="en-US" altLang="ko-KR" dirty="0">
                <a:solidFill>
                  <a:schemeClr val="bg1">
                    <a:lumMod val="50000"/>
                  </a:schemeClr>
                </a:solidFill>
                <a:sym typeface="Wingdings" panose="05000000000000000000" pitchFamily="2" charset="2"/>
              </a:rPr>
              <a:t>(</a:t>
            </a:r>
            <a:r>
              <a:rPr lang="en-US" altLang="ko-KR" dirty="0" err="1">
                <a:solidFill>
                  <a:schemeClr val="bg1">
                    <a:lumMod val="50000"/>
                  </a:schemeClr>
                </a:solidFill>
                <a:sym typeface="Wingdings" panose="05000000000000000000" pitchFamily="2" charset="2"/>
              </a:rPr>
              <a:t>passwordfile</a:t>
            </a:r>
            <a:r>
              <a:rPr lang="en-US" altLang="ko-KR" dirty="0">
                <a:solidFill>
                  <a:schemeClr val="bg1">
                    <a:lumMod val="50000"/>
                  </a:schemeClr>
                </a:solidFill>
                <a:sym typeface="Wingdings" panose="05000000000000000000" pitchFamily="2" charset="2"/>
              </a:rPr>
              <a:t>) </a:t>
            </a:r>
            <a:r>
              <a:rPr lang="ko-KR" altLang="en-US" dirty="0">
                <a:solidFill>
                  <a:schemeClr val="bg1">
                    <a:lumMod val="50000"/>
                  </a:schemeClr>
                </a:solidFill>
                <a:sym typeface="Wingdings" panose="05000000000000000000" pitchFamily="2" charset="2"/>
              </a:rPr>
              <a:t>암호화</a:t>
            </a:r>
            <a:endParaRPr lang="en-US" altLang="ko-KR" dirty="0">
              <a:solidFill>
                <a:schemeClr val="bg1">
                  <a:lumMod val="50000"/>
                </a:schemeClr>
              </a:solidFill>
              <a:sym typeface="Wingdings" panose="05000000000000000000" pitchFamily="2" charset="2"/>
            </a:endParaRPr>
          </a:p>
          <a:p>
            <a:pPr lvl="3"/>
            <a:r>
              <a:rPr lang="en-US" altLang="ko-KR" dirty="0" err="1">
                <a:solidFill>
                  <a:schemeClr val="bg1">
                    <a:lumMod val="50000"/>
                  </a:schemeClr>
                </a:solidFill>
              </a:rPr>
              <a:t>ship@Newton</a:t>
            </a:r>
            <a:r>
              <a:rPr lang="en-US" altLang="ko-KR" dirty="0">
                <a:solidFill>
                  <a:schemeClr val="bg1">
                    <a:lumMod val="50000"/>
                  </a:schemeClr>
                </a:solidFill>
              </a:rPr>
              <a:t>:/</a:t>
            </a:r>
            <a:r>
              <a:rPr lang="en-US" altLang="ko-KR" dirty="0" err="1">
                <a:solidFill>
                  <a:schemeClr val="bg1">
                    <a:lumMod val="50000"/>
                  </a:schemeClr>
                </a:solidFill>
              </a:rPr>
              <a:t>etc</a:t>
            </a:r>
            <a:r>
              <a:rPr lang="en-US" altLang="ko-KR" dirty="0">
                <a:solidFill>
                  <a:schemeClr val="bg1">
                    <a:lumMod val="50000"/>
                  </a:schemeClr>
                </a:solidFill>
              </a:rPr>
              <a:t>/mosquito/</a:t>
            </a:r>
            <a:r>
              <a:rPr lang="en-US" altLang="ko-KR" dirty="0" err="1">
                <a:solidFill>
                  <a:schemeClr val="bg1">
                    <a:lumMod val="50000"/>
                  </a:schemeClr>
                </a:solidFill>
              </a:rPr>
              <a:t>conf.d</a:t>
            </a:r>
            <a:r>
              <a:rPr lang="en-US" altLang="ko-KR" dirty="0">
                <a:solidFill>
                  <a:schemeClr val="bg1">
                    <a:lumMod val="50000"/>
                  </a:schemeClr>
                </a:solidFill>
              </a:rPr>
              <a:t>$ </a:t>
            </a:r>
            <a:r>
              <a:rPr lang="en-US" altLang="ko-KR" dirty="0" err="1">
                <a:solidFill>
                  <a:schemeClr val="bg1">
                    <a:lumMod val="50000"/>
                  </a:schemeClr>
                </a:solidFill>
              </a:rPr>
              <a:t>sudo</a:t>
            </a:r>
            <a:r>
              <a:rPr lang="en-US" altLang="ko-KR" dirty="0">
                <a:solidFill>
                  <a:schemeClr val="bg1">
                    <a:lumMod val="50000"/>
                  </a:schemeClr>
                </a:solidFill>
              </a:rPr>
              <a:t> </a:t>
            </a:r>
            <a:r>
              <a:rPr lang="en-US" altLang="ko-KR" dirty="0" err="1">
                <a:solidFill>
                  <a:schemeClr val="bg1">
                    <a:lumMod val="50000"/>
                  </a:schemeClr>
                </a:solidFill>
              </a:rPr>
              <a:t>mosquitto_passwd</a:t>
            </a:r>
            <a:r>
              <a:rPr lang="ko-KR" altLang="en-US" dirty="0">
                <a:solidFill>
                  <a:schemeClr val="bg1">
                    <a:lumMod val="50000"/>
                  </a:schemeClr>
                </a:solidFill>
              </a:rPr>
              <a:t> </a:t>
            </a:r>
            <a:r>
              <a:rPr lang="en-US" altLang="ko-KR" dirty="0">
                <a:solidFill>
                  <a:schemeClr val="bg1">
                    <a:lumMod val="50000"/>
                  </a:schemeClr>
                </a:solidFill>
              </a:rPr>
              <a:t>–U</a:t>
            </a:r>
            <a:r>
              <a:rPr lang="ko-KR" altLang="en-US" dirty="0">
                <a:solidFill>
                  <a:schemeClr val="bg1">
                    <a:lumMod val="50000"/>
                  </a:schemeClr>
                </a:solidFill>
              </a:rPr>
              <a:t> </a:t>
            </a:r>
            <a:r>
              <a:rPr lang="en-US" altLang="ko-KR" dirty="0" err="1">
                <a:solidFill>
                  <a:schemeClr val="bg1">
                    <a:lumMod val="50000"/>
                  </a:schemeClr>
                </a:solidFill>
              </a:rPr>
              <a:t>passwordfile</a:t>
            </a:r>
            <a:endParaRPr lang="en-US" altLang="ko-KR" dirty="0">
              <a:solidFill>
                <a:schemeClr val="bg1">
                  <a:lumMod val="50000"/>
                </a:schemeClr>
              </a:solidFill>
            </a:endParaRPr>
          </a:p>
          <a:p>
            <a:pPr lvl="3"/>
            <a:r>
              <a:rPr lang="en-US" altLang="ko-KR" dirty="0" err="1">
                <a:solidFill>
                  <a:schemeClr val="bg1">
                    <a:lumMod val="50000"/>
                  </a:schemeClr>
                </a:solidFill>
              </a:rPr>
              <a:t>ship@Newton</a:t>
            </a:r>
            <a:r>
              <a:rPr lang="en-US" altLang="ko-KR" dirty="0">
                <a:solidFill>
                  <a:schemeClr val="bg1">
                    <a:lumMod val="50000"/>
                  </a:schemeClr>
                </a:solidFill>
              </a:rPr>
              <a:t>:/</a:t>
            </a:r>
            <a:r>
              <a:rPr lang="en-US" altLang="ko-KR" dirty="0" err="1">
                <a:solidFill>
                  <a:schemeClr val="bg1">
                    <a:lumMod val="50000"/>
                  </a:schemeClr>
                </a:solidFill>
              </a:rPr>
              <a:t>etc</a:t>
            </a:r>
            <a:r>
              <a:rPr lang="en-US" altLang="ko-KR" dirty="0">
                <a:solidFill>
                  <a:schemeClr val="bg1">
                    <a:lumMod val="50000"/>
                  </a:schemeClr>
                </a:solidFill>
              </a:rPr>
              <a:t>/mosquito/</a:t>
            </a:r>
            <a:r>
              <a:rPr lang="en-US" altLang="ko-KR" dirty="0" err="1">
                <a:solidFill>
                  <a:schemeClr val="bg1">
                    <a:lumMod val="50000"/>
                  </a:schemeClr>
                </a:solidFill>
              </a:rPr>
              <a:t>conf.d</a:t>
            </a:r>
            <a:r>
              <a:rPr lang="en-US" altLang="ko-KR" dirty="0">
                <a:solidFill>
                  <a:schemeClr val="bg1">
                    <a:lumMod val="50000"/>
                  </a:schemeClr>
                </a:solidFill>
              </a:rPr>
              <a:t>$ </a:t>
            </a:r>
          </a:p>
          <a:p>
            <a:pPr lvl="4"/>
            <a:r>
              <a:rPr lang="ko-KR" altLang="en-US" dirty="0">
                <a:solidFill>
                  <a:schemeClr val="bg1">
                    <a:lumMod val="50000"/>
                  </a:schemeClr>
                </a:solidFill>
              </a:rPr>
              <a:t>아무런 반응 없음</a:t>
            </a:r>
            <a:r>
              <a:rPr lang="en-US" altLang="ko-KR" dirty="0">
                <a:solidFill>
                  <a:schemeClr val="bg1">
                    <a:lumMod val="50000"/>
                  </a:schemeClr>
                </a:solidFill>
              </a:rPr>
              <a:t>. </a:t>
            </a:r>
            <a:r>
              <a:rPr lang="ko-KR" altLang="en-US" dirty="0">
                <a:solidFill>
                  <a:schemeClr val="bg1">
                    <a:lumMod val="50000"/>
                  </a:schemeClr>
                </a:solidFill>
              </a:rPr>
              <a:t>무반응이 반응</a:t>
            </a:r>
            <a:r>
              <a:rPr lang="en-US" altLang="ko-KR" dirty="0">
                <a:solidFill>
                  <a:schemeClr val="bg1">
                    <a:lumMod val="50000"/>
                  </a:schemeClr>
                </a:solidFill>
              </a:rPr>
              <a:t>! </a:t>
            </a:r>
            <a:r>
              <a:rPr lang="ko-KR" altLang="en-US" dirty="0">
                <a:solidFill>
                  <a:schemeClr val="bg1">
                    <a:lumMod val="50000"/>
                  </a:schemeClr>
                </a:solidFill>
              </a:rPr>
              <a:t>에러 났다는 말이 없음으로 </a:t>
            </a:r>
            <a:r>
              <a:rPr lang="en-US" altLang="ko-KR" dirty="0">
                <a:solidFill>
                  <a:schemeClr val="bg1">
                    <a:lumMod val="50000"/>
                  </a:schemeClr>
                </a:solidFill>
              </a:rPr>
              <a:t>Good! ^^</a:t>
            </a:r>
          </a:p>
          <a:p>
            <a:pPr lvl="2"/>
            <a:r>
              <a:rPr lang="en-US" altLang="ko-KR" dirty="0"/>
              <a:t>(</a:t>
            </a:r>
            <a:r>
              <a:rPr lang="ko-KR" altLang="en-US" dirty="0"/>
              <a:t>선택 사항</a:t>
            </a:r>
            <a:r>
              <a:rPr lang="en-US" altLang="ko-KR" dirty="0"/>
              <a:t>) </a:t>
            </a:r>
            <a:r>
              <a:rPr lang="ko-KR" altLang="en-US" dirty="0"/>
              <a:t>단계 </a:t>
            </a:r>
            <a:r>
              <a:rPr lang="en-US" altLang="ko-KR" dirty="0"/>
              <a:t>1-3. </a:t>
            </a:r>
            <a:r>
              <a:rPr lang="ko-KR" altLang="en-US" dirty="0"/>
              <a:t>사용자 추가 등록</a:t>
            </a:r>
            <a:endParaRPr lang="en-US" altLang="ko-KR" dirty="0"/>
          </a:p>
          <a:p>
            <a:pPr lvl="3"/>
            <a:r>
              <a:rPr lang="en-US" altLang="ko-KR" dirty="0" err="1"/>
              <a:t>userid</a:t>
            </a:r>
            <a:r>
              <a:rPr lang="ko-KR" altLang="en-US" dirty="0"/>
              <a:t>는 </a:t>
            </a:r>
            <a:r>
              <a:rPr lang="en-US" altLang="ko-KR" dirty="0" err="1"/>
              <a:t>mqtt_phonephirippa</a:t>
            </a:r>
            <a:r>
              <a:rPr lang="en-US" altLang="ko-KR" dirty="0"/>
              <a:t>, password</a:t>
            </a:r>
            <a:r>
              <a:rPr lang="ko-KR" altLang="en-US" dirty="0"/>
              <a:t>는 </a:t>
            </a:r>
            <a:r>
              <a:rPr lang="en-US" altLang="ko-KR" dirty="0"/>
              <a:t>1234</a:t>
            </a:r>
            <a:r>
              <a:rPr lang="ko-KR" altLang="en-US" dirty="0"/>
              <a:t>인 새로운 사용자 등록</a:t>
            </a:r>
            <a:endParaRPr lang="en-US" altLang="ko-KR" dirty="0"/>
          </a:p>
          <a:p>
            <a:pPr lvl="4"/>
            <a:r>
              <a:rPr lang="ko-KR" altLang="en-US" dirty="0"/>
              <a:t>형식 </a:t>
            </a:r>
            <a:r>
              <a:rPr lang="en-US" altLang="ko-KR" dirty="0"/>
              <a:t>: </a:t>
            </a:r>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a:t>
            </a:r>
            <a:r>
              <a:rPr lang="en-US" altLang="ko-KR" dirty="0" err="1"/>
              <a:t>mosquitto_passwd</a:t>
            </a:r>
            <a:r>
              <a:rPr lang="en-US" altLang="ko-KR" dirty="0"/>
              <a:t> –b </a:t>
            </a:r>
            <a:r>
              <a:rPr lang="en-US" altLang="ko-KR" dirty="0" err="1"/>
              <a:t>passwordfile</a:t>
            </a:r>
            <a:r>
              <a:rPr lang="en-US" altLang="ko-KR" dirty="0"/>
              <a:t> </a:t>
            </a:r>
            <a:r>
              <a:rPr lang="en-US" altLang="ko-KR" i="1" dirty="0" err="1">
                <a:solidFill>
                  <a:schemeClr val="accent6">
                    <a:lumMod val="75000"/>
                  </a:schemeClr>
                </a:solidFill>
              </a:rPr>
              <a:t>userid</a:t>
            </a:r>
            <a:r>
              <a:rPr lang="en-US" altLang="ko-KR" dirty="0"/>
              <a:t> </a:t>
            </a:r>
            <a:r>
              <a:rPr lang="en-US" altLang="ko-KR" i="1" dirty="0">
                <a:solidFill>
                  <a:srgbClr val="00B050"/>
                </a:solidFill>
              </a:rPr>
              <a:t>password</a:t>
            </a:r>
            <a:r>
              <a:rPr lang="en-US" altLang="ko-KR" dirty="0">
                <a:solidFill>
                  <a:srgbClr val="00B050"/>
                </a:solidFill>
              </a:rPr>
              <a:t> </a:t>
            </a:r>
          </a:p>
          <a:p>
            <a:pPr lvl="3"/>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a:t>
            </a:r>
            <a:r>
              <a:rPr lang="en-US" altLang="ko-KR" dirty="0" err="1"/>
              <a:t>mosquitto_passwd</a:t>
            </a:r>
            <a:r>
              <a:rPr lang="en-US" altLang="ko-KR" dirty="0"/>
              <a:t> –b </a:t>
            </a:r>
            <a:r>
              <a:rPr lang="en-US" altLang="ko-KR" dirty="0" err="1"/>
              <a:t>passwordfile</a:t>
            </a:r>
            <a:r>
              <a:rPr lang="en-US" altLang="ko-KR" dirty="0"/>
              <a:t> </a:t>
            </a:r>
            <a:r>
              <a:rPr lang="en-US" altLang="ko-KR" dirty="0" err="1">
                <a:solidFill>
                  <a:schemeClr val="accent6">
                    <a:lumMod val="75000"/>
                  </a:schemeClr>
                </a:solidFill>
              </a:rPr>
              <a:t>mqtt_phonephirippa</a:t>
            </a:r>
            <a:r>
              <a:rPr lang="en-US" altLang="ko-KR" dirty="0"/>
              <a:t> </a:t>
            </a:r>
            <a:r>
              <a:rPr lang="en-US" altLang="ko-KR" dirty="0">
                <a:solidFill>
                  <a:srgbClr val="00B050"/>
                </a:solidFill>
              </a:rPr>
              <a:t>1234</a:t>
            </a:r>
          </a:p>
          <a:p>
            <a:pPr lvl="3"/>
            <a:endParaRPr lang="en-US" altLang="ko-KR" dirty="0"/>
          </a:p>
          <a:p>
            <a:pPr lvl="3"/>
            <a:endParaRPr lang="en-US" altLang="ko-KR" dirty="0"/>
          </a:p>
          <a:p>
            <a:pPr lvl="2"/>
            <a:endParaRPr lang="en-US" altLang="ko-KR" dirty="0">
              <a:sym typeface="Wingdings" panose="05000000000000000000" pitchFamily="2" charset="2"/>
            </a:endParaRPr>
          </a:p>
          <a:p>
            <a:pPr lvl="2"/>
            <a:endParaRPr lang="en-US" altLang="ko-KR" dirty="0">
              <a:sym typeface="Wingdings" panose="05000000000000000000" pitchFamily="2" charset="2"/>
            </a:endParaRPr>
          </a:p>
          <a:p>
            <a:pPr lvl="3"/>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컴퓨터의 외부 장치에서 </a:t>
            </a:r>
            <a:r>
              <a:rPr lang="en-US" altLang="ko-KR" dirty="0"/>
              <a:t>Broker</a:t>
            </a:r>
            <a:r>
              <a:rPr lang="ko-KR" altLang="en-US" dirty="0"/>
              <a:t>에 접속</a:t>
            </a:r>
          </a:p>
        </p:txBody>
      </p:sp>
      <p:pic>
        <p:nvPicPr>
          <p:cNvPr id="10" name="그림 9">
            <a:extLst>
              <a:ext uri="{FF2B5EF4-FFF2-40B4-BE49-F238E27FC236}">
                <a16:creationId xmlns:a16="http://schemas.microsoft.com/office/drawing/2014/main" id="{D8663EC6-5EC0-4D1F-AA3E-C6555C052358}"/>
              </a:ext>
            </a:extLst>
          </p:cNvPr>
          <p:cNvPicPr>
            <a:picLocks noChangeAspect="1"/>
          </p:cNvPicPr>
          <p:nvPr/>
        </p:nvPicPr>
        <p:blipFill>
          <a:blip r:embed="rId3"/>
          <a:stretch>
            <a:fillRect/>
          </a:stretch>
        </p:blipFill>
        <p:spPr>
          <a:xfrm>
            <a:off x="5614573" y="1727612"/>
            <a:ext cx="5631180" cy="1516380"/>
          </a:xfrm>
          <a:prstGeom prst="rect">
            <a:avLst/>
          </a:prstGeom>
        </p:spPr>
      </p:pic>
      <p:sp>
        <p:nvSpPr>
          <p:cNvPr id="11" name="타원 10">
            <a:extLst>
              <a:ext uri="{FF2B5EF4-FFF2-40B4-BE49-F238E27FC236}">
                <a16:creationId xmlns:a16="http://schemas.microsoft.com/office/drawing/2014/main" id="{C9EB30EE-9A21-40D8-BB91-A553F203BE1A}"/>
              </a:ext>
            </a:extLst>
          </p:cNvPr>
          <p:cNvSpPr/>
          <p:nvPr/>
        </p:nvSpPr>
        <p:spPr>
          <a:xfrm>
            <a:off x="6942938" y="2426932"/>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435936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51</a:t>
            </a:fld>
            <a:endParaRPr lang="ko-KR" altLang="en-US" dirty="0"/>
          </a:p>
        </p:txBody>
      </p:sp>
      <p:sp>
        <p:nvSpPr>
          <p:cNvPr id="4" name="내용 개체 틀 3"/>
          <p:cNvSpPr>
            <a:spLocks noGrp="1"/>
          </p:cNvSpPr>
          <p:nvPr>
            <p:ph sz="quarter" idx="11"/>
          </p:nvPr>
        </p:nvSpPr>
        <p:spPr>
          <a:xfrm>
            <a:off x="266398" y="578149"/>
            <a:ext cx="10979355" cy="1745730"/>
          </a:xfrm>
        </p:spPr>
        <p:txBody>
          <a:bodyPr/>
          <a:lstStyle/>
          <a:p>
            <a:r>
              <a:rPr lang="en-US" altLang="ko-KR" dirty="0" err="1"/>
              <a:t>Mosquitto</a:t>
            </a:r>
            <a:r>
              <a:rPr lang="en-US" altLang="ko-KR" dirty="0"/>
              <a:t> Authentication methods</a:t>
            </a:r>
          </a:p>
          <a:p>
            <a:pPr lvl="1"/>
            <a:r>
              <a:rPr lang="ko-KR" altLang="en-US" dirty="0"/>
              <a:t>단계</a:t>
            </a:r>
            <a:r>
              <a:rPr lang="en-US" altLang="ko-KR" dirty="0"/>
              <a:t> 2. </a:t>
            </a:r>
            <a:r>
              <a:rPr lang="ko-KR" altLang="en-US" dirty="0"/>
              <a:t>접근 권한 설정 및 생성한 패스워드 파일 적용하기</a:t>
            </a:r>
            <a:endParaRPr lang="en-US" altLang="ko-KR" dirty="0"/>
          </a:p>
          <a:p>
            <a:pPr lvl="2"/>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nano </a:t>
            </a:r>
            <a:r>
              <a:rPr lang="en-US" altLang="ko-KR" dirty="0" err="1"/>
              <a:t>my.conf</a:t>
            </a:r>
            <a:endParaRPr lang="en-US" altLang="ko-KR" dirty="0"/>
          </a:p>
          <a:p>
            <a:pPr lvl="3"/>
            <a:r>
              <a:rPr lang="ko-KR" altLang="en-US" dirty="0"/>
              <a:t>파일 확장자가 </a:t>
            </a:r>
            <a:r>
              <a:rPr lang="en-US" altLang="ko-KR" dirty="0"/>
              <a:t>conf</a:t>
            </a:r>
            <a:r>
              <a:rPr lang="ko-KR" altLang="en-US" dirty="0"/>
              <a:t>인 임의의 파일을 생성</a:t>
            </a:r>
            <a:endParaRPr lang="en-US" altLang="ko-KR" dirty="0"/>
          </a:p>
          <a:p>
            <a:pPr lvl="3"/>
            <a:r>
              <a:rPr lang="ko-KR" altLang="en-US" dirty="0"/>
              <a:t>아래 내용 입력 후 저장</a:t>
            </a:r>
            <a:endParaRPr lang="en-US" altLang="ko-KR" dirty="0"/>
          </a:p>
          <a:p>
            <a:pPr lvl="3"/>
            <a:endParaRPr lang="en-US" altLang="ko-KR" dirty="0"/>
          </a:p>
          <a:p>
            <a:pPr lvl="3"/>
            <a:endParaRPr lang="en-US" altLang="ko-KR" dirty="0"/>
          </a:p>
          <a:p>
            <a:pPr lvl="3"/>
            <a:endParaRPr lang="en-US" altLang="ko-KR" dirty="0"/>
          </a:p>
          <a:p>
            <a:pPr lvl="4"/>
            <a:r>
              <a:rPr lang="en-US" altLang="ko-KR" dirty="0" err="1"/>
              <a:t>allow_anonymous</a:t>
            </a:r>
            <a:r>
              <a:rPr lang="ko-KR" altLang="en-US" dirty="0"/>
              <a:t>는 </a:t>
            </a:r>
            <a:r>
              <a:rPr lang="en-US" altLang="ko-KR" dirty="0"/>
              <a:t>true </a:t>
            </a:r>
            <a:r>
              <a:rPr lang="ko-KR" altLang="en-US" dirty="0"/>
              <a:t>또는</a:t>
            </a:r>
            <a:r>
              <a:rPr lang="en-US" altLang="ko-KR" dirty="0"/>
              <a:t> false</a:t>
            </a:r>
            <a:r>
              <a:rPr lang="ko-KR" altLang="en-US" dirty="0"/>
              <a:t>로 설정 가능</a:t>
            </a:r>
            <a:r>
              <a:rPr lang="en-US" altLang="ko-KR" dirty="0"/>
              <a:t>, </a:t>
            </a:r>
          </a:p>
          <a:p>
            <a:pPr lvl="4"/>
            <a:r>
              <a:rPr lang="en-US" altLang="ko-KR" dirty="0" err="1"/>
              <a:t>allow_anonymous</a:t>
            </a:r>
            <a:r>
              <a:rPr lang="ko-KR" altLang="en-US" dirty="0"/>
              <a:t>가 </a:t>
            </a:r>
            <a:r>
              <a:rPr lang="en-US" altLang="ko-KR" dirty="0"/>
              <a:t>false</a:t>
            </a:r>
            <a:r>
              <a:rPr lang="ko-KR" altLang="en-US" dirty="0"/>
              <a:t>로 설정되면 아무나</a:t>
            </a:r>
            <a:r>
              <a:rPr lang="en-US" altLang="ko-KR" dirty="0"/>
              <a:t>(anonymous) </a:t>
            </a:r>
            <a:r>
              <a:rPr lang="ko-KR" altLang="en-US" dirty="0"/>
              <a:t>접속 허용</a:t>
            </a:r>
            <a:r>
              <a:rPr lang="en-US" altLang="ko-KR" dirty="0"/>
              <a:t>(allow) </a:t>
            </a:r>
            <a:r>
              <a:rPr lang="ko-KR" altLang="en-US" dirty="0" err="1"/>
              <a:t>않됨</a:t>
            </a:r>
            <a:r>
              <a:rPr lang="en-US" altLang="ko-KR" dirty="0"/>
              <a:t>.</a:t>
            </a:r>
          </a:p>
          <a:p>
            <a:pPr lvl="4"/>
            <a:r>
              <a:rPr lang="ko-KR" altLang="en-US" dirty="0"/>
              <a:t>등록된 사용자만 </a:t>
            </a:r>
            <a:r>
              <a:rPr lang="en-US" altLang="ko-KR" dirty="0"/>
              <a:t>Broker</a:t>
            </a:r>
            <a:r>
              <a:rPr lang="ko-KR" altLang="en-US" dirty="0"/>
              <a:t>에 </a:t>
            </a:r>
            <a:r>
              <a:rPr lang="en-US" altLang="ko-KR" dirty="0"/>
              <a:t>Sub, Pub </a:t>
            </a:r>
            <a:r>
              <a:rPr lang="ko-KR" altLang="en-US" dirty="0"/>
              <a:t>가능</a:t>
            </a:r>
            <a:r>
              <a:rPr lang="en-US" altLang="ko-KR" dirty="0"/>
              <a:t>.</a:t>
            </a:r>
          </a:p>
          <a:p>
            <a:pPr lvl="1"/>
            <a:r>
              <a:rPr lang="ko-KR" altLang="en-US" dirty="0"/>
              <a:t>단계 </a:t>
            </a:r>
            <a:r>
              <a:rPr lang="en-US" altLang="ko-KR" dirty="0"/>
              <a:t>3. Broker </a:t>
            </a:r>
            <a:r>
              <a:rPr lang="ko-KR" altLang="en-US" dirty="0"/>
              <a:t>재 시작</a:t>
            </a:r>
            <a:endParaRPr lang="en-US" altLang="ko-KR" dirty="0"/>
          </a:p>
          <a:p>
            <a:pPr lvl="2"/>
            <a:r>
              <a:rPr lang="en-US" altLang="ko-KR" dirty="0" err="1">
                <a:solidFill>
                  <a:srgbClr val="00B050"/>
                </a:solidFill>
              </a:rPr>
              <a:t>ship@Newton</a:t>
            </a:r>
            <a:r>
              <a:rPr lang="en-US" altLang="ko-KR" dirty="0"/>
              <a:t>:/</a:t>
            </a:r>
            <a:r>
              <a:rPr lang="en-US" altLang="ko-KR" dirty="0" err="1"/>
              <a:t>etc</a:t>
            </a:r>
            <a:r>
              <a:rPr lang="en-US" altLang="ko-KR" dirty="0"/>
              <a:t>/mosquito/</a:t>
            </a:r>
            <a:r>
              <a:rPr lang="en-US" altLang="ko-KR" dirty="0" err="1"/>
              <a:t>conf.d</a:t>
            </a:r>
            <a:r>
              <a:rPr lang="en-US" altLang="ko-KR" dirty="0"/>
              <a:t>$ </a:t>
            </a:r>
            <a:r>
              <a:rPr lang="en-US" altLang="ko-KR" dirty="0" err="1"/>
              <a:t>sudo</a:t>
            </a:r>
            <a:r>
              <a:rPr lang="en-US" altLang="ko-KR" dirty="0"/>
              <a:t> </a:t>
            </a:r>
            <a:r>
              <a:rPr lang="en-US" altLang="ko-KR" dirty="0" err="1"/>
              <a:t>systemctl</a:t>
            </a:r>
            <a:r>
              <a:rPr lang="en-US" altLang="ko-KR" dirty="0"/>
              <a:t> restart </a:t>
            </a:r>
            <a:r>
              <a:rPr lang="en-US" altLang="ko-KR" dirty="0" err="1"/>
              <a:t>mosquitto</a:t>
            </a:r>
            <a:endParaRPr lang="en-US" altLang="ko-KR" dirty="0"/>
          </a:p>
          <a:p>
            <a:pPr lvl="1"/>
            <a:endParaRPr lang="en-US" altLang="ko-KR" dirty="0"/>
          </a:p>
          <a:p>
            <a:pPr lvl="3"/>
            <a:endParaRPr lang="en-US" altLang="ko-KR" dirty="0"/>
          </a:p>
          <a:p>
            <a:pPr marL="702000" lvl="3" indent="0">
              <a:buNone/>
            </a:pPr>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컴퓨터의 외부 장치에서 </a:t>
            </a:r>
            <a:r>
              <a:rPr lang="en-US" altLang="ko-KR" dirty="0"/>
              <a:t>Broker</a:t>
            </a:r>
            <a:r>
              <a:rPr lang="ko-KR" altLang="en-US" dirty="0"/>
              <a:t>에 접속</a:t>
            </a:r>
          </a:p>
        </p:txBody>
      </p:sp>
      <p:sp>
        <p:nvSpPr>
          <p:cNvPr id="7" name="모서리가 둥근 직사각형 8">
            <a:extLst>
              <a:ext uri="{FF2B5EF4-FFF2-40B4-BE49-F238E27FC236}">
                <a16:creationId xmlns:a16="http://schemas.microsoft.com/office/drawing/2014/main" id="{6F5D50AB-C473-456A-8CDC-7AFC22FECFF7}"/>
              </a:ext>
            </a:extLst>
          </p:cNvPr>
          <p:cNvSpPr/>
          <p:nvPr/>
        </p:nvSpPr>
        <p:spPr bwMode="auto">
          <a:xfrm>
            <a:off x="1368549" y="2229185"/>
            <a:ext cx="4104456" cy="57606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err="1">
                <a:solidFill>
                  <a:prstClr val="black"/>
                </a:solidFill>
                <a:latin typeface="맑은 고딕" pitchFamily="50" charset="-127"/>
                <a:ea typeface="맑은 고딕" pitchFamily="50" charset="-127"/>
              </a:rPr>
              <a:t>allow_anonymous</a:t>
            </a:r>
            <a:r>
              <a:rPr lang="en-US" altLang="ko-KR" sz="1400" b="1" dirty="0">
                <a:solidFill>
                  <a:prstClr val="black"/>
                </a:solidFill>
                <a:latin typeface="맑은 고딕" pitchFamily="50" charset="-127"/>
                <a:ea typeface="맑은 고딕" pitchFamily="50" charset="-127"/>
              </a:rPr>
              <a:t> false</a:t>
            </a:r>
          </a:p>
          <a:p>
            <a:r>
              <a:rPr lang="en-US" altLang="ko-KR" sz="1400" b="1" dirty="0" err="1">
                <a:solidFill>
                  <a:prstClr val="black"/>
                </a:solidFill>
                <a:latin typeface="맑은 고딕" pitchFamily="50" charset="-127"/>
                <a:ea typeface="맑은 고딕" pitchFamily="50" charset="-127"/>
              </a:rPr>
              <a:t>password_file</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etc</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mosquitto</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passwordfile</a:t>
            </a:r>
            <a:endParaRPr lang="en-US" altLang="ko-KR" sz="1400" b="1" dirty="0">
              <a:solidFill>
                <a:prstClr val="black"/>
              </a:solidFill>
              <a:latin typeface="맑은 고딕" pitchFamily="50" charset="-127"/>
              <a:ea typeface="맑은 고딕" pitchFamily="50" charset="-127"/>
            </a:endParaRPr>
          </a:p>
        </p:txBody>
      </p:sp>
      <p:pic>
        <p:nvPicPr>
          <p:cNvPr id="13" name="그림 12">
            <a:extLst>
              <a:ext uri="{FF2B5EF4-FFF2-40B4-BE49-F238E27FC236}">
                <a16:creationId xmlns:a16="http://schemas.microsoft.com/office/drawing/2014/main" id="{1F62A061-34F2-409B-9F53-5FE3EFD45212}"/>
              </a:ext>
            </a:extLst>
          </p:cNvPr>
          <p:cNvPicPr>
            <a:picLocks noChangeAspect="1"/>
          </p:cNvPicPr>
          <p:nvPr/>
        </p:nvPicPr>
        <p:blipFill>
          <a:blip r:embed="rId3"/>
          <a:stretch>
            <a:fillRect/>
          </a:stretch>
        </p:blipFill>
        <p:spPr>
          <a:xfrm>
            <a:off x="6271806" y="1943943"/>
            <a:ext cx="4752526" cy="1557971"/>
          </a:xfrm>
          <a:prstGeom prst="rect">
            <a:avLst/>
          </a:prstGeom>
        </p:spPr>
      </p:pic>
      <p:pic>
        <p:nvPicPr>
          <p:cNvPr id="15" name="그림 14">
            <a:extLst>
              <a:ext uri="{FF2B5EF4-FFF2-40B4-BE49-F238E27FC236}">
                <a16:creationId xmlns:a16="http://schemas.microsoft.com/office/drawing/2014/main" id="{6834A41B-E6A2-47B2-BFE3-0A4956281AAD}"/>
              </a:ext>
            </a:extLst>
          </p:cNvPr>
          <p:cNvPicPr>
            <a:picLocks noChangeAspect="1"/>
          </p:cNvPicPr>
          <p:nvPr/>
        </p:nvPicPr>
        <p:blipFill>
          <a:blip r:embed="rId4"/>
          <a:stretch>
            <a:fillRect/>
          </a:stretch>
        </p:blipFill>
        <p:spPr>
          <a:xfrm>
            <a:off x="3146225" y="4680247"/>
            <a:ext cx="5219700" cy="967740"/>
          </a:xfrm>
          <a:prstGeom prst="rect">
            <a:avLst/>
          </a:prstGeom>
        </p:spPr>
      </p:pic>
    </p:spTree>
    <p:extLst>
      <p:ext uri="{BB962C8B-B14F-4D97-AF65-F5344CB8AC3E}">
        <p14:creationId xmlns:p14="http://schemas.microsoft.com/office/powerpoint/2010/main" val="3062047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52</a:t>
            </a:fld>
            <a:endParaRPr lang="ko-KR" altLang="en-US" dirty="0"/>
          </a:p>
        </p:txBody>
      </p:sp>
      <p:sp>
        <p:nvSpPr>
          <p:cNvPr id="4" name="내용 개체 틀 3"/>
          <p:cNvSpPr>
            <a:spLocks noGrp="1"/>
          </p:cNvSpPr>
          <p:nvPr>
            <p:ph sz="quarter" idx="11"/>
          </p:nvPr>
        </p:nvSpPr>
        <p:spPr/>
        <p:txBody>
          <a:bodyPr/>
          <a:lstStyle/>
          <a:p>
            <a:r>
              <a:rPr lang="en-US" altLang="ko-KR" dirty="0"/>
              <a:t>MQTT </a:t>
            </a:r>
            <a:r>
              <a:rPr lang="ko-KR" altLang="en-US" dirty="0"/>
              <a:t>구조</a:t>
            </a:r>
            <a:endParaRPr lang="en-US" altLang="ko-KR" dirty="0"/>
          </a:p>
          <a:p>
            <a:pPr lvl="1"/>
            <a:r>
              <a:rPr lang="en-US" altLang="ko-KR" dirty="0">
                <a:solidFill>
                  <a:srgbClr val="FF0000"/>
                </a:solidFill>
              </a:rPr>
              <a:t>Publisher</a:t>
            </a:r>
            <a:r>
              <a:rPr lang="en-US" altLang="ko-KR" dirty="0"/>
              <a:t> / Broker / Subscriber</a:t>
            </a:r>
          </a:p>
          <a:p>
            <a:pPr lvl="2"/>
            <a:r>
              <a:rPr lang="en-US" altLang="ko-KR" dirty="0">
                <a:solidFill>
                  <a:srgbClr val="FF0000"/>
                </a:solidFill>
              </a:rPr>
              <a:t>Phi board</a:t>
            </a:r>
            <a:r>
              <a:rPr lang="en-US" altLang="ko-KR" dirty="0"/>
              <a:t>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Software</a:t>
            </a:r>
            <a:endParaRPr lang="en-US" altLang="ko-KR" dirty="0"/>
          </a:p>
          <a:p>
            <a:endParaRPr lang="en-US" altLang="ko-KR" dirty="0"/>
          </a:p>
          <a:p>
            <a:endParaRPr lang="en-US" altLang="ko-KR" dirty="0"/>
          </a:p>
          <a:p>
            <a:endParaRPr lang="en-US" altLang="ko-KR" dirty="0"/>
          </a:p>
          <a:p>
            <a:pPr lvl="1"/>
            <a:endParaRPr lang="en-US" altLang="ko-KR" dirty="0">
              <a:solidFill>
                <a:srgbClr val="FF0000"/>
              </a:solidFill>
            </a:endParaRPr>
          </a:p>
          <a:p>
            <a:pPr lvl="1"/>
            <a:endParaRPr lang="en-US" altLang="ko-KR" dirty="0">
              <a:solidFill>
                <a:srgbClr val="FF0000"/>
              </a:solidFill>
            </a:endParaRPr>
          </a:p>
          <a:p>
            <a:pPr lvl="1"/>
            <a:r>
              <a:rPr lang="en-US" altLang="ko-KR" dirty="0"/>
              <a:t>Publisher / Broker / </a:t>
            </a:r>
            <a:r>
              <a:rPr lang="en-US" altLang="ko-KR" dirty="0">
                <a:solidFill>
                  <a:srgbClr val="FF0000"/>
                </a:solidFill>
              </a:rPr>
              <a:t>Subscriber</a:t>
            </a:r>
          </a:p>
          <a:p>
            <a:pPr lvl="2"/>
            <a:r>
              <a:rPr lang="en-US" altLang="ko-KR" dirty="0"/>
              <a:t>Software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Phi board</a:t>
            </a:r>
            <a:endParaRPr lang="en-US" altLang="ko-KR" dirty="0">
              <a:solidFill>
                <a:srgbClr val="FF0000"/>
              </a:solidFill>
            </a:endParaRPr>
          </a:p>
          <a:p>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pic>
        <p:nvPicPr>
          <p:cNvPr id="1026" name="Picture 2" descr="MQTT의 Publish/Subscribe 개념">
            <a:extLst>
              <a:ext uri="{FF2B5EF4-FFF2-40B4-BE49-F238E27FC236}">
                <a16:creationId xmlns:a16="http://schemas.microsoft.com/office/drawing/2014/main" id="{DB2670A6-14CE-41D3-866A-7D6F9B739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750" y="2058987"/>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3" name="사각형: 둥근 모서리 2">
            <a:extLst>
              <a:ext uri="{FF2B5EF4-FFF2-40B4-BE49-F238E27FC236}">
                <a16:creationId xmlns:a16="http://schemas.microsoft.com/office/drawing/2014/main" id="{CD085388-5B02-4577-96C1-E34ADCA09B8F}"/>
              </a:ext>
            </a:extLst>
          </p:cNvPr>
          <p:cNvSpPr/>
          <p:nvPr/>
        </p:nvSpPr>
        <p:spPr>
          <a:xfrm>
            <a:off x="3024733" y="1952887"/>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Picture 2" descr="MQTT의 Publish/Subscribe 개념">
            <a:extLst>
              <a:ext uri="{FF2B5EF4-FFF2-40B4-BE49-F238E27FC236}">
                <a16:creationId xmlns:a16="http://schemas.microsoft.com/office/drawing/2014/main" id="{73E084E3-A657-484D-BE22-ED589622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172" y="4465968"/>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사각형: 둥근 모서리 7">
            <a:extLst>
              <a:ext uri="{FF2B5EF4-FFF2-40B4-BE49-F238E27FC236}">
                <a16:creationId xmlns:a16="http://schemas.microsoft.com/office/drawing/2014/main" id="{3CAEF94A-8393-4BC2-A950-F9FA5D8E65D8}"/>
              </a:ext>
            </a:extLst>
          </p:cNvPr>
          <p:cNvSpPr/>
          <p:nvPr/>
        </p:nvSpPr>
        <p:spPr>
          <a:xfrm>
            <a:off x="4784046" y="4363170"/>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4770694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MQTT</a:t>
            </a:r>
            <a:r>
              <a:rPr lang="ko-KR" altLang="en-US" dirty="0"/>
              <a:t>를 위한 라이브러리 설치</a:t>
            </a:r>
            <a:endParaRPr lang="en-US" altLang="ko-KR" dirty="0"/>
          </a:p>
          <a:p>
            <a:pPr lvl="1"/>
            <a:r>
              <a:rPr lang="ko-KR" altLang="en-US" dirty="0" err="1"/>
              <a:t>아두이노</a:t>
            </a:r>
            <a:r>
              <a:rPr lang="ko-KR" altLang="en-US" dirty="0"/>
              <a:t> </a:t>
            </a:r>
            <a:r>
              <a:rPr lang="en-US" altLang="ko-KR" dirty="0"/>
              <a:t>IDE</a:t>
            </a:r>
            <a:r>
              <a:rPr lang="ko-KR" altLang="en-US" dirty="0"/>
              <a:t>의 주 메뉴에서 </a:t>
            </a:r>
            <a:r>
              <a:rPr lang="ko-KR" altLang="en-US" i="1" dirty="0"/>
              <a:t>스케치</a:t>
            </a:r>
            <a:r>
              <a:rPr lang="en-US" altLang="ko-KR" i="1" dirty="0"/>
              <a:t>/</a:t>
            </a:r>
            <a:r>
              <a:rPr lang="ko-KR" altLang="en-US" i="1" dirty="0"/>
              <a:t>라이브러리 포함하기</a:t>
            </a:r>
            <a:r>
              <a:rPr lang="en-US" altLang="ko-KR" i="1" dirty="0"/>
              <a:t>/</a:t>
            </a:r>
            <a:r>
              <a:rPr lang="ko-KR" altLang="en-US" i="1" dirty="0"/>
              <a:t>라이브러리 관리</a:t>
            </a:r>
            <a:r>
              <a:rPr lang="en-US" altLang="ko-KR" i="1" dirty="0"/>
              <a:t>…</a:t>
            </a:r>
            <a:r>
              <a:rPr lang="ko-KR" altLang="en-US" dirty="0"/>
              <a:t> 선택</a:t>
            </a:r>
            <a:endParaRPr lang="en-US" altLang="ko-KR" dirty="0"/>
          </a:p>
          <a:p>
            <a:pPr lvl="2"/>
            <a:r>
              <a:rPr lang="ko-KR" altLang="en-US" dirty="0"/>
              <a:t>라이브러리 매니저 창에서 </a:t>
            </a:r>
            <a:r>
              <a:rPr lang="en-US" altLang="ko-KR" dirty="0" err="1"/>
              <a:t>pubsubclient</a:t>
            </a:r>
            <a:r>
              <a:rPr lang="en-US" altLang="ko-KR" dirty="0"/>
              <a:t> </a:t>
            </a:r>
            <a:r>
              <a:rPr lang="ko-KR" altLang="en-US" dirty="0"/>
              <a:t>설치</a:t>
            </a:r>
            <a:endParaRPr lang="en-US" altLang="ko-KR" dirty="0"/>
          </a:p>
          <a:p>
            <a:pPr lvl="3"/>
            <a:r>
              <a:rPr lang="en-US" altLang="ko-KR" dirty="0" err="1"/>
              <a:t>PubSubClient</a:t>
            </a:r>
            <a:r>
              <a:rPr lang="en-US" altLang="ko-KR" dirty="0"/>
              <a:t> by Nick O’Leary </a:t>
            </a:r>
            <a:r>
              <a:rPr lang="ko-KR" altLang="en-US" dirty="0"/>
              <a:t>선택</a:t>
            </a:r>
            <a:endParaRPr lang="en-US" altLang="ko-KR" dirty="0"/>
          </a:p>
          <a:p>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53</a:t>
            </a:fld>
            <a:endParaRPr lang="en-US" dirty="0"/>
          </a:p>
        </p:txBody>
      </p:sp>
      <p:pic>
        <p:nvPicPr>
          <p:cNvPr id="7" name="그림 6">
            <a:extLst>
              <a:ext uri="{FF2B5EF4-FFF2-40B4-BE49-F238E27FC236}">
                <a16:creationId xmlns:a16="http://schemas.microsoft.com/office/drawing/2014/main" id="{4D69819F-98F7-40AF-87E7-73F873962EE2}"/>
              </a:ext>
            </a:extLst>
          </p:cNvPr>
          <p:cNvPicPr>
            <a:picLocks noChangeAspect="1"/>
          </p:cNvPicPr>
          <p:nvPr/>
        </p:nvPicPr>
        <p:blipFill>
          <a:blip r:embed="rId3"/>
          <a:stretch>
            <a:fillRect/>
          </a:stretch>
        </p:blipFill>
        <p:spPr>
          <a:xfrm>
            <a:off x="3012077" y="2087959"/>
            <a:ext cx="5989320" cy="3375660"/>
          </a:xfrm>
          <a:prstGeom prst="rect">
            <a:avLst/>
          </a:prstGeom>
        </p:spPr>
      </p:pic>
      <p:sp>
        <p:nvSpPr>
          <p:cNvPr id="9" name="모서리가 둥근 직사각형 1">
            <a:extLst>
              <a:ext uri="{FF2B5EF4-FFF2-40B4-BE49-F238E27FC236}">
                <a16:creationId xmlns:a16="http://schemas.microsoft.com/office/drawing/2014/main" id="{41A070FB-57CE-4332-9D57-2142F66136D0}"/>
              </a:ext>
            </a:extLst>
          </p:cNvPr>
          <p:cNvSpPr/>
          <p:nvPr/>
        </p:nvSpPr>
        <p:spPr>
          <a:xfrm>
            <a:off x="5380786" y="2364220"/>
            <a:ext cx="720080"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번개 10">
            <a:extLst>
              <a:ext uri="{FF2B5EF4-FFF2-40B4-BE49-F238E27FC236}">
                <a16:creationId xmlns:a16="http://schemas.microsoft.com/office/drawing/2014/main" id="{232FA6D9-2688-485C-8826-CE67C800D6E2}"/>
              </a:ext>
            </a:extLst>
          </p:cNvPr>
          <p:cNvSpPr/>
          <p:nvPr/>
        </p:nvSpPr>
        <p:spPr>
          <a:xfrm>
            <a:off x="8137301" y="3827626"/>
            <a:ext cx="164227" cy="132245"/>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6215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2"/>
            <a:r>
              <a:rPr lang="en-US" altLang="ko-KR" dirty="0"/>
              <a:t>Phi </a:t>
            </a:r>
            <a:r>
              <a:rPr lang="ko-KR" altLang="en-US" dirty="0"/>
              <a:t>보드를 인터넷에 연결</a:t>
            </a:r>
            <a:endParaRPr lang="en-US" altLang="ko-KR" dirty="0"/>
          </a:p>
          <a:p>
            <a:pPr lvl="1"/>
            <a:r>
              <a:rPr lang="en-US" altLang="ko-KR" dirty="0"/>
              <a:t>Step 1. </a:t>
            </a:r>
            <a:r>
              <a:rPr lang="ko-KR" altLang="en-US" dirty="0"/>
              <a:t>공유기로부터 </a:t>
            </a:r>
            <a:r>
              <a:rPr lang="en-US" altLang="ko-KR" dirty="0"/>
              <a:t>IP </a:t>
            </a:r>
            <a:r>
              <a:rPr lang="ko-KR" altLang="en-US" dirty="0"/>
              <a:t>주소 할당 받기</a:t>
            </a:r>
            <a:endParaRPr lang="en-US" altLang="ko-KR" dirty="0"/>
          </a:p>
          <a:p>
            <a:pPr lvl="2"/>
            <a:r>
              <a:rPr lang="ko-KR" altLang="en-US" dirty="0"/>
              <a:t>옆 코드 수정 후 업로드</a:t>
            </a:r>
            <a:endParaRPr lang="en-US" altLang="ko-KR" dirty="0"/>
          </a:p>
          <a:p>
            <a:pPr lvl="3"/>
            <a:r>
              <a:rPr lang="en-US" altLang="ko-KR" dirty="0"/>
              <a:t>AP_NAME :</a:t>
            </a:r>
            <a:r>
              <a:rPr lang="ko-KR" altLang="en-US" dirty="0"/>
              <a:t> 사용자가 접속 가능한 공유기 이름</a:t>
            </a:r>
            <a:endParaRPr lang="en-US" altLang="ko-KR" dirty="0"/>
          </a:p>
          <a:p>
            <a:pPr lvl="3"/>
            <a:r>
              <a:rPr lang="en-US" altLang="ko-KR" dirty="0"/>
              <a:t>PASSWORD: </a:t>
            </a:r>
            <a:r>
              <a:rPr lang="ko-KR" altLang="en-US" dirty="0"/>
              <a:t>해당 공유기의 패스워드</a:t>
            </a:r>
            <a:endParaRPr lang="en-US" altLang="ko-KR" dirty="0"/>
          </a:p>
          <a:p>
            <a:pPr lvl="2"/>
            <a:r>
              <a:rPr lang="ko-KR" altLang="en-US" dirty="0"/>
              <a:t>시리얼 모니터로 출력 결과 확인</a:t>
            </a:r>
            <a:endParaRPr lang="en-US" altLang="ko-KR" dirty="0"/>
          </a:p>
          <a:p>
            <a:pPr lvl="3"/>
            <a:r>
              <a:rPr lang="ko-KR" altLang="en-US" dirty="0"/>
              <a:t>시리얼 모니터 실행 후</a:t>
            </a:r>
            <a:endParaRPr lang="en-US" altLang="ko-KR" dirty="0"/>
          </a:p>
          <a:p>
            <a:pPr lvl="3"/>
            <a:r>
              <a:rPr lang="en-US" altLang="ko-KR" dirty="0"/>
              <a:t>Phi </a:t>
            </a:r>
            <a:r>
              <a:rPr lang="ko-KR" altLang="en-US" dirty="0"/>
              <a:t>보드의 </a:t>
            </a:r>
            <a:r>
              <a:rPr lang="en-US" altLang="ko-KR" dirty="0"/>
              <a:t>Reset </a:t>
            </a:r>
            <a:r>
              <a:rPr lang="ko-KR" altLang="en-US" dirty="0"/>
              <a:t>버튼을 한번 눌렀다가 떼세요</a:t>
            </a:r>
            <a:r>
              <a:rPr lang="en-US" altLang="ko-KR" dirty="0"/>
              <a:t>.</a:t>
            </a:r>
          </a:p>
          <a:p>
            <a:pPr lvl="3"/>
            <a:r>
              <a:rPr lang="ko-KR" altLang="en-US" dirty="0"/>
              <a:t>아래와 유사한 결과를 확인</a:t>
            </a:r>
            <a:endParaRPr lang="en-US" altLang="ko-KR" dirty="0"/>
          </a:p>
          <a:p>
            <a:pPr lvl="3"/>
            <a:endParaRPr lang="en-US" altLang="ko-KR" dirty="0"/>
          </a:p>
          <a:p>
            <a:pPr lvl="3"/>
            <a:endParaRPr lang="en-US" altLang="ko-KR" dirty="0"/>
          </a:p>
          <a:p>
            <a:pPr lvl="3"/>
            <a:endParaRPr lang="en-US" altLang="ko-KR" dirty="0"/>
          </a:p>
          <a:p>
            <a:pPr lvl="2"/>
            <a:r>
              <a:rPr lang="ko-KR" altLang="en-US" dirty="0"/>
              <a:t>여기서 출력되는 </a:t>
            </a:r>
            <a:r>
              <a:rPr lang="en-US" altLang="ko-KR" dirty="0"/>
              <a:t>IP </a:t>
            </a:r>
            <a:r>
              <a:rPr lang="ko-KR" altLang="en-US" dirty="0"/>
              <a:t>주소</a:t>
            </a:r>
            <a:endParaRPr lang="en-US" altLang="ko-KR" dirty="0"/>
          </a:p>
          <a:p>
            <a:pPr lvl="3"/>
            <a:r>
              <a:rPr lang="ko-KR" altLang="en-US" dirty="0"/>
              <a:t>공유기로부터 받은</a:t>
            </a:r>
            <a:r>
              <a:rPr lang="ko-KR" altLang="en-US" dirty="0">
                <a:solidFill>
                  <a:schemeClr val="accent6">
                    <a:lumMod val="75000"/>
                  </a:schemeClr>
                </a:solidFill>
              </a:rPr>
              <a:t> </a:t>
            </a:r>
            <a:r>
              <a:rPr lang="en-US" altLang="ko-KR" dirty="0">
                <a:solidFill>
                  <a:schemeClr val="accent6">
                    <a:lumMod val="75000"/>
                  </a:schemeClr>
                </a:solidFill>
              </a:rPr>
              <a:t>Phi </a:t>
            </a:r>
            <a:r>
              <a:rPr lang="ko-KR" altLang="en-US" dirty="0">
                <a:solidFill>
                  <a:schemeClr val="accent6">
                    <a:lumMod val="75000"/>
                  </a:schemeClr>
                </a:solidFill>
              </a:rPr>
              <a:t>보드의 </a:t>
            </a:r>
            <a:r>
              <a:rPr lang="en-US" altLang="ko-KR" dirty="0">
                <a:solidFill>
                  <a:schemeClr val="accent6">
                    <a:lumMod val="75000"/>
                  </a:schemeClr>
                </a:solidFill>
              </a:rPr>
              <a:t>IP </a:t>
            </a:r>
            <a:r>
              <a:rPr lang="ko-KR" altLang="en-US" dirty="0">
                <a:solidFill>
                  <a:schemeClr val="accent6">
                    <a:lumMod val="75000"/>
                  </a:schemeClr>
                </a:solidFill>
              </a:rPr>
              <a:t>주소</a:t>
            </a:r>
            <a:r>
              <a:rPr lang="en-US" altLang="ko-KR" dirty="0">
                <a:solidFill>
                  <a:schemeClr val="accent6">
                    <a:lumMod val="75000"/>
                  </a:schemeClr>
                </a:solidFill>
              </a:rPr>
              <a:t>!!</a:t>
            </a:r>
          </a:p>
          <a:p>
            <a:pPr lvl="2"/>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54</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5400997" y="880914"/>
            <a:ext cx="5040560" cy="488341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50000"/>
                  </a:schemeClr>
                </a:solidFill>
                <a:latin typeface="맑은 고딕" pitchFamily="50" charset="-127"/>
                <a:ea typeface="맑은 고딕" pitchFamily="50" charset="-127"/>
              </a:rPr>
              <a:t>// </a:t>
            </a:r>
            <a:r>
              <a:rPr lang="ko-KR" altLang="en-US" sz="1200" b="1" dirty="0">
                <a:solidFill>
                  <a:schemeClr val="bg1">
                    <a:lumMod val="50000"/>
                  </a:schemeClr>
                </a:solidFill>
                <a:latin typeface="맑은 고딕" pitchFamily="50" charset="-127"/>
                <a:ea typeface="맑은 고딕" pitchFamily="50" charset="-127"/>
              </a:rPr>
              <a:t>파일 이름 </a:t>
            </a:r>
            <a:r>
              <a:rPr lang="en-US" altLang="ko-KR" sz="1200" b="1" dirty="0">
                <a:solidFill>
                  <a:schemeClr val="bg1">
                    <a:lumMod val="50000"/>
                  </a:schemeClr>
                </a:solidFill>
                <a:latin typeface="맑은 고딕" pitchFamily="50" charset="-127"/>
                <a:ea typeface="맑은 고딕" pitchFamily="50" charset="-127"/>
              </a:rPr>
              <a:t>: </a:t>
            </a:r>
            <a:r>
              <a:rPr lang="en-US" altLang="ko-KR" sz="1200" b="1" dirty="0" err="1">
                <a:solidFill>
                  <a:schemeClr val="bg1">
                    <a:lumMod val="50000"/>
                  </a:schemeClr>
                </a:solidFill>
                <a:latin typeface="맑은 고딕" pitchFamily="50" charset="-127"/>
                <a:ea typeface="맑은 고딕" pitchFamily="50" charset="-127"/>
              </a:rPr>
              <a:t>Phi_GetIPAddress.ino</a:t>
            </a:r>
            <a:endParaRPr lang="en-US" altLang="ko-KR" sz="1200" b="1" dirty="0">
              <a:solidFill>
                <a:schemeClr val="bg1">
                  <a:lumMod val="50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nConnecting</a:t>
            </a:r>
            <a:r>
              <a:rPr lang="en-US" altLang="ko-KR" sz="1200" b="1" dirty="0">
                <a:solidFill>
                  <a:prstClr val="black"/>
                </a:solidFill>
                <a:latin typeface="맑은 고딕" pitchFamily="50" charset="-127"/>
                <a:ea typeface="맑은 고딕" pitchFamily="50" charset="-127"/>
              </a:rPr>
              <a:t> to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해당 공유기에 접속 시도</a:t>
            </a:r>
            <a:endParaRPr lang="en-US" altLang="ko-KR" sz="1200" b="1" dirty="0">
              <a:solidFill>
                <a:schemeClr val="bg1">
                  <a:lumMod val="7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delay(500);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공유기로부터 할당 받은 </a:t>
            </a:r>
            <a:r>
              <a:rPr lang="en-US" altLang="ko-KR" sz="1200" b="1" dirty="0">
                <a:solidFill>
                  <a:schemeClr val="bg1">
                    <a:lumMod val="75000"/>
                  </a:schemeClr>
                </a:solidFill>
                <a:latin typeface="맑은 고딕" pitchFamily="50" charset="-127"/>
                <a:ea typeface="맑은 고딕" pitchFamily="50" charset="-127"/>
              </a:rPr>
              <a:t>"(</a:t>
            </a:r>
            <a:r>
              <a:rPr lang="ko-KR" altLang="en-US" sz="1200" b="1" dirty="0">
                <a:solidFill>
                  <a:schemeClr val="bg1">
                    <a:lumMod val="75000"/>
                  </a:schemeClr>
                </a:solidFill>
                <a:latin typeface="맑은 고딕" pitchFamily="50" charset="-127"/>
                <a:ea typeface="맑은 고딕" pitchFamily="50" charset="-127"/>
              </a:rPr>
              <a:t>사설</a:t>
            </a:r>
            <a:r>
              <a:rPr lang="en-US" altLang="ko-KR" sz="1200" b="1" dirty="0">
                <a:solidFill>
                  <a:schemeClr val="bg1">
                    <a:lumMod val="75000"/>
                  </a:schemeClr>
                </a:solidFill>
                <a:latin typeface="맑은 고딕" pitchFamily="50" charset="-127"/>
                <a:ea typeface="맑은 고딕" pitchFamily="50" charset="-127"/>
              </a:rPr>
              <a:t>)IP </a:t>
            </a:r>
            <a:r>
              <a:rPr lang="ko-KR" altLang="en-US" sz="1200" b="1" dirty="0">
                <a:solidFill>
                  <a:schemeClr val="bg1">
                    <a:lumMod val="75000"/>
                  </a:schemeClr>
                </a:solidFill>
                <a:latin typeface="맑은 고딕" pitchFamily="50" charset="-127"/>
                <a:ea typeface="맑은 고딕" pitchFamily="50" charset="-127"/>
              </a:rPr>
              <a:t>주소</a:t>
            </a:r>
            <a:r>
              <a:rPr lang="en-US" altLang="ko-KR" sz="1200" b="1" dirty="0">
                <a:solidFill>
                  <a:schemeClr val="bg1">
                    <a:lumMod val="75000"/>
                  </a:schemeClr>
                </a:solidFill>
                <a:latin typeface="맑은 고딕" pitchFamily="50" charset="-127"/>
                <a:ea typeface="맑은 고딕" pitchFamily="50" charset="-127"/>
              </a:rPr>
              <a:t>" </a:t>
            </a:r>
            <a:r>
              <a:rPr lang="ko-KR" altLang="en-US" sz="1200" b="1" dirty="0">
                <a:solidFill>
                  <a:schemeClr val="bg1">
                    <a:lumMod val="75000"/>
                  </a:schemeClr>
                </a:solidFill>
                <a:latin typeface="맑은 고딕" pitchFamily="50" charset="-127"/>
                <a:ea typeface="맑은 고딕" pitchFamily="50" charset="-127"/>
              </a:rPr>
              <a:t>출력</a:t>
            </a:r>
          </a:p>
          <a:p>
            <a:r>
              <a:rPr lang="ko-KR" altLang="en-US"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("Local IP address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WiFi.localIP</a:t>
            </a:r>
            <a:r>
              <a:rPr lang="en-US" altLang="ko-KR" sz="1200" b="1" dirty="0">
                <a:solidFill>
                  <a:prstClr val="black"/>
                </a:solidFill>
                <a:latin typeface="맑은 고딕" pitchFamily="50" charset="-127"/>
                <a:ea typeface="맑은 고딕" pitchFamily="50" charset="-127"/>
              </a:rPr>
              <a:t>());</a:t>
            </a:r>
            <a:br>
              <a:rPr lang="en-US" altLang="ko-KR" sz="1200" b="1" dirty="0">
                <a:solidFill>
                  <a:prstClr val="black"/>
                </a:solidFill>
                <a:latin typeface="맑은 고딕" pitchFamily="50" charset="-127"/>
                <a:ea typeface="맑은 고딕" pitchFamily="50" charset="-127"/>
              </a:rPr>
            </a:b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a:t>
            </a:r>
          </a:p>
          <a:p>
            <a:r>
              <a:rPr lang="en-US" altLang="ko-KR" sz="1200" b="1" dirty="0">
                <a:solidFill>
                  <a:prstClr val="black"/>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5404319" y="863823"/>
            <a:ext cx="5040560"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E1748CD9-F0E2-40CF-BA49-CE2538F05AED}"/>
              </a:ext>
            </a:extLst>
          </p:cNvPr>
          <p:cNvPicPr>
            <a:picLocks noChangeAspect="1"/>
          </p:cNvPicPr>
          <p:nvPr/>
        </p:nvPicPr>
        <p:blipFill>
          <a:blip r:embed="rId3"/>
          <a:stretch>
            <a:fillRect/>
          </a:stretch>
        </p:blipFill>
        <p:spPr>
          <a:xfrm>
            <a:off x="1368549" y="3528119"/>
            <a:ext cx="3114675" cy="800100"/>
          </a:xfrm>
          <a:prstGeom prst="rect">
            <a:avLst/>
          </a:prstGeom>
        </p:spPr>
      </p:pic>
    </p:spTree>
    <p:extLst>
      <p:ext uri="{BB962C8B-B14F-4D97-AF65-F5344CB8AC3E}">
        <p14:creationId xmlns:p14="http://schemas.microsoft.com/office/powerpoint/2010/main" val="2589383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2"/>
            <a:r>
              <a:rPr lang="en-US" altLang="ko-KR" dirty="0"/>
              <a:t>Phi </a:t>
            </a:r>
            <a:r>
              <a:rPr lang="ko-KR" altLang="en-US" dirty="0"/>
              <a:t>보드를 </a:t>
            </a:r>
            <a:r>
              <a:rPr lang="en-US" altLang="ko-KR" dirty="0"/>
              <a:t>MQTT broker</a:t>
            </a:r>
            <a:r>
              <a:rPr lang="ko-KR" altLang="en-US" dirty="0"/>
              <a:t>에 연결</a:t>
            </a:r>
            <a:endParaRPr lang="en-US" altLang="ko-KR" dirty="0"/>
          </a:p>
          <a:p>
            <a:pPr lvl="1"/>
            <a:r>
              <a:rPr lang="en-US" altLang="ko-KR" dirty="0"/>
              <a:t>Step 2. MQTT Broker</a:t>
            </a:r>
            <a:r>
              <a:rPr lang="ko-KR" altLang="en-US" dirty="0"/>
              <a:t>에 연결</a:t>
            </a:r>
            <a:endParaRPr lang="en-US" altLang="ko-KR" dirty="0"/>
          </a:p>
          <a:p>
            <a:pPr lvl="2"/>
            <a:r>
              <a:rPr lang="en-US" altLang="ko-KR" dirty="0" err="1"/>
              <a:t>clientId</a:t>
            </a:r>
            <a:r>
              <a:rPr lang="en-US" altLang="ko-KR" dirty="0"/>
              <a:t> : Broker</a:t>
            </a:r>
            <a:r>
              <a:rPr lang="ko-KR" altLang="en-US" dirty="0"/>
              <a:t>에 전달할 </a:t>
            </a:r>
            <a:r>
              <a:rPr lang="en-US" altLang="ko-KR" dirty="0"/>
              <a:t>Client ID</a:t>
            </a:r>
          </a:p>
          <a:p>
            <a:pPr lvl="2"/>
            <a:r>
              <a:rPr lang="en-US" altLang="ko-KR" dirty="0"/>
              <a:t>Server : Broker</a:t>
            </a:r>
            <a:r>
              <a:rPr lang="ko-KR" altLang="en-US" dirty="0"/>
              <a:t>의 </a:t>
            </a:r>
            <a:r>
              <a:rPr lang="en-US" altLang="ko-KR" dirty="0"/>
              <a:t>IP address</a:t>
            </a:r>
          </a:p>
          <a:p>
            <a:pPr lvl="3"/>
            <a:r>
              <a:rPr lang="en-US" altLang="ko-KR" dirty="0"/>
              <a:t>MQTT Broker</a:t>
            </a:r>
            <a:r>
              <a:rPr lang="ko-KR" altLang="en-US" dirty="0"/>
              <a:t>가 설치</a:t>
            </a:r>
            <a:r>
              <a:rPr lang="en-US" altLang="ko-KR" dirty="0"/>
              <a:t>, </a:t>
            </a:r>
            <a:r>
              <a:rPr lang="ko-KR" altLang="en-US" dirty="0"/>
              <a:t>실행 중인 컴퓨터의 </a:t>
            </a:r>
            <a:r>
              <a:rPr lang="en-US" altLang="ko-KR" dirty="0"/>
              <a:t>IP address</a:t>
            </a:r>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3"/>
            <a:endParaRPr lang="en-US" altLang="ko-KR" dirty="0"/>
          </a:p>
          <a:p>
            <a:pPr lvl="2"/>
            <a:endParaRPr lang="en-US" altLang="ko-KR" dirty="0"/>
          </a:p>
          <a:p>
            <a:pPr lvl="2"/>
            <a:r>
              <a:rPr lang="en-US" altLang="ko-KR" dirty="0"/>
              <a:t>ERROR</a:t>
            </a:r>
          </a:p>
          <a:p>
            <a:pPr lvl="3"/>
            <a:r>
              <a:rPr lang="ko-KR" altLang="en-US" dirty="0"/>
              <a:t>시리얼 모니터에 </a:t>
            </a:r>
            <a:r>
              <a:rPr lang="en-US" altLang="ko-KR" dirty="0"/>
              <a:t>“.”</a:t>
            </a:r>
            <a:r>
              <a:rPr lang="ko-KR" altLang="en-US" dirty="0"/>
              <a:t>만 출력된다면 </a:t>
            </a:r>
            <a:r>
              <a:rPr lang="en-US" altLang="ko-KR" dirty="0">
                <a:sym typeface="Wingdings" panose="05000000000000000000" pitchFamily="2" charset="2"/>
              </a:rPr>
              <a:t>  </a:t>
            </a:r>
            <a:r>
              <a:rPr lang="ko-KR" altLang="en-US" dirty="0">
                <a:sym typeface="Wingdings" panose="05000000000000000000" pitchFamily="2" charset="2"/>
              </a:rPr>
              <a:t>공유기 접속 문제</a:t>
            </a:r>
            <a:endParaRPr lang="en-US" altLang="ko-KR" dirty="0">
              <a:sym typeface="Wingdings" panose="05000000000000000000" pitchFamily="2" charset="2"/>
            </a:endParaRPr>
          </a:p>
          <a:p>
            <a:pPr lvl="3"/>
            <a:r>
              <a:rPr lang="ko-KR" altLang="en-US" dirty="0">
                <a:sym typeface="Wingdings" panose="05000000000000000000" pitchFamily="2" charset="2"/>
              </a:rPr>
              <a:t>시리얼 모니터에 </a:t>
            </a:r>
            <a:r>
              <a:rPr lang="en-US" altLang="ko-KR" dirty="0">
                <a:sym typeface="Wingdings" panose="05000000000000000000" pitchFamily="2" charset="2"/>
              </a:rPr>
              <a:t>“*”</a:t>
            </a:r>
            <a:r>
              <a:rPr lang="ko-KR" altLang="en-US" dirty="0">
                <a:sym typeface="Wingdings" panose="05000000000000000000" pitchFamily="2" charset="2"/>
              </a:rPr>
              <a:t>만</a:t>
            </a:r>
            <a:r>
              <a:rPr lang="en-US" altLang="ko-KR" dirty="0">
                <a:sym typeface="Wingdings" panose="05000000000000000000" pitchFamily="2" charset="2"/>
              </a:rPr>
              <a:t> </a:t>
            </a:r>
            <a:r>
              <a:rPr lang="ko-KR" altLang="en-US" dirty="0">
                <a:sym typeface="Wingdings" panose="05000000000000000000" pitchFamily="2" charset="2"/>
              </a:rPr>
              <a:t>출력된다면 </a:t>
            </a:r>
            <a:r>
              <a:rPr lang="en-US" altLang="ko-KR" dirty="0">
                <a:sym typeface="Wingdings" panose="05000000000000000000" pitchFamily="2" charset="2"/>
              </a:rPr>
              <a:t> Broker</a:t>
            </a:r>
            <a:r>
              <a:rPr lang="ko-KR" altLang="en-US" dirty="0">
                <a:sym typeface="Wingdings" panose="05000000000000000000" pitchFamily="2" charset="2"/>
              </a:rPr>
              <a:t>와의 접속 문제</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55</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961770" y="2465089"/>
            <a:ext cx="4673319" cy="25031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a:t>
            </a:r>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Phi_connectBroker.ino</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#include &lt;ESP8266WiFi.h&gt;</a:t>
            </a:r>
          </a:p>
          <a:p>
            <a:r>
              <a:rPr lang="en-US" altLang="ko-KR" sz="1200" b="1" dirty="0">
                <a:solidFill>
                  <a:schemeClr val="tx1"/>
                </a:solidFill>
                <a:latin typeface="맑은 고딕" pitchFamily="50" charset="-127"/>
                <a:ea typeface="맑은 고딕" pitchFamily="50" charset="-127"/>
              </a:rPr>
              <a:t>#include &lt;</a:t>
            </a:r>
            <a:r>
              <a:rPr lang="en-US" altLang="ko-KR" sz="1200" b="1" dirty="0" err="1">
                <a:solidFill>
                  <a:schemeClr val="tx1"/>
                </a:solidFill>
                <a:latin typeface="맑은 고딕" pitchFamily="50" charset="-127"/>
                <a:ea typeface="맑은 고딕" pitchFamily="50" charset="-127"/>
              </a:rPr>
              <a:t>PubSubClient.h</a:t>
            </a:r>
            <a:r>
              <a:rPr lang="en-US" altLang="ko-KR" sz="1200" b="1" dirty="0">
                <a:solidFill>
                  <a:schemeClr val="tx1"/>
                </a:solidFill>
                <a:latin typeface="맑은 고딕" pitchFamily="50" charset="-127"/>
                <a:ea typeface="맑은 고딕" pitchFamily="50" charset="-127"/>
              </a:rPr>
              <a:t>&gt;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 “RiatechChief_2G";</a:t>
            </a:r>
          </a:p>
          <a:p>
            <a:r>
              <a:rPr lang="en-US" altLang="ko-KR" sz="1200" b="1" dirty="0">
                <a:solidFill>
                  <a:schemeClr val="tx1"/>
                </a:solidFill>
                <a:latin typeface="맑은 고딕" pitchFamily="50" charset="-127"/>
                <a:ea typeface="맑은 고딕" pitchFamily="50" charset="-127"/>
              </a:rPr>
              <a:t>const char* password = “12345678";</a:t>
            </a:r>
          </a:p>
          <a:p>
            <a:endParaRPr lang="en-US" altLang="ko-KR" sz="1200" b="1" dirty="0">
              <a:solidFill>
                <a:schemeClr val="accent6">
                  <a:lumMod val="75000"/>
                </a:schemeClr>
              </a:solidFill>
              <a:latin typeface="맑은 고딕" pitchFamily="50" charset="-127"/>
              <a:ea typeface="맑은 고딕" pitchFamily="50" charset="-127"/>
            </a:endParaRP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 “</a:t>
            </a:r>
            <a:r>
              <a:rPr lang="en-US" altLang="ko-KR" sz="1200" b="1" dirty="0" err="1">
                <a:solidFill>
                  <a:schemeClr val="accent6">
                    <a:lumMod val="75000"/>
                  </a:schemeClr>
                </a:solidFill>
                <a:latin typeface="맑은 고딕" pitchFamily="50" charset="-127"/>
                <a:ea typeface="맑은 고딕" pitchFamily="50" charset="-127"/>
              </a:rPr>
              <a:t>mqtt_phirippa</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userPw</a:t>
            </a:r>
            <a:r>
              <a:rPr lang="en-US" altLang="ko-KR" sz="1200" b="1" dirty="0">
                <a:solidFill>
                  <a:schemeClr val="accent6">
                    <a:lumMod val="75000"/>
                  </a:schemeClr>
                </a:solidFill>
                <a:latin typeface="맑은 고딕" pitchFamily="50" charset="-127"/>
                <a:ea typeface="맑은 고딕" pitchFamily="50" charset="-127"/>
              </a:rPr>
              <a:t> = "1234";</a:t>
            </a:r>
          </a:p>
          <a:p>
            <a:r>
              <a:rPr lang="en-US" altLang="ko-KR" sz="1200" b="1" dirty="0">
                <a:solidFill>
                  <a:schemeClr val="accent6">
                    <a:lumMod val="75000"/>
                  </a:schemeClr>
                </a:solidFill>
                <a:latin typeface="맑은 고딕" pitchFamily="50" charset="-127"/>
                <a:ea typeface="맑은 고딕" pitchFamily="50" charset="-127"/>
              </a:rPr>
              <a:t>const char* </a:t>
            </a:r>
            <a:r>
              <a:rPr lang="en-US" altLang="ko-KR" sz="1200" b="1" dirty="0" err="1">
                <a:solidFill>
                  <a:schemeClr val="accent6">
                    <a:lumMod val="75000"/>
                  </a:schemeClr>
                </a:solidFill>
                <a:latin typeface="맑은 고딕" pitchFamily="50" charset="-127"/>
                <a:ea typeface="맑은 고딕" pitchFamily="50" charset="-127"/>
              </a:rPr>
              <a:t>clientId</a:t>
            </a:r>
            <a:r>
              <a:rPr lang="en-US" altLang="ko-KR" sz="1200" b="1" dirty="0">
                <a:solidFill>
                  <a:schemeClr val="accent6">
                    <a:lumMod val="75000"/>
                  </a:schemeClr>
                </a:solidFill>
                <a:latin typeface="맑은 고딕" pitchFamily="50" charset="-127"/>
                <a:ea typeface="맑은 고딕" pitchFamily="50" charset="-127"/>
              </a:rPr>
              <a:t> =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char* server = "192.168.16.10"; </a:t>
            </a:r>
          </a:p>
          <a:p>
            <a:endParaRPr lang="en-US" altLang="ko-KR" sz="1200" b="1" dirty="0">
              <a:solidFill>
                <a:schemeClr val="tx1"/>
              </a:solidFill>
              <a:latin typeface="맑은 고딕" pitchFamily="50" charset="-127"/>
              <a:ea typeface="맑은 고딕" pitchFamily="50" charset="-127"/>
            </a:endParaRPr>
          </a:p>
          <a:p>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p>
          <a:p>
            <a:r>
              <a:rPr lang="en-US" altLang="ko-KR" sz="1200" b="1" dirty="0" err="1">
                <a:solidFill>
                  <a:schemeClr val="accent6">
                    <a:lumMod val="75000"/>
                  </a:schemeClr>
                </a:solidFill>
                <a:latin typeface="맑은 고딕" pitchFamily="50" charset="-127"/>
                <a:ea typeface="맑은 고딕" pitchFamily="50" charset="-127"/>
              </a:rPr>
              <a:t>PubSubClient</a:t>
            </a:r>
            <a:r>
              <a:rPr lang="en-US" altLang="ko-KR" sz="1200" b="1" dirty="0">
                <a:solidFill>
                  <a:schemeClr val="accent6">
                    <a:lumMod val="75000"/>
                  </a:schemeClr>
                </a:solidFill>
                <a:latin typeface="맑은 고딕" pitchFamily="50" charset="-127"/>
                <a:ea typeface="맑은 고딕" pitchFamily="50" charset="-127"/>
              </a:rPr>
              <a:t> client(server, 1883, </a:t>
            </a:r>
            <a:r>
              <a:rPr lang="en-US" altLang="ko-KR" sz="1200" b="1" dirty="0" err="1">
                <a:solidFill>
                  <a:schemeClr val="accent6">
                    <a:lumMod val="75000"/>
                  </a:schemeClr>
                </a:solidFill>
                <a:latin typeface="맑은 고딕" pitchFamily="50" charset="-127"/>
                <a:ea typeface="맑은 고딕" pitchFamily="50" charset="-127"/>
              </a:rPr>
              <a:t>wifiClient</a:t>
            </a:r>
            <a:r>
              <a:rPr lang="en-US" altLang="ko-KR" sz="1200" b="1" dirty="0">
                <a:solidFill>
                  <a:schemeClr val="accent6">
                    <a:lumMod val="75000"/>
                  </a:schemeClr>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965092" y="2447999"/>
            <a:ext cx="4673319"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AD6F7CC-61E9-40C6-976E-133887A19D2D}"/>
              </a:ext>
            </a:extLst>
          </p:cNvPr>
          <p:cNvSpPr/>
          <p:nvPr/>
        </p:nvSpPr>
        <p:spPr>
          <a:xfrm>
            <a:off x="6333779" y="1168946"/>
            <a:ext cx="4248472" cy="412337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Serial.begin</a:t>
            </a:r>
            <a:r>
              <a:rPr lang="en-US" altLang="ko-KR" sz="1200" b="1" dirty="0">
                <a:solidFill>
                  <a:schemeClr val="tx1"/>
                </a:solidFill>
                <a:latin typeface="맑은 고딕" pitchFamily="50" charset="-127"/>
                <a:ea typeface="맑은 고딕" pitchFamily="50" charset="-127"/>
              </a:rPr>
              <a:t>(9600);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WiFi.begin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password);</a:t>
            </a:r>
          </a:p>
          <a:p>
            <a:r>
              <a:rPr lang="en-US" altLang="ko-KR" sz="1200" b="1" dirty="0">
                <a:solidFill>
                  <a:schemeClr val="tx1"/>
                </a:solidFill>
                <a:latin typeface="맑은 고딕" pitchFamily="50" charset="-127"/>
                <a:ea typeface="맑은 고딕" pitchFamily="50" charset="-127"/>
              </a:rPr>
              <a:t>  while (</a:t>
            </a:r>
            <a:r>
              <a:rPr lang="en-US" altLang="ko-KR" sz="1200" b="1" dirty="0" err="1">
                <a:solidFill>
                  <a:schemeClr val="tx1"/>
                </a:solidFill>
                <a:latin typeface="맑은 고딕" pitchFamily="50" charset="-127"/>
                <a:ea typeface="맑은 고딕" pitchFamily="50" charset="-127"/>
              </a:rPr>
              <a:t>WiFi.status</a:t>
            </a:r>
            <a:r>
              <a:rPr lang="en-US" altLang="ko-KR" sz="1200" b="1" dirty="0">
                <a:solidFill>
                  <a:schemeClr val="tx1"/>
                </a:solidFill>
                <a:latin typeface="맑은 고딕" pitchFamily="50" charset="-127"/>
                <a:ea typeface="맑은 고딕" pitchFamily="50" charset="-127"/>
              </a:rPr>
              <a:t>() != WL_CONNECTED)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nWiFi</a:t>
            </a:r>
            <a:r>
              <a:rPr lang="en-US" altLang="ko-KR" sz="1200" b="1" dirty="0">
                <a:solidFill>
                  <a:schemeClr val="tx1"/>
                </a:solidFill>
                <a:latin typeface="맑은 고딕" pitchFamily="50" charset="-127"/>
                <a:ea typeface="맑은 고딕" pitchFamily="50" charset="-127"/>
              </a:rPr>
              <a:t> Connected");</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("Local IP address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WiFi.localIP</a:t>
            </a:r>
            <a:r>
              <a:rPr lang="en-US" altLang="ko-KR" sz="1200" b="1" dirty="0">
                <a:solidFill>
                  <a:schemeClr val="tx1"/>
                </a:solidFill>
                <a:latin typeface="맑은 고딕" pitchFamily="50" charset="-127"/>
                <a:ea typeface="맑은 고딕" pitchFamily="50" charset="-127"/>
              </a:rPr>
              <a:t>());</a:t>
            </a:r>
            <a:br>
              <a:rPr lang="en-US" altLang="ko-KR" sz="1200" b="1" dirty="0">
                <a:solidFill>
                  <a:schemeClr val="tx1"/>
                </a:solidFill>
                <a:latin typeface="맑은 고딕" pitchFamily="50" charset="-127"/>
                <a:ea typeface="맑은 고딕" pitchFamily="50" charset="-127"/>
              </a:rPr>
            </a:b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("Connecting to broker");</a:t>
            </a:r>
          </a:p>
          <a:p>
            <a:r>
              <a:rPr lang="en-US" altLang="ko-KR" sz="1200" b="1" dirty="0">
                <a:solidFill>
                  <a:schemeClr val="accent6">
                    <a:lumMod val="75000"/>
                  </a:schemeClr>
                </a:solidFill>
                <a:latin typeface="맑은 고딕" pitchFamily="50" charset="-127"/>
                <a:ea typeface="맑은 고딕" pitchFamily="50" charset="-127"/>
              </a:rPr>
              <a:t>  while ( !</a:t>
            </a:r>
            <a:r>
              <a:rPr lang="en-US" altLang="ko-KR" sz="1200" b="1" dirty="0" err="1">
                <a:solidFill>
                  <a:schemeClr val="accent6">
                    <a:lumMod val="75000"/>
                  </a:schemeClr>
                </a:solidFill>
                <a:latin typeface="맑은 고딕" pitchFamily="50" charset="-127"/>
                <a:ea typeface="맑은 고딕" pitchFamily="50" charset="-127"/>
              </a:rPr>
              <a:t>client.connect</a:t>
            </a:r>
            <a:r>
              <a:rPr lang="en-US" altLang="ko-KR" sz="1200" b="1" dirty="0">
                <a:solidFill>
                  <a:schemeClr val="accent6">
                    <a:lumMod val="75000"/>
                  </a:schemeClr>
                </a:solidFill>
                <a:latin typeface="맑은 고딕" pitchFamily="50" charset="-127"/>
                <a:ea typeface="맑은 고딕" pitchFamily="50" charset="-127"/>
              </a:rPr>
              <a:t>(</a:t>
            </a:r>
            <a:r>
              <a:rPr lang="en-US" altLang="ko-KR" sz="1200" b="1" dirty="0" err="1">
                <a:solidFill>
                  <a:schemeClr val="accent6">
                    <a:lumMod val="75000"/>
                  </a:schemeClr>
                </a:solidFill>
                <a:latin typeface="맑은 고딕" pitchFamily="50" charset="-127"/>
                <a:ea typeface="맑은 고딕" pitchFamily="50" charset="-127"/>
              </a:rPr>
              <a:t>clientId</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userId</a:t>
            </a: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userPw</a:t>
            </a:r>
            <a:r>
              <a:rPr lang="en-US" altLang="ko-KR" sz="1200" b="1" dirty="0">
                <a:solidFill>
                  <a:schemeClr val="accent6">
                    <a:lumMod val="75000"/>
                  </a:schemeClr>
                </a:solidFill>
                <a:latin typeface="맑은 고딕" pitchFamily="50" charset="-127"/>
                <a:ea typeface="맑은 고딕" pitchFamily="50" charset="-127"/>
              </a:rPr>
              <a:t>) ){ </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a:t>
            </a:r>
            <a:r>
              <a:rPr lang="en-US" altLang="ko-KR" sz="1200" b="1" dirty="0">
                <a:solidFill>
                  <a:schemeClr val="accent6">
                    <a:lumMod val="75000"/>
                  </a:schemeClr>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    delay(1000);</a:t>
            </a:r>
          </a:p>
          <a:p>
            <a:r>
              <a:rPr lang="en-US" altLang="ko-KR" sz="1200" b="1" dirty="0">
                <a:solidFill>
                  <a:schemeClr val="accent6">
                    <a:lumMod val="75000"/>
                  </a:schemeClr>
                </a:solidFill>
                <a:latin typeface="맑은 고딕" pitchFamily="50" charset="-127"/>
                <a:ea typeface="맑은 고딕" pitchFamily="50" charset="-127"/>
              </a:rPr>
              <a:t>  }</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a:t>
            </a:r>
            <a:r>
              <a:rPr lang="en-US" altLang="ko-KR" sz="1200" b="1" dirty="0" err="1">
                <a:solidFill>
                  <a:schemeClr val="accent6">
                    <a:lumMod val="75000"/>
                  </a:schemeClr>
                </a:solidFill>
                <a:latin typeface="맑은 고딕" pitchFamily="50" charset="-127"/>
                <a:ea typeface="맑은 고딕" pitchFamily="50" charset="-127"/>
              </a:rPr>
              <a:t>nConnected</a:t>
            </a:r>
            <a:r>
              <a:rPr lang="en-US" altLang="ko-KR" sz="1200" b="1" dirty="0">
                <a:solidFill>
                  <a:schemeClr val="accent6">
                    <a:lumMod val="75000"/>
                  </a:schemeClr>
                </a:solidFill>
                <a:latin typeface="맑은 고딕" pitchFamily="50" charset="-127"/>
                <a:ea typeface="맑은 고딕" pitchFamily="50" charset="-127"/>
              </a:rPr>
              <a:t> to broker");</a:t>
            </a:r>
          </a:p>
          <a:p>
            <a:r>
              <a:rPr lang="en-US" altLang="ko-KR" sz="1200" b="1" dirty="0">
                <a:solidFill>
                  <a:schemeClr val="tx1"/>
                </a:solidFill>
                <a:latin typeface="맑은 고딕" pitchFamily="50" charset="-127"/>
                <a:ea typeface="맑은 고딕" pitchFamily="50" charset="-127"/>
              </a:rPr>
              <a:t>}</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p:txBody>
      </p:sp>
      <p:sp>
        <p:nvSpPr>
          <p:cNvPr id="11" name="직사각형 10">
            <a:extLst>
              <a:ext uri="{FF2B5EF4-FFF2-40B4-BE49-F238E27FC236}">
                <a16:creationId xmlns:a16="http://schemas.microsoft.com/office/drawing/2014/main" id="{41B884F3-75A6-4394-887B-986B8F3932A8}"/>
              </a:ext>
            </a:extLst>
          </p:cNvPr>
          <p:cNvSpPr/>
          <p:nvPr/>
        </p:nvSpPr>
        <p:spPr>
          <a:xfrm>
            <a:off x="6337101" y="1151855"/>
            <a:ext cx="4248472"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14027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1"/>
            <a:r>
              <a:rPr lang="en-US" altLang="ko-KR" dirty="0"/>
              <a:t>Step 3. Publisher</a:t>
            </a:r>
            <a:r>
              <a:rPr lang="ko-KR" altLang="en-US" dirty="0"/>
              <a:t>로 동작 시키기</a:t>
            </a:r>
            <a:endParaRPr lang="en-US" altLang="ko-KR" dirty="0"/>
          </a:p>
          <a:p>
            <a:pPr lvl="2"/>
            <a:r>
              <a:rPr lang="en-US" altLang="ko-KR" dirty="0"/>
              <a:t>Topic : “Sensors/</a:t>
            </a:r>
            <a:r>
              <a:rPr lang="en-US" altLang="ko-KR" dirty="0" err="1"/>
              <a:t>MyOffice</a:t>
            </a:r>
            <a:r>
              <a:rPr lang="en-US" altLang="ko-KR" dirty="0"/>
              <a:t>/Indoor/Temp”</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56</a:t>
            </a:fld>
            <a:endParaRPr lang="en-US" dirty="0"/>
          </a:p>
        </p:txBody>
      </p:sp>
      <p:sp>
        <p:nvSpPr>
          <p:cNvPr id="7" name="직사각형 6">
            <a:extLst>
              <a:ext uri="{FF2B5EF4-FFF2-40B4-BE49-F238E27FC236}">
                <a16:creationId xmlns:a16="http://schemas.microsoft.com/office/drawing/2014/main" id="{50365E2D-903B-43A5-8A56-E578ED79ED74}"/>
              </a:ext>
            </a:extLst>
          </p:cNvPr>
          <p:cNvSpPr/>
          <p:nvPr/>
        </p:nvSpPr>
        <p:spPr>
          <a:xfrm>
            <a:off x="961769" y="1664456"/>
            <a:ext cx="4673319" cy="315126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bg1">
                    <a:lumMod val="75000"/>
                  </a:schemeClr>
                </a:solidFill>
                <a:latin typeface="맑은 고딕" pitchFamily="50" charset="-127"/>
                <a:ea typeface="맑은 고딕" pitchFamily="50" charset="-127"/>
              </a:rPr>
              <a:t>// </a:t>
            </a:r>
            <a:r>
              <a:rPr lang="en-US" altLang="ko-KR" sz="1200" b="1" dirty="0" err="1">
                <a:solidFill>
                  <a:schemeClr val="bg1">
                    <a:lumMod val="75000"/>
                  </a:schemeClr>
                </a:solidFill>
                <a:latin typeface="맑은 고딕" pitchFamily="50" charset="-127"/>
                <a:ea typeface="맑은 고딕" pitchFamily="50" charset="-127"/>
              </a:rPr>
              <a:t>Phi_PublisherBasic.ino</a:t>
            </a:r>
            <a:endParaRPr lang="en-US" altLang="ko-KR" sz="1200" b="1" dirty="0">
              <a:solidFill>
                <a:schemeClr val="bg1">
                  <a:lumMod val="75000"/>
                </a:schemeClr>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#include &lt;ESP8266WiFi.h&gt;</a:t>
            </a:r>
          </a:p>
          <a:p>
            <a:r>
              <a:rPr lang="en-US" altLang="ko-KR" sz="1200" b="1" dirty="0">
                <a:solidFill>
                  <a:schemeClr val="tx1"/>
                </a:solidFill>
                <a:latin typeface="맑은 고딕" pitchFamily="50" charset="-127"/>
                <a:ea typeface="맑은 고딕" pitchFamily="50" charset="-127"/>
              </a:rPr>
              <a:t>#include &lt;</a:t>
            </a:r>
            <a:r>
              <a:rPr lang="en-US" altLang="ko-KR" sz="1200" b="1" dirty="0" err="1">
                <a:solidFill>
                  <a:schemeClr val="tx1"/>
                </a:solidFill>
                <a:latin typeface="맑은 고딕" pitchFamily="50" charset="-127"/>
                <a:ea typeface="맑은 고딕" pitchFamily="50" charset="-127"/>
              </a:rPr>
              <a:t>PubSubClient.h</a:t>
            </a:r>
            <a:r>
              <a:rPr lang="en-US" altLang="ko-KR" sz="1200" b="1" dirty="0">
                <a:solidFill>
                  <a:schemeClr val="tx1"/>
                </a:solidFill>
                <a:latin typeface="맑은 고딕" pitchFamily="50" charset="-127"/>
                <a:ea typeface="맑은 고딕" pitchFamily="50" charset="-127"/>
              </a:rPr>
              <a:t>&gt;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 “RiatechChief_2G";</a:t>
            </a:r>
          </a:p>
          <a:p>
            <a:r>
              <a:rPr lang="en-US" altLang="ko-KR" sz="1200" b="1" dirty="0">
                <a:solidFill>
                  <a:schemeClr val="tx1"/>
                </a:solidFill>
                <a:latin typeface="맑은 고딕" pitchFamily="50" charset="-127"/>
                <a:ea typeface="맑은 고딕" pitchFamily="50" charset="-127"/>
              </a:rPr>
              <a:t>const char* password = “12345678";</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mqtt_phirippa</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userPw</a:t>
            </a:r>
            <a:r>
              <a:rPr lang="en-US" altLang="ko-KR" sz="1200" b="1" dirty="0">
                <a:solidFill>
                  <a:schemeClr val="tx1"/>
                </a:solidFill>
                <a:latin typeface="맑은 고딕" pitchFamily="50" charset="-127"/>
                <a:ea typeface="맑은 고딕" pitchFamily="50" charset="-127"/>
              </a:rPr>
              <a:t> = "1234";</a:t>
            </a:r>
          </a:p>
          <a:p>
            <a:r>
              <a:rPr lang="en-US" altLang="ko-KR" sz="1200" b="1" dirty="0">
                <a:solidFill>
                  <a:schemeClr val="tx1"/>
                </a:solidFill>
                <a:latin typeface="맑은 고딕" pitchFamily="50" charset="-127"/>
                <a:ea typeface="맑은 고딕" pitchFamily="50" charset="-127"/>
              </a:rPr>
              <a:t>const char* </a:t>
            </a:r>
            <a:r>
              <a:rPr lang="en-US" altLang="ko-KR" sz="1200" b="1" dirty="0" err="1">
                <a:solidFill>
                  <a:schemeClr val="tx1"/>
                </a:solidFill>
                <a:latin typeface="맑은 고딕" pitchFamily="50" charset="-127"/>
                <a:ea typeface="맑은 고딕" pitchFamily="50" charset="-127"/>
              </a:rPr>
              <a:t>clientId</a:t>
            </a:r>
            <a:r>
              <a:rPr lang="en-US" altLang="ko-KR" sz="1200" b="1" dirty="0">
                <a:solidFill>
                  <a:schemeClr val="tx1"/>
                </a:solidFill>
                <a:latin typeface="맑은 고딕" pitchFamily="50" charset="-127"/>
                <a:ea typeface="맑은 고딕" pitchFamily="50" charset="-127"/>
              </a:rPr>
              <a:t> =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accent6">
                    <a:lumMod val="75000"/>
                  </a:schemeClr>
                </a:solidFill>
                <a:latin typeface="맑은 고딕" pitchFamily="50" charset="-127"/>
                <a:ea typeface="맑은 고딕" pitchFamily="50" charset="-127"/>
              </a:rPr>
              <a:t>char* topic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r>
              <a:rPr lang="en-US" altLang="ko-KR" sz="1200" b="1" dirty="0">
                <a:solidFill>
                  <a:schemeClr val="tx1"/>
                </a:solidFill>
                <a:latin typeface="맑은 고딕" pitchFamily="50" charset="-127"/>
                <a:ea typeface="맑은 고딕" pitchFamily="50" charset="-127"/>
              </a:rPr>
              <a:t>char* server = "192.168.1.15"; </a:t>
            </a:r>
            <a:r>
              <a:rPr lang="en-US" altLang="ko-KR" sz="1100" b="1" dirty="0">
                <a:solidFill>
                  <a:schemeClr val="tx1"/>
                </a:solidFill>
                <a:latin typeface="맑은 고딕" pitchFamily="50" charset="-127"/>
                <a:ea typeface="맑은 고딕" pitchFamily="50" charset="-127"/>
              </a:rPr>
              <a:t>//MQTT broker IP address</a:t>
            </a:r>
          </a:p>
          <a:p>
            <a:endParaRPr lang="en-US" altLang="ko-KR" sz="1200" b="1" dirty="0">
              <a:solidFill>
                <a:schemeClr val="tx1"/>
              </a:solidFill>
              <a:latin typeface="맑은 고딕" pitchFamily="50" charset="-127"/>
              <a:ea typeface="맑은 고딕" pitchFamily="50" charset="-127"/>
            </a:endParaRPr>
          </a:p>
          <a:p>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 </a:t>
            </a:r>
          </a:p>
          <a:p>
            <a:r>
              <a:rPr lang="en-US" altLang="ko-KR" sz="1200" b="1" dirty="0" err="1">
                <a:solidFill>
                  <a:schemeClr val="tx1"/>
                </a:solidFill>
                <a:latin typeface="맑은 고딕" pitchFamily="50" charset="-127"/>
                <a:ea typeface="맑은 고딕" pitchFamily="50" charset="-127"/>
              </a:rPr>
              <a:t>PubSubClient</a:t>
            </a:r>
            <a:r>
              <a:rPr lang="en-US" altLang="ko-KR" sz="1200" b="1" dirty="0">
                <a:solidFill>
                  <a:schemeClr val="tx1"/>
                </a:solidFill>
                <a:latin typeface="맑은 고딕" pitchFamily="50" charset="-127"/>
                <a:ea typeface="맑은 고딕" pitchFamily="50" charset="-127"/>
              </a:rPr>
              <a:t> client(server, 1883, </a:t>
            </a:r>
            <a:r>
              <a:rPr lang="en-US" altLang="ko-KR" sz="1200" b="1" dirty="0" err="1">
                <a:solidFill>
                  <a:schemeClr val="tx1"/>
                </a:solidFill>
                <a:latin typeface="맑은 고딕" pitchFamily="50" charset="-127"/>
                <a:ea typeface="맑은 고딕" pitchFamily="50" charset="-127"/>
              </a:rPr>
              <a:t>wifiClient</a:t>
            </a:r>
            <a:r>
              <a:rPr lang="en-US" altLang="ko-KR" sz="1200" b="1" dirty="0">
                <a:solidFill>
                  <a:schemeClr val="tx1"/>
                </a:solidFill>
                <a:latin typeface="맑은 고딕" pitchFamily="50" charset="-127"/>
                <a:ea typeface="맑은 고딕" pitchFamily="50" charset="-127"/>
              </a:rPr>
              <a:t>);</a:t>
            </a:r>
          </a:p>
        </p:txBody>
      </p:sp>
      <p:sp>
        <p:nvSpPr>
          <p:cNvPr id="10" name="직사각형 9">
            <a:extLst>
              <a:ext uri="{FF2B5EF4-FFF2-40B4-BE49-F238E27FC236}">
                <a16:creationId xmlns:a16="http://schemas.microsoft.com/office/drawing/2014/main" id="{A3C5DB27-DB0D-4474-B21A-1BABD86C3C44}"/>
              </a:ext>
            </a:extLst>
          </p:cNvPr>
          <p:cNvSpPr/>
          <p:nvPr/>
        </p:nvSpPr>
        <p:spPr>
          <a:xfrm>
            <a:off x="965091" y="1647366"/>
            <a:ext cx="4673319"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BAD6F7CC-61E9-40C6-976E-133887A19D2D}"/>
              </a:ext>
            </a:extLst>
          </p:cNvPr>
          <p:cNvSpPr/>
          <p:nvPr/>
        </p:nvSpPr>
        <p:spPr>
          <a:xfrm>
            <a:off x="6333779" y="1168946"/>
            <a:ext cx="4248472" cy="4663054"/>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b="1" dirty="0">
                <a:solidFill>
                  <a:schemeClr val="tx1"/>
                </a:solidFill>
                <a:latin typeface="맑은 고딕" pitchFamily="50" charset="-127"/>
                <a:ea typeface="맑은 고딕" pitchFamily="50" charset="-127"/>
              </a:rPr>
              <a:t>void setup()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Serial.begin</a:t>
            </a:r>
            <a:r>
              <a:rPr lang="en-US" altLang="ko-KR" sz="1200" b="1" dirty="0">
                <a:solidFill>
                  <a:schemeClr val="tx1"/>
                </a:solidFill>
                <a:latin typeface="맑은 고딕" pitchFamily="50" charset="-127"/>
                <a:ea typeface="맑은 고딕" pitchFamily="50" charset="-127"/>
              </a:rPr>
              <a:t>(9600);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WiFi.begin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ssid</a:t>
            </a:r>
            <a:r>
              <a:rPr lang="en-US" altLang="ko-KR" sz="1200" b="1" dirty="0">
                <a:solidFill>
                  <a:schemeClr val="tx1"/>
                </a:solidFill>
                <a:latin typeface="맑은 고딕" pitchFamily="50" charset="-127"/>
                <a:ea typeface="맑은 고딕" pitchFamily="50" charset="-127"/>
              </a:rPr>
              <a:t>, password);</a:t>
            </a:r>
          </a:p>
          <a:p>
            <a:r>
              <a:rPr lang="en-US" altLang="ko-KR" sz="1200" b="1" dirty="0">
                <a:solidFill>
                  <a:schemeClr val="tx1"/>
                </a:solidFill>
                <a:latin typeface="맑은 고딕" pitchFamily="50" charset="-127"/>
                <a:ea typeface="맑은 고딕" pitchFamily="50" charset="-127"/>
              </a:rPr>
              <a:t>  while (</a:t>
            </a:r>
            <a:r>
              <a:rPr lang="en-US" altLang="ko-KR" sz="1200" b="1" dirty="0" err="1">
                <a:solidFill>
                  <a:schemeClr val="tx1"/>
                </a:solidFill>
                <a:latin typeface="맑은 고딕" pitchFamily="50" charset="-127"/>
                <a:ea typeface="맑은 고딕" pitchFamily="50" charset="-127"/>
              </a:rPr>
              <a:t>WiFi.status</a:t>
            </a:r>
            <a:r>
              <a:rPr lang="en-US" altLang="ko-KR" sz="1200" b="1" dirty="0">
                <a:solidFill>
                  <a:schemeClr val="tx1"/>
                </a:solidFill>
                <a:latin typeface="맑은 고딕" pitchFamily="50" charset="-127"/>
                <a:ea typeface="맑은 고딕" pitchFamily="50" charset="-127"/>
              </a:rPr>
              <a:t>() != WL_CONNECTED)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nWiFi</a:t>
            </a:r>
            <a:r>
              <a:rPr lang="en-US" altLang="ko-KR" sz="1200" b="1" dirty="0">
                <a:solidFill>
                  <a:schemeClr val="tx1"/>
                </a:solidFill>
                <a:latin typeface="맑은 고딕" pitchFamily="50" charset="-127"/>
                <a:ea typeface="맑은 고딕" pitchFamily="50" charset="-127"/>
              </a:rPr>
              <a:t> Connected");</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("Local IP address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WiFi.localIP</a:t>
            </a:r>
            <a:r>
              <a:rPr lang="en-US" altLang="ko-KR" sz="1200" b="1" dirty="0">
                <a:solidFill>
                  <a:schemeClr val="tx1"/>
                </a:solidFill>
                <a:latin typeface="맑은 고딕" pitchFamily="50" charset="-127"/>
                <a:ea typeface="맑은 고딕" pitchFamily="50" charset="-127"/>
              </a:rPr>
              <a:t>());</a:t>
            </a:r>
            <a:br>
              <a:rPr lang="en-US" altLang="ko-KR" sz="1200" b="1" dirty="0">
                <a:solidFill>
                  <a:schemeClr val="tx1"/>
                </a:solidFill>
                <a:latin typeface="맑은 고딕" pitchFamily="50" charset="-127"/>
                <a:ea typeface="맑은 고딕" pitchFamily="50" charset="-127"/>
              </a:rPr>
            </a:br>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("Connecting to broker");</a:t>
            </a:r>
          </a:p>
          <a:p>
            <a:r>
              <a:rPr lang="en-US" altLang="ko-KR" sz="1200" b="1" dirty="0">
                <a:solidFill>
                  <a:schemeClr val="tx1"/>
                </a:solidFill>
                <a:latin typeface="맑은 고딕" pitchFamily="50" charset="-127"/>
                <a:ea typeface="맑은 고딕" pitchFamily="50" charset="-127"/>
              </a:rPr>
              <a:t>  while ( !</a:t>
            </a:r>
            <a:r>
              <a:rPr lang="en-US" altLang="ko-KR" sz="1200" b="1" dirty="0" err="1">
                <a:solidFill>
                  <a:schemeClr val="tx1"/>
                </a:solidFill>
                <a:latin typeface="맑은 고딕" pitchFamily="50" charset="-127"/>
                <a:ea typeface="맑은 고딕" pitchFamily="50" charset="-127"/>
              </a:rPr>
              <a:t>client.connect</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clientId</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userId</a:t>
            </a:r>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userPw</a:t>
            </a:r>
            <a:r>
              <a:rPr lang="en-US" altLang="ko-KR" sz="1200" b="1" dirty="0">
                <a:solidFill>
                  <a:schemeClr val="tx1"/>
                </a:solidFill>
                <a:latin typeface="맑은 고딕" pitchFamily="50" charset="-127"/>
                <a:ea typeface="맑은 고딕" pitchFamily="50" charset="-127"/>
              </a:rPr>
              <a:t>) ){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a:t>
            </a:r>
            <a:r>
              <a:rPr lang="en-US" altLang="ko-KR" sz="1200" b="1" dirty="0">
                <a:solidFill>
                  <a:schemeClr val="tx1"/>
                </a:solidFill>
                <a:latin typeface="맑은 고딕" pitchFamily="50" charset="-127"/>
                <a:ea typeface="맑은 고딕" pitchFamily="50" charset="-127"/>
              </a:rPr>
              <a:t>(“*");</a:t>
            </a:r>
          </a:p>
          <a:p>
            <a:r>
              <a:rPr lang="en-US" altLang="ko-KR" sz="1200" b="1" dirty="0">
                <a:solidFill>
                  <a:schemeClr val="tx1"/>
                </a:solidFill>
                <a:latin typeface="맑은 고딕" pitchFamily="50" charset="-127"/>
                <a:ea typeface="맑은 고딕" pitchFamily="50" charset="-127"/>
              </a:rPr>
              <a:t>    delay(1000);</a:t>
            </a:r>
          </a:p>
          <a:p>
            <a:r>
              <a:rPr lang="en-US" altLang="ko-KR" sz="1200" b="1" dirty="0">
                <a:solidFill>
                  <a:schemeClr val="tx1"/>
                </a:solidFill>
                <a:latin typeface="맑은 고딕" pitchFamily="50" charset="-127"/>
                <a:ea typeface="맑은 고딕" pitchFamily="50" charset="-127"/>
              </a:rPr>
              <a:t>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tx1"/>
                </a:solidFill>
                <a:latin typeface="맑은 고딕" pitchFamily="50" charset="-127"/>
                <a:ea typeface="맑은 고딕" pitchFamily="50" charset="-127"/>
              </a:rPr>
              <a:t>Serial.println</a:t>
            </a:r>
            <a:r>
              <a:rPr lang="en-US" altLang="ko-KR" sz="1200" b="1" dirty="0">
                <a:solidFill>
                  <a:schemeClr val="tx1"/>
                </a:solidFill>
                <a:latin typeface="맑은 고딕" pitchFamily="50" charset="-127"/>
                <a:ea typeface="맑은 고딕" pitchFamily="50" charset="-127"/>
              </a:rPr>
              <a:t>("\</a:t>
            </a:r>
            <a:r>
              <a:rPr lang="en-US" altLang="ko-KR" sz="1200" b="1" dirty="0" err="1">
                <a:solidFill>
                  <a:schemeClr val="tx1"/>
                </a:solidFill>
                <a:latin typeface="맑은 고딕" pitchFamily="50" charset="-127"/>
                <a:ea typeface="맑은 고딕" pitchFamily="50" charset="-127"/>
              </a:rPr>
              <a:t>nConnected</a:t>
            </a:r>
            <a:r>
              <a:rPr lang="en-US" altLang="ko-KR" sz="1200" b="1" dirty="0">
                <a:solidFill>
                  <a:schemeClr val="tx1"/>
                </a:solidFill>
                <a:latin typeface="맑은 고딕" pitchFamily="50" charset="-127"/>
                <a:ea typeface="맑은 고딕" pitchFamily="50" charset="-127"/>
              </a:rPr>
              <a:t> to broker");</a:t>
            </a:r>
          </a:p>
          <a:p>
            <a:r>
              <a:rPr lang="en-US" altLang="ko-KR" sz="1200" b="1" dirty="0">
                <a:solidFill>
                  <a:schemeClr val="tx1"/>
                </a:solidFill>
                <a:latin typeface="맑은 고딕" pitchFamily="50" charset="-127"/>
                <a:ea typeface="맑은 고딕" pitchFamily="50" charset="-127"/>
              </a:rPr>
              <a:t>}</a:t>
            </a:r>
          </a:p>
          <a:p>
            <a:endParaRPr lang="en-US" altLang="ko-KR" sz="1200" b="1" dirty="0">
              <a:solidFill>
                <a:schemeClr val="tx1"/>
              </a:solidFill>
              <a:latin typeface="맑은 고딕" pitchFamily="50" charset="-127"/>
              <a:ea typeface="맑은 고딕" pitchFamily="50" charset="-127"/>
            </a:endParaRPr>
          </a:p>
          <a:p>
            <a:r>
              <a:rPr lang="en-US" altLang="ko-KR" sz="1200" b="1" dirty="0">
                <a:solidFill>
                  <a:schemeClr val="tx1"/>
                </a:solidFill>
                <a:latin typeface="맑은 고딕" pitchFamily="50" charset="-127"/>
                <a:ea typeface="맑은 고딕" pitchFamily="50" charset="-127"/>
              </a:rPr>
              <a:t>void loop() {</a:t>
            </a:r>
          </a:p>
          <a:p>
            <a:r>
              <a:rPr lang="en-US" altLang="ko-KR" sz="1200" b="1" dirty="0">
                <a:solidFill>
                  <a:schemeClr val="tx1"/>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client.publish</a:t>
            </a:r>
            <a:r>
              <a:rPr lang="en-US" altLang="ko-KR" sz="1200" b="1" dirty="0">
                <a:solidFill>
                  <a:schemeClr val="accent6">
                    <a:lumMod val="75000"/>
                  </a:schemeClr>
                </a:solidFill>
                <a:latin typeface="맑은 고딕" pitchFamily="50" charset="-127"/>
                <a:ea typeface="맑은 고딕" pitchFamily="50" charset="-127"/>
              </a:rPr>
              <a:t>(topic, “27.32”);</a:t>
            </a:r>
          </a:p>
          <a:p>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Serial.println</a:t>
            </a:r>
            <a:r>
              <a:rPr lang="en-US" altLang="ko-KR" sz="1200" b="1" dirty="0">
                <a:solidFill>
                  <a:schemeClr val="accent6">
                    <a:lumMod val="75000"/>
                  </a:schemeClr>
                </a:solidFill>
                <a:latin typeface="맑은 고딕" pitchFamily="50" charset="-127"/>
                <a:ea typeface="맑은 고딕" pitchFamily="50" charset="-127"/>
              </a:rPr>
              <a:t>(String(topic)</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a:t>
            </a:r>
            <a:r>
              <a:rPr lang="ko-KR" altLang="en-US" sz="1200" b="1" dirty="0">
                <a:solidFill>
                  <a:schemeClr val="accent6">
                    <a:lumMod val="75000"/>
                  </a:schemeClr>
                </a:solidFill>
                <a:latin typeface="맑은 고딕" pitchFamily="50" charset="-127"/>
                <a:ea typeface="맑은 고딕" pitchFamily="50" charset="-127"/>
              </a:rPr>
              <a:t> </a:t>
            </a:r>
            <a:r>
              <a:rPr lang="en-US" altLang="ko-KR" sz="1200" b="1" dirty="0">
                <a:solidFill>
                  <a:schemeClr val="accent6">
                    <a:lumMod val="75000"/>
                  </a:schemeClr>
                </a:solidFill>
                <a:latin typeface="맑은 고딕" pitchFamily="50" charset="-127"/>
                <a:ea typeface="맑은 고딕" pitchFamily="50" charset="-127"/>
              </a:rPr>
              <a:t>: 27.32”);</a:t>
            </a:r>
          </a:p>
          <a:p>
            <a:r>
              <a:rPr lang="en-US" altLang="ko-KR" sz="1200" b="1" dirty="0">
                <a:solidFill>
                  <a:schemeClr val="tx1"/>
                </a:solidFill>
                <a:latin typeface="맑은 고딕" pitchFamily="50" charset="-127"/>
                <a:ea typeface="맑은 고딕" pitchFamily="50" charset="-127"/>
              </a:rPr>
              <a:t>  delay(2000);</a:t>
            </a:r>
          </a:p>
          <a:p>
            <a:r>
              <a:rPr lang="en-US" altLang="ko-KR" sz="1200" b="1" dirty="0">
                <a:solidFill>
                  <a:schemeClr val="tx1"/>
                </a:solidFill>
                <a:latin typeface="맑은 고딕" pitchFamily="50" charset="-127"/>
                <a:ea typeface="맑은 고딕" pitchFamily="50" charset="-127"/>
              </a:rPr>
              <a:t>}</a:t>
            </a:r>
          </a:p>
        </p:txBody>
      </p:sp>
      <p:sp>
        <p:nvSpPr>
          <p:cNvPr id="11" name="직사각형 10">
            <a:extLst>
              <a:ext uri="{FF2B5EF4-FFF2-40B4-BE49-F238E27FC236}">
                <a16:creationId xmlns:a16="http://schemas.microsoft.com/office/drawing/2014/main" id="{41B884F3-75A6-4394-887B-986B8F3932A8}"/>
              </a:ext>
            </a:extLst>
          </p:cNvPr>
          <p:cNvSpPr/>
          <p:nvPr/>
        </p:nvSpPr>
        <p:spPr>
          <a:xfrm>
            <a:off x="6337101" y="1151855"/>
            <a:ext cx="4248472" cy="3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55614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Phi </a:t>
            </a:r>
            <a:r>
              <a:rPr lang="ko-KR" altLang="en-US" dirty="0"/>
              <a:t>보드를 </a:t>
            </a:r>
            <a:r>
              <a:rPr lang="en-US" altLang="ko-KR" dirty="0"/>
              <a:t>Publisher</a:t>
            </a:r>
            <a:r>
              <a:rPr lang="ko-KR" altLang="en-US" dirty="0"/>
              <a:t>로 동작 시키기</a:t>
            </a:r>
            <a:endParaRPr lang="en-US" altLang="ko-KR" dirty="0"/>
          </a:p>
          <a:p>
            <a:pPr lvl="1"/>
            <a:r>
              <a:rPr lang="en-US" altLang="ko-KR" dirty="0"/>
              <a:t>Step 4. </a:t>
            </a:r>
            <a:r>
              <a:rPr lang="ko-KR" altLang="en-US" dirty="0"/>
              <a:t>동작 확인</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57</a:t>
            </a:fld>
            <a:endParaRPr lang="en-US" dirty="0"/>
          </a:p>
        </p:txBody>
      </p:sp>
      <p:pic>
        <p:nvPicPr>
          <p:cNvPr id="5" name="그림 4">
            <a:extLst>
              <a:ext uri="{FF2B5EF4-FFF2-40B4-BE49-F238E27FC236}">
                <a16:creationId xmlns:a16="http://schemas.microsoft.com/office/drawing/2014/main" id="{BB12F436-A35B-48CC-A0C1-EBD9BDCDD7B7}"/>
              </a:ext>
            </a:extLst>
          </p:cNvPr>
          <p:cNvPicPr>
            <a:picLocks noChangeAspect="1"/>
          </p:cNvPicPr>
          <p:nvPr/>
        </p:nvPicPr>
        <p:blipFill>
          <a:blip r:embed="rId3"/>
          <a:stretch>
            <a:fillRect/>
          </a:stretch>
        </p:blipFill>
        <p:spPr>
          <a:xfrm>
            <a:off x="967516" y="1441126"/>
            <a:ext cx="5311140" cy="3390900"/>
          </a:xfrm>
          <a:prstGeom prst="rect">
            <a:avLst/>
          </a:prstGeom>
        </p:spPr>
      </p:pic>
      <p:pic>
        <p:nvPicPr>
          <p:cNvPr id="10" name="그림 9">
            <a:extLst>
              <a:ext uri="{FF2B5EF4-FFF2-40B4-BE49-F238E27FC236}">
                <a16:creationId xmlns:a16="http://schemas.microsoft.com/office/drawing/2014/main" id="{E6996CEE-760C-4A7C-9B09-0D8AC610D9A9}"/>
              </a:ext>
            </a:extLst>
          </p:cNvPr>
          <p:cNvPicPr>
            <a:picLocks noChangeAspect="1"/>
          </p:cNvPicPr>
          <p:nvPr/>
        </p:nvPicPr>
        <p:blipFill>
          <a:blip r:embed="rId4"/>
          <a:stretch>
            <a:fillRect/>
          </a:stretch>
        </p:blipFill>
        <p:spPr>
          <a:xfrm>
            <a:off x="3117876" y="3842898"/>
            <a:ext cx="7696200" cy="1379220"/>
          </a:xfrm>
          <a:prstGeom prst="rect">
            <a:avLst/>
          </a:prstGeom>
        </p:spPr>
      </p:pic>
    </p:spTree>
    <p:extLst>
      <p:ext uri="{BB962C8B-B14F-4D97-AF65-F5344CB8AC3E}">
        <p14:creationId xmlns:p14="http://schemas.microsoft.com/office/powerpoint/2010/main" val="4232547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1. Review BH1750 </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58</a:t>
            </a:fld>
            <a:endParaRPr lang="en-US" dirty="0"/>
          </a:p>
        </p:txBody>
      </p:sp>
      <p:pic>
        <p:nvPicPr>
          <p:cNvPr id="7" name="그림 6">
            <a:extLst>
              <a:ext uri="{FF2B5EF4-FFF2-40B4-BE49-F238E27FC236}">
                <a16:creationId xmlns:a16="http://schemas.microsoft.com/office/drawing/2014/main" id="{4D1FD8F3-1AB7-4B31-8EBE-E318956C488B}"/>
              </a:ext>
            </a:extLst>
          </p:cNvPr>
          <p:cNvPicPr>
            <a:picLocks noChangeAspect="1"/>
          </p:cNvPicPr>
          <p:nvPr/>
        </p:nvPicPr>
        <p:blipFill>
          <a:blip r:embed="rId3"/>
          <a:stretch>
            <a:fillRect/>
          </a:stretch>
        </p:blipFill>
        <p:spPr>
          <a:xfrm rot="16200000">
            <a:off x="6258445" y="1302520"/>
            <a:ext cx="4237344" cy="4224047"/>
          </a:xfrm>
          <a:prstGeom prst="rect">
            <a:avLst/>
          </a:prstGeom>
        </p:spPr>
      </p:pic>
      <p:sp>
        <p:nvSpPr>
          <p:cNvPr id="4" name="타원 3">
            <a:extLst>
              <a:ext uri="{FF2B5EF4-FFF2-40B4-BE49-F238E27FC236}">
                <a16:creationId xmlns:a16="http://schemas.microsoft.com/office/drawing/2014/main" id="{0C96C3B8-1788-4D52-96AD-9F19891E5153}"/>
              </a:ext>
            </a:extLst>
          </p:cNvPr>
          <p:cNvSpPr/>
          <p:nvPr/>
        </p:nvSpPr>
        <p:spPr>
          <a:xfrm>
            <a:off x="8362218" y="2664023"/>
            <a:ext cx="381969" cy="3775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모서리가 둥근 직사각형 8">
            <a:extLst>
              <a:ext uri="{FF2B5EF4-FFF2-40B4-BE49-F238E27FC236}">
                <a16:creationId xmlns:a16="http://schemas.microsoft.com/office/drawing/2014/main" id="{9CA5A9FF-3E65-4694-BDE6-B797BC376AC4}"/>
              </a:ext>
            </a:extLst>
          </p:cNvPr>
          <p:cNvSpPr/>
          <p:nvPr/>
        </p:nvSpPr>
        <p:spPr bwMode="auto">
          <a:xfrm>
            <a:off x="852075" y="1295871"/>
            <a:ext cx="4548922" cy="423734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accent6">
                    <a:lumMod val="75000"/>
                  </a:schemeClr>
                </a:solidFill>
                <a:latin typeface="Consolas" panose="020B0609020204030204" pitchFamily="49" charset="0"/>
              </a:rPr>
              <a:t>#include &lt;</a:t>
            </a:r>
            <a:r>
              <a:rPr lang="en-US" altLang="ko-KR" sz="1400" b="1" dirty="0" err="1">
                <a:solidFill>
                  <a:schemeClr val="accent6">
                    <a:lumMod val="75000"/>
                  </a:schemeClr>
                </a:solidFill>
                <a:latin typeface="Consolas" panose="020B0609020204030204" pitchFamily="49" charset="0"/>
              </a:rPr>
              <a:t>Wire.h</a:t>
            </a:r>
            <a:r>
              <a:rPr lang="en-US" altLang="ko-KR" sz="1400" b="1" dirty="0">
                <a:solidFill>
                  <a:schemeClr val="accent6">
                    <a:lumMod val="75000"/>
                  </a:schemeClr>
                </a:solidFill>
                <a:latin typeface="Consolas" panose="020B0609020204030204" pitchFamily="49" charset="0"/>
              </a:rPr>
              <a:t>&gt;</a:t>
            </a:r>
          </a:p>
          <a:p>
            <a:r>
              <a:rPr lang="en-US" altLang="ko-KR" sz="1400" b="1" dirty="0">
                <a:solidFill>
                  <a:schemeClr val="accent6">
                    <a:lumMod val="75000"/>
                  </a:schemeClr>
                </a:solidFill>
                <a:latin typeface="Consolas" panose="020B0609020204030204" pitchFamily="49" charset="0"/>
              </a:rPr>
              <a:t>#include &lt;BH1750.h&gt;</a:t>
            </a:r>
          </a:p>
          <a:p>
            <a:endParaRPr lang="en-US" altLang="ko-KR" sz="1400" b="1" dirty="0">
              <a:latin typeface="Consolas" panose="020B0609020204030204" pitchFamily="49" charset="0"/>
            </a:endParaRPr>
          </a:p>
          <a:p>
            <a:r>
              <a:rPr lang="en-US" altLang="ko-KR" sz="1400" b="1" dirty="0">
                <a:solidFill>
                  <a:schemeClr val="accent6">
                    <a:lumMod val="75000"/>
                  </a:schemeClr>
                </a:solidFill>
                <a:latin typeface="Consolas" panose="020B0609020204030204" pitchFamily="49" charset="0"/>
              </a:rPr>
              <a:t>BH1750 </a:t>
            </a:r>
            <a:r>
              <a:rPr lang="en-US" altLang="ko-KR" sz="1400" b="1" dirty="0" err="1">
                <a:solidFill>
                  <a:schemeClr val="accent6">
                    <a:lumMod val="75000"/>
                  </a:schemeClr>
                </a:solidFill>
                <a:latin typeface="Consolas" panose="020B0609020204030204" pitchFamily="49" charset="0"/>
              </a:rPr>
              <a:t>lightMeter</a:t>
            </a:r>
            <a:r>
              <a:rPr lang="en-US" altLang="ko-KR" sz="1400" b="1" dirty="0">
                <a:solidFill>
                  <a:schemeClr val="accent6">
                    <a:lumMod val="75000"/>
                  </a:schemeClr>
                </a:solidFill>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void setup(){</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Serial.begin</a:t>
            </a:r>
            <a:r>
              <a:rPr lang="en-US" altLang="ko-KR" sz="1400" b="1" dirty="0">
                <a:latin typeface="Consolas" panose="020B0609020204030204" pitchFamily="49" charset="0"/>
              </a:rPr>
              <a:t>(9600);</a:t>
            </a:r>
          </a:p>
          <a:p>
            <a:r>
              <a:rPr lang="en-US" altLang="ko-KR" sz="1400" b="1" dirty="0">
                <a:latin typeface="Consolas" panose="020B0609020204030204" pitchFamily="49" charset="0"/>
              </a:rPr>
              <a:t>  </a:t>
            </a:r>
            <a:r>
              <a:rPr lang="en-US" altLang="ko-KR" sz="1400" b="1" dirty="0" err="1">
                <a:solidFill>
                  <a:schemeClr val="accent6">
                    <a:lumMod val="75000"/>
                  </a:schemeClr>
                </a:solidFill>
                <a:latin typeface="Consolas" panose="020B0609020204030204" pitchFamily="49" charset="0"/>
              </a:rPr>
              <a:t>Wire.begin</a:t>
            </a:r>
            <a:r>
              <a:rPr lang="en-US" altLang="ko-KR" sz="1400" b="1" dirty="0">
                <a:solidFill>
                  <a:schemeClr val="accent6">
                    <a:lumMod val="75000"/>
                  </a:schemeClr>
                </a:solidFill>
                <a:latin typeface="Consolas" panose="020B0609020204030204" pitchFamily="49" charset="0"/>
              </a:rPr>
              <a:t>();</a:t>
            </a:r>
          </a:p>
          <a:p>
            <a:r>
              <a:rPr lang="en-US" altLang="ko-KR" sz="1400" b="1" dirty="0">
                <a:solidFill>
                  <a:schemeClr val="accent6">
                    <a:lumMod val="75000"/>
                  </a:schemeClr>
                </a:solidFill>
                <a:latin typeface="Consolas" panose="020B0609020204030204" pitchFamily="49" charset="0"/>
              </a:rPr>
              <a:t>  </a:t>
            </a:r>
            <a:r>
              <a:rPr lang="en-US" altLang="ko-KR" sz="1400" b="1" dirty="0" err="1">
                <a:solidFill>
                  <a:schemeClr val="accent6">
                    <a:lumMod val="75000"/>
                  </a:schemeClr>
                </a:solidFill>
                <a:latin typeface="Consolas" panose="020B0609020204030204" pitchFamily="49" charset="0"/>
              </a:rPr>
              <a:t>lightMeter.begin</a:t>
            </a:r>
            <a:r>
              <a:rPr lang="en-US" altLang="ko-KR" sz="1400" b="1" dirty="0">
                <a:solidFill>
                  <a:schemeClr val="accent6">
                    <a:lumMod val="75000"/>
                  </a:schemeClr>
                </a:solidFill>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(F("BH1750 Test begin"));</a:t>
            </a:r>
          </a:p>
          <a:p>
            <a:r>
              <a:rPr lang="en-US" altLang="ko-KR" sz="1400" b="1" dirty="0">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void loop() {</a:t>
            </a:r>
          </a:p>
          <a:p>
            <a:r>
              <a:rPr lang="en-US" altLang="ko-KR" sz="1400" b="1" dirty="0">
                <a:latin typeface="Consolas" panose="020B0609020204030204" pitchFamily="49" charset="0"/>
              </a:rPr>
              <a:t>  float lux = </a:t>
            </a:r>
            <a:r>
              <a:rPr lang="en-US" altLang="ko-KR" sz="1400" b="1" dirty="0" err="1">
                <a:solidFill>
                  <a:schemeClr val="accent6">
                    <a:lumMod val="75000"/>
                  </a:schemeClr>
                </a:solidFill>
                <a:latin typeface="Consolas" panose="020B0609020204030204" pitchFamily="49" charset="0"/>
              </a:rPr>
              <a:t>lightMeter.readLightLevel</a:t>
            </a:r>
            <a:r>
              <a:rPr lang="en-US" altLang="ko-KR" sz="1400" b="1" dirty="0">
                <a:solidFill>
                  <a:schemeClr val="accent6">
                    <a:lumMod val="75000"/>
                  </a:schemeClr>
                </a:solidFill>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a:t>
            </a:r>
            <a:r>
              <a:rPr lang="en-US" altLang="ko-KR" sz="1400" b="1" dirty="0">
                <a:latin typeface="Consolas" panose="020B0609020204030204" pitchFamily="49" charset="0"/>
              </a:rPr>
              <a:t>("Light: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a:t>
            </a:r>
            <a:r>
              <a:rPr lang="en-US" altLang="ko-KR" sz="1400" b="1" dirty="0">
                <a:latin typeface="Consolas" panose="020B0609020204030204" pitchFamily="49" charset="0"/>
              </a:rPr>
              <a:t>(lux);</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 [lx]");</a:t>
            </a:r>
          </a:p>
          <a:p>
            <a:r>
              <a:rPr lang="en-US" altLang="ko-KR" sz="1400" b="1" dirty="0">
                <a:latin typeface="Consolas" panose="020B0609020204030204" pitchFamily="49" charset="0"/>
              </a:rPr>
              <a:t>  delay(1000);</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3112810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(1/2)</a:t>
            </a:r>
          </a:p>
          <a:p>
            <a:pPr lvl="2"/>
            <a:r>
              <a:rPr lang="en-US" altLang="ko-KR" dirty="0"/>
              <a:t>Topic : Sensors/</a:t>
            </a:r>
            <a:r>
              <a:rPr lang="en-US" altLang="ko-KR" dirty="0" err="1"/>
              <a:t>MyOffice</a:t>
            </a:r>
            <a:r>
              <a:rPr lang="en-US" altLang="ko-KR" dirty="0"/>
              <a:t>/Indoor/Lux</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59</a:t>
            </a:fld>
            <a:endParaRPr lang="en-US" dirty="0"/>
          </a:p>
        </p:txBody>
      </p:sp>
      <p:sp>
        <p:nvSpPr>
          <p:cNvPr id="9" name="모서리가 둥근 직사각형 8">
            <a:extLst>
              <a:ext uri="{FF2B5EF4-FFF2-40B4-BE49-F238E27FC236}">
                <a16:creationId xmlns:a16="http://schemas.microsoft.com/office/drawing/2014/main" id="{9CA5A9FF-3E65-4694-BDE6-B797BC376AC4}"/>
              </a:ext>
            </a:extLst>
          </p:cNvPr>
          <p:cNvSpPr/>
          <p:nvPr/>
        </p:nvSpPr>
        <p:spPr bwMode="auto">
          <a:xfrm>
            <a:off x="720477" y="1727919"/>
            <a:ext cx="4692938" cy="417410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 Phi_Publish_BH1750.ino</a:t>
            </a:r>
          </a:p>
          <a:p>
            <a:r>
              <a:rPr lang="en-US" altLang="ko-KR" sz="1400" b="1" dirty="0">
                <a:solidFill>
                  <a:schemeClr val="bg1">
                    <a:lumMod val="75000"/>
                  </a:schemeClr>
                </a:solidFill>
                <a:latin typeface="Consolas" panose="020B0609020204030204" pitchFamily="49" charset="0"/>
              </a:rPr>
              <a:t>#include &lt;ESP8266WiFi.h&gt;</a:t>
            </a:r>
          </a:p>
          <a:p>
            <a:r>
              <a:rPr lang="en-US" altLang="ko-KR" sz="1400" b="1" dirty="0">
                <a:solidFill>
                  <a:schemeClr val="bg1">
                    <a:lumMod val="75000"/>
                  </a:schemeClr>
                </a:solidFill>
                <a:latin typeface="Consolas" panose="020B0609020204030204" pitchFamily="49" charset="0"/>
              </a:rPr>
              <a:t>#include &lt;</a:t>
            </a:r>
            <a:r>
              <a:rPr lang="en-US" altLang="ko-KR" sz="1400" b="1" dirty="0" err="1">
                <a:solidFill>
                  <a:schemeClr val="bg1">
                    <a:lumMod val="75000"/>
                  </a:schemeClr>
                </a:solidFill>
                <a:latin typeface="Consolas" panose="020B0609020204030204" pitchFamily="49" charset="0"/>
              </a:rPr>
              <a:t>PubSubClient.h</a:t>
            </a:r>
            <a:r>
              <a:rPr lang="en-US" altLang="ko-KR" sz="1400" b="1" dirty="0">
                <a:solidFill>
                  <a:schemeClr val="bg1">
                    <a:lumMod val="75000"/>
                  </a:schemeClr>
                </a:solidFill>
                <a:latin typeface="Consolas" panose="020B0609020204030204" pitchFamily="49" charset="0"/>
              </a:rPr>
              <a:t>&gt;</a:t>
            </a:r>
          </a:p>
          <a:p>
            <a:endParaRPr lang="en-US" altLang="ko-KR" sz="1400" b="1" dirty="0">
              <a:latin typeface="Consolas" panose="020B0609020204030204" pitchFamily="49" charset="0"/>
            </a:endParaRPr>
          </a:p>
          <a:p>
            <a:r>
              <a:rPr lang="en-US" altLang="ko-KR" sz="1400" b="1" dirty="0">
                <a:latin typeface="Consolas" panose="020B0609020204030204" pitchFamily="49" charset="0"/>
              </a:rPr>
              <a:t>#include &lt;</a:t>
            </a:r>
            <a:r>
              <a:rPr lang="en-US" altLang="ko-KR" sz="1400" b="1" dirty="0" err="1">
                <a:latin typeface="Consolas" panose="020B0609020204030204" pitchFamily="49" charset="0"/>
              </a:rPr>
              <a:t>Wire.h</a:t>
            </a:r>
            <a:r>
              <a:rPr lang="en-US" altLang="ko-KR" sz="1400" b="1" dirty="0">
                <a:latin typeface="Consolas" panose="020B0609020204030204" pitchFamily="49" charset="0"/>
              </a:rPr>
              <a:t>&gt;</a:t>
            </a:r>
          </a:p>
          <a:p>
            <a:r>
              <a:rPr lang="en-US" altLang="ko-KR" sz="1400" b="1" dirty="0">
                <a:latin typeface="Consolas" panose="020B0609020204030204" pitchFamily="49" charset="0"/>
              </a:rPr>
              <a:t>#include &lt;BH1750.h&gt;</a:t>
            </a:r>
          </a:p>
          <a:p>
            <a:r>
              <a:rPr lang="en-US" altLang="ko-KR" sz="1400" b="1" dirty="0">
                <a:latin typeface="Consolas" panose="020B0609020204030204" pitchFamily="49" charset="0"/>
              </a:rPr>
              <a:t>BH1750 </a:t>
            </a:r>
            <a:r>
              <a:rPr lang="en-US" altLang="ko-KR" sz="1400" b="1" dirty="0" err="1">
                <a:latin typeface="Consolas" panose="020B0609020204030204" pitchFamily="49" charset="0"/>
              </a:rPr>
              <a:t>lightMeter</a:t>
            </a:r>
            <a:r>
              <a:rPr lang="en-US" altLang="ko-KR" sz="1400" b="1" dirty="0">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solidFill>
                  <a:schemeClr val="bg1">
                    <a:lumMod val="75000"/>
                  </a:schemeClr>
                </a:solidFill>
                <a:latin typeface="Consolas" panose="020B0609020204030204" pitchFamily="49" charset="0"/>
              </a:rPr>
              <a:t>const char* </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 = "RiatechChief_2G";</a:t>
            </a:r>
          </a:p>
          <a:p>
            <a:r>
              <a:rPr lang="en-US" altLang="ko-KR" sz="1400" b="1" dirty="0">
                <a:solidFill>
                  <a:schemeClr val="bg1">
                    <a:lumMod val="75000"/>
                  </a:schemeClr>
                </a:solidFill>
                <a:latin typeface="Consolas" panose="020B0609020204030204" pitchFamily="49" charset="0"/>
              </a:rPr>
              <a:t>const char* password = "12345678";</a:t>
            </a:r>
          </a:p>
          <a:p>
            <a:endParaRPr lang="en-US" altLang="ko-KR" sz="1400" b="1" dirty="0">
              <a:solidFill>
                <a:schemeClr val="bg1">
                  <a:lumMod val="75000"/>
                </a:schemeClr>
              </a:solidFill>
              <a:latin typeface="Consolas" panose="020B0609020204030204" pitchFamily="49" charset="0"/>
            </a:endParaRP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userId</a:t>
            </a:r>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mqtt_phirippa</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userPw</a:t>
            </a:r>
            <a:r>
              <a:rPr lang="en-US" altLang="ko-KR" sz="1400" b="1" dirty="0">
                <a:solidFill>
                  <a:schemeClr val="bg1">
                    <a:lumMod val="75000"/>
                  </a:schemeClr>
                </a:solidFill>
                <a:latin typeface="맑은 고딕" pitchFamily="50" charset="-127"/>
                <a:ea typeface="맑은 고딕" pitchFamily="50" charset="-127"/>
              </a:rPr>
              <a:t> = "1234";</a:t>
            </a:r>
          </a:p>
          <a:p>
            <a:r>
              <a:rPr lang="en-US" altLang="ko-KR" sz="1400" b="1" dirty="0">
                <a:solidFill>
                  <a:schemeClr val="bg1">
                    <a:lumMod val="75000"/>
                  </a:schemeClr>
                </a:solidFill>
                <a:latin typeface="맑은 고딕" pitchFamily="50" charset="-127"/>
                <a:ea typeface="맑은 고딕" pitchFamily="50" charset="-127"/>
              </a:rPr>
              <a:t>const char* </a:t>
            </a:r>
            <a:r>
              <a:rPr lang="en-US" altLang="ko-KR" sz="1400" b="1" dirty="0" err="1">
                <a:solidFill>
                  <a:schemeClr val="bg1">
                    <a:lumMod val="75000"/>
                  </a:schemeClr>
                </a:solidFill>
                <a:latin typeface="맑은 고딕" pitchFamily="50" charset="-127"/>
                <a:ea typeface="맑은 고딕" pitchFamily="50" charset="-127"/>
              </a:rPr>
              <a:t>clientId</a:t>
            </a:r>
            <a:r>
              <a:rPr lang="en-US" altLang="ko-KR" sz="1400" b="1" dirty="0">
                <a:solidFill>
                  <a:schemeClr val="bg1">
                    <a:lumMod val="75000"/>
                  </a:schemeClr>
                </a:solidFill>
                <a:latin typeface="맑은 고딕" pitchFamily="50" charset="-127"/>
                <a:ea typeface="맑은 고딕" pitchFamily="50" charset="-127"/>
              </a:rPr>
              <a:t> = </a:t>
            </a:r>
            <a:r>
              <a:rPr lang="en-US" altLang="ko-KR" sz="1400" b="1" dirty="0" err="1">
                <a:solidFill>
                  <a:schemeClr val="bg1">
                    <a:lumMod val="75000"/>
                  </a:schemeClr>
                </a:solidFill>
                <a:latin typeface="맑은 고딕" pitchFamily="50" charset="-127"/>
                <a:ea typeface="맑은 고딕" pitchFamily="50" charset="-127"/>
              </a:rPr>
              <a:t>userId</a:t>
            </a:r>
            <a:r>
              <a:rPr lang="en-US" altLang="ko-KR" sz="1400" b="1" dirty="0">
                <a:solidFill>
                  <a:schemeClr val="bg1">
                    <a:lumMod val="75000"/>
                  </a:schemeClr>
                </a:solidFill>
                <a:latin typeface="맑은 고딕" pitchFamily="50" charset="-127"/>
                <a:ea typeface="맑은 고딕" pitchFamily="50" charset="-127"/>
              </a:rPr>
              <a:t>;</a:t>
            </a:r>
          </a:p>
          <a:p>
            <a:r>
              <a:rPr lang="en-US" altLang="ko-KR" sz="1400" b="1" dirty="0">
                <a:latin typeface="Consolas" panose="020B0609020204030204" pitchFamily="49" charset="0"/>
              </a:rPr>
              <a:t>char *topic = "Sensors/</a:t>
            </a:r>
            <a:r>
              <a:rPr lang="en-US" altLang="ko-KR" sz="1400" b="1" dirty="0" err="1">
                <a:latin typeface="Consolas" panose="020B0609020204030204" pitchFamily="49" charset="0"/>
              </a:rPr>
              <a:t>MyOffice</a:t>
            </a:r>
            <a:r>
              <a:rPr lang="en-US" altLang="ko-KR" sz="1400" b="1" dirty="0">
                <a:latin typeface="Consolas" panose="020B0609020204030204" pitchFamily="49" charset="0"/>
              </a:rPr>
              <a:t>/Indoor/</a:t>
            </a:r>
            <a:r>
              <a:rPr lang="en-US" altLang="ko-KR" sz="1400" b="1" dirty="0">
                <a:solidFill>
                  <a:srgbClr val="FF0000"/>
                </a:solidFill>
                <a:latin typeface="Consolas" panose="020B0609020204030204" pitchFamily="49" charset="0"/>
              </a:rPr>
              <a:t>Lux</a:t>
            </a:r>
            <a:r>
              <a:rPr lang="en-US" altLang="ko-KR" sz="1400" b="1" dirty="0">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char* server = "192.168.1.15"; </a:t>
            </a:r>
          </a:p>
          <a:p>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 </a:t>
            </a:r>
          </a:p>
          <a:p>
            <a:r>
              <a:rPr lang="en-US" altLang="ko-KR" sz="1400" b="1" dirty="0" err="1">
                <a:solidFill>
                  <a:schemeClr val="bg1">
                    <a:lumMod val="75000"/>
                  </a:schemeClr>
                </a:solidFill>
                <a:latin typeface="Consolas" panose="020B0609020204030204" pitchFamily="49" charset="0"/>
              </a:rPr>
              <a:t>PubSubClient</a:t>
            </a:r>
            <a:r>
              <a:rPr lang="en-US" altLang="ko-KR" sz="1400" b="1" dirty="0">
                <a:solidFill>
                  <a:schemeClr val="bg1">
                    <a:lumMod val="75000"/>
                  </a:schemeClr>
                </a:solidFill>
                <a:latin typeface="Consolas" panose="020B0609020204030204" pitchFamily="49" charset="0"/>
              </a:rPr>
              <a:t> client(server, 1883, </a:t>
            </a:r>
            <a:r>
              <a:rPr lang="en-US" altLang="ko-KR" sz="1400" b="1" dirty="0" err="1">
                <a:solidFill>
                  <a:schemeClr val="bg1">
                    <a:lumMod val="75000"/>
                  </a:schemeClr>
                </a:solidFill>
                <a:latin typeface="Consolas" panose="020B0609020204030204" pitchFamily="49" charset="0"/>
              </a:rPr>
              <a:t>wifiClient</a:t>
            </a:r>
            <a:r>
              <a:rPr lang="en-US" altLang="ko-KR" sz="1400" b="1" dirty="0">
                <a:solidFill>
                  <a:schemeClr val="bg1">
                    <a:lumMod val="75000"/>
                  </a:schemeClr>
                </a:solidFill>
                <a:latin typeface="Consolas" panose="020B0609020204030204" pitchFamily="49" charset="0"/>
              </a:rPr>
              <a:t>);</a:t>
            </a:r>
          </a:p>
        </p:txBody>
      </p:sp>
      <p:sp>
        <p:nvSpPr>
          <p:cNvPr id="8" name="모서리가 둥근 직사각형 8">
            <a:extLst>
              <a:ext uri="{FF2B5EF4-FFF2-40B4-BE49-F238E27FC236}">
                <a16:creationId xmlns:a16="http://schemas.microsoft.com/office/drawing/2014/main" id="{5C6799B4-5E00-4050-93A7-5607FDD12272}"/>
              </a:ext>
            </a:extLst>
          </p:cNvPr>
          <p:cNvSpPr/>
          <p:nvPr/>
        </p:nvSpPr>
        <p:spPr bwMode="auto">
          <a:xfrm>
            <a:off x="5520031" y="1223862"/>
            <a:ext cx="5569598" cy="4678164"/>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void setup()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Serial.begin</a:t>
            </a:r>
            <a:r>
              <a:rPr lang="en-US" altLang="ko-KR" sz="1400" b="1" dirty="0">
                <a:solidFill>
                  <a:schemeClr val="bg1">
                    <a:lumMod val="75000"/>
                  </a:schemeClr>
                </a:solidFill>
                <a:latin typeface="Consolas" panose="020B0609020204030204" pitchFamily="49" charset="0"/>
              </a:rPr>
              <a:t>(9600);</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nConnecting</a:t>
            </a:r>
            <a:r>
              <a:rPr lang="en-US" altLang="ko-KR" sz="1400" b="1" dirty="0">
                <a:solidFill>
                  <a:schemeClr val="bg1">
                    <a:lumMod val="75000"/>
                  </a:schemeClr>
                </a:solidFill>
                <a:latin typeface="Consolas" panose="020B0609020204030204" pitchFamily="49" charset="0"/>
              </a:rPr>
              <a:t> to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WiFi.begin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ssid</a:t>
            </a:r>
            <a:r>
              <a:rPr lang="en-US" altLang="ko-KR" sz="1400" b="1" dirty="0">
                <a:solidFill>
                  <a:schemeClr val="bg1">
                    <a:lumMod val="75000"/>
                  </a:schemeClr>
                </a:solidFill>
                <a:latin typeface="Consolas" panose="020B0609020204030204" pitchFamily="49" charset="0"/>
              </a:rPr>
              <a:t>, password);</a:t>
            </a:r>
          </a:p>
          <a:p>
            <a:r>
              <a:rPr lang="en-US" altLang="ko-KR" sz="1400" b="1" dirty="0">
                <a:solidFill>
                  <a:schemeClr val="bg1">
                    <a:lumMod val="75000"/>
                  </a:schemeClr>
                </a:solidFill>
                <a:latin typeface="Consolas" panose="020B0609020204030204" pitchFamily="49" charset="0"/>
              </a:rPr>
              <a:t>  while (</a:t>
            </a:r>
            <a:r>
              <a:rPr lang="en-US" altLang="ko-KR" sz="1400" b="1" dirty="0" err="1">
                <a:solidFill>
                  <a:schemeClr val="bg1">
                    <a:lumMod val="75000"/>
                  </a:schemeClr>
                </a:solidFill>
                <a:latin typeface="Consolas" panose="020B0609020204030204" pitchFamily="49" charset="0"/>
              </a:rPr>
              <a:t>WiFi.status</a:t>
            </a:r>
            <a:r>
              <a:rPr lang="en-US" altLang="ko-KR" sz="1400" b="1" dirty="0">
                <a:solidFill>
                  <a:schemeClr val="bg1">
                    <a:lumMod val="75000"/>
                  </a:schemeClr>
                </a:solidFill>
                <a:latin typeface="Consolas" panose="020B0609020204030204" pitchFamily="49" charset="0"/>
              </a:rPr>
              <a:t>() != WL_CONNECTED)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delay(500);</a:t>
            </a:r>
          </a:p>
          <a:p>
            <a:r>
              <a:rPr lang="en-US" altLang="ko-KR" sz="1400" b="1" dirty="0">
                <a:solidFill>
                  <a:schemeClr val="bg1">
                    <a:lumMod val="75000"/>
                  </a:schemeClr>
                </a:solidFill>
                <a:latin typeface="Consolas" panose="020B0609020204030204" pitchFamily="49" charset="0"/>
              </a:rPr>
              <a:t>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nWiFi</a:t>
            </a:r>
            <a:r>
              <a:rPr lang="en-US" altLang="ko-KR" sz="1400" b="1" dirty="0">
                <a:solidFill>
                  <a:schemeClr val="bg1">
                    <a:lumMod val="75000"/>
                  </a:schemeClr>
                </a:solidFill>
                <a:latin typeface="Consolas" panose="020B0609020204030204" pitchFamily="49" charset="0"/>
              </a:rPr>
              <a:t> Connected");</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("Local IP address :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WiFi.localIP</a:t>
            </a:r>
            <a:r>
              <a:rPr lang="en-US" altLang="ko-KR" sz="1400" b="1" dirty="0">
                <a:solidFill>
                  <a:schemeClr val="bg1">
                    <a:lumMod val="75000"/>
                  </a:schemeClr>
                </a:solidFill>
                <a:latin typeface="Consolas" panose="020B0609020204030204" pitchFamily="49" charset="0"/>
              </a:rPr>
              <a:t>());</a:t>
            </a:r>
          </a:p>
          <a:p>
            <a:endParaRPr lang="en-US" altLang="ko-KR" sz="1400" b="1" dirty="0">
              <a:latin typeface="Consolas" panose="020B0609020204030204" pitchFamily="49" charset="0"/>
            </a:endParaRP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("Connecting to broker");</a:t>
            </a:r>
          </a:p>
          <a:p>
            <a:r>
              <a:rPr lang="en-US" altLang="ko-KR" sz="1400" b="1" dirty="0">
                <a:solidFill>
                  <a:schemeClr val="bg1">
                    <a:lumMod val="75000"/>
                  </a:schemeClr>
                </a:solidFill>
                <a:latin typeface="Consolas" panose="020B0609020204030204" pitchFamily="49" charset="0"/>
              </a:rPr>
              <a:t>  while ( !</a:t>
            </a:r>
            <a:r>
              <a:rPr lang="en-US" altLang="ko-KR" sz="1400" b="1" dirty="0" err="1">
                <a:solidFill>
                  <a:schemeClr val="bg1">
                    <a:lumMod val="75000"/>
                  </a:schemeClr>
                </a:solidFill>
                <a:latin typeface="Consolas" panose="020B0609020204030204" pitchFamily="49" charset="0"/>
              </a:rPr>
              <a:t>client.connect</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clientId</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userId</a:t>
            </a:r>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userPw</a:t>
            </a:r>
            <a:r>
              <a:rPr lang="en-US" altLang="ko-KR" sz="1400" b="1" dirty="0">
                <a:solidFill>
                  <a:schemeClr val="bg1">
                    <a:lumMod val="75000"/>
                  </a:schemeClr>
                </a:solidFill>
                <a:latin typeface="Consolas" panose="020B0609020204030204" pitchFamily="49" charset="0"/>
              </a:rPr>
              <a:t>) ){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a:t>
            </a:r>
            <a:r>
              <a:rPr lang="en-US" altLang="ko-KR" sz="1400" b="1" dirty="0">
                <a:solidFill>
                  <a:schemeClr val="bg1">
                    <a:lumMod val="75000"/>
                  </a:schemeClr>
                </a:solidFill>
                <a:latin typeface="Consolas" panose="020B0609020204030204" pitchFamily="49" charset="0"/>
              </a:rPr>
              <a:t>("*");</a:t>
            </a:r>
          </a:p>
          <a:p>
            <a:r>
              <a:rPr lang="en-US" altLang="ko-KR" sz="1400" b="1" dirty="0">
                <a:solidFill>
                  <a:schemeClr val="bg1">
                    <a:lumMod val="75000"/>
                  </a:schemeClr>
                </a:solidFill>
                <a:latin typeface="Consolas" panose="020B0609020204030204" pitchFamily="49" charset="0"/>
              </a:rPr>
              <a:t>    delay(1000);</a:t>
            </a:r>
          </a:p>
          <a:p>
            <a:r>
              <a:rPr lang="en-US" altLang="ko-KR" sz="1400" b="1" dirty="0">
                <a:solidFill>
                  <a:schemeClr val="bg1">
                    <a:lumMod val="75000"/>
                  </a:schemeClr>
                </a:solidFill>
                <a:latin typeface="Consolas" panose="020B0609020204030204" pitchFamily="49" charset="0"/>
              </a:rPr>
              <a:t>  }</a:t>
            </a:r>
          </a:p>
          <a:p>
            <a:r>
              <a:rPr lang="en-US" altLang="ko-KR" sz="1400" b="1" dirty="0">
                <a:solidFill>
                  <a:schemeClr val="bg1">
                    <a:lumMod val="75000"/>
                  </a:schemeClr>
                </a:solidFill>
                <a:latin typeface="Consolas" panose="020B0609020204030204" pitchFamily="49" charset="0"/>
              </a:rPr>
              <a:t>  </a:t>
            </a:r>
            <a:r>
              <a:rPr lang="en-US" altLang="ko-KR" sz="1400" b="1" dirty="0" err="1">
                <a:solidFill>
                  <a:schemeClr val="bg1">
                    <a:lumMod val="75000"/>
                  </a:schemeClr>
                </a:solidFill>
                <a:latin typeface="Consolas" panose="020B0609020204030204" pitchFamily="49" charset="0"/>
              </a:rPr>
              <a:t>Serial.println</a:t>
            </a:r>
            <a:r>
              <a:rPr lang="en-US" altLang="ko-KR" sz="1400" b="1" dirty="0">
                <a:solidFill>
                  <a:schemeClr val="bg1">
                    <a:lumMod val="75000"/>
                  </a:schemeClr>
                </a:solidFill>
                <a:latin typeface="Consolas" panose="020B0609020204030204" pitchFamily="49" charset="0"/>
              </a:rPr>
              <a:t>("\</a:t>
            </a:r>
            <a:r>
              <a:rPr lang="en-US" altLang="ko-KR" sz="1400" b="1" dirty="0" err="1">
                <a:solidFill>
                  <a:schemeClr val="bg1">
                    <a:lumMod val="75000"/>
                  </a:schemeClr>
                </a:solidFill>
                <a:latin typeface="Consolas" panose="020B0609020204030204" pitchFamily="49" charset="0"/>
              </a:rPr>
              <a:t>nConnected</a:t>
            </a:r>
            <a:r>
              <a:rPr lang="en-US" altLang="ko-KR" sz="1400" b="1" dirty="0">
                <a:solidFill>
                  <a:schemeClr val="bg1">
                    <a:lumMod val="75000"/>
                  </a:schemeClr>
                </a:solidFill>
                <a:latin typeface="Consolas" panose="020B0609020204030204" pitchFamily="49" charset="0"/>
              </a:rPr>
              <a:t> to broker");</a:t>
            </a:r>
          </a:p>
          <a:p>
            <a:r>
              <a:rPr lang="en-US" altLang="ko-KR" sz="1400" b="1" dirty="0">
                <a:latin typeface="Consolas" panose="020B0609020204030204" pitchFamily="49" charset="0"/>
              </a:rPr>
              <a:t>  </a:t>
            </a:r>
            <a:r>
              <a:rPr lang="en-US" altLang="ko-KR" sz="1400" b="1" dirty="0" err="1">
                <a:latin typeface="Consolas" panose="020B0609020204030204" pitchFamily="49" charset="0"/>
              </a:rPr>
              <a:t>Wire.begin</a:t>
            </a:r>
            <a:r>
              <a:rPr lang="en-US" altLang="ko-KR" sz="1400" b="1" dirty="0">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lightMeter.begin</a:t>
            </a:r>
            <a:r>
              <a:rPr lang="en-US" altLang="ko-KR" sz="1400" b="1" dirty="0">
                <a:latin typeface="Consolas" panose="020B0609020204030204" pitchFamily="49" charset="0"/>
              </a:rPr>
              <a:t>();</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3471915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 – </a:t>
            </a:r>
            <a:r>
              <a:rPr lang="ko-KR" altLang="en-US" dirty="0"/>
              <a:t>컴퓨터 내에 가상의 컴퓨터를 만들어 주는 소프트웨어</a:t>
            </a:r>
            <a:endParaRPr lang="en-US" altLang="ko-KR" dirty="0"/>
          </a:p>
          <a:p>
            <a:pPr lvl="1"/>
            <a:r>
              <a:rPr lang="ko-KR" altLang="en-US" dirty="0"/>
              <a:t>단계별 설치</a:t>
            </a:r>
            <a:endParaRPr lang="en-US" altLang="ko-KR" dirty="0"/>
          </a:p>
          <a:p>
            <a:pPr lvl="2"/>
            <a:r>
              <a:rPr lang="ko-KR" altLang="en-US" dirty="0"/>
              <a:t>단계 </a:t>
            </a:r>
            <a:r>
              <a:rPr lang="en-US" altLang="ko-KR" dirty="0"/>
              <a:t>4. </a:t>
            </a:r>
            <a:r>
              <a:rPr lang="ko-KR" altLang="en-US" dirty="0"/>
              <a:t>라이선스 설정</a:t>
            </a:r>
            <a:endParaRPr lang="en-US" altLang="ko-KR" dirty="0"/>
          </a:p>
          <a:p>
            <a:pPr lvl="3"/>
            <a:r>
              <a:rPr lang="ko-KR" altLang="en-US" dirty="0"/>
              <a:t>바탕화면에 있는 </a:t>
            </a:r>
            <a:r>
              <a:rPr lang="en-US" altLang="ko-KR" dirty="0" err="1"/>
              <a:t>Vmware</a:t>
            </a:r>
            <a:r>
              <a:rPr lang="en-US" altLang="ko-KR" dirty="0"/>
              <a:t> </a:t>
            </a:r>
            <a:r>
              <a:rPr lang="ko-KR" altLang="en-US" dirty="0"/>
              <a:t>아이콘 클릭해서 </a:t>
            </a:r>
            <a:r>
              <a:rPr lang="en-US" altLang="ko-KR" dirty="0"/>
              <a:t>VMware  workstation 16 player</a:t>
            </a:r>
            <a:r>
              <a:rPr lang="ko-KR" altLang="en-US" dirty="0"/>
              <a:t>를 실행</a:t>
            </a:r>
            <a:endParaRPr lang="en-US" altLang="ko-KR" dirty="0"/>
          </a:p>
          <a:p>
            <a:pPr lvl="4"/>
            <a:r>
              <a:rPr lang="en-US" altLang="ko-KR" dirty="0"/>
              <a:t>Continue </a:t>
            </a:r>
            <a:r>
              <a:rPr lang="ko-KR" altLang="en-US" dirty="0"/>
              <a:t>클릭 </a:t>
            </a:r>
            <a:r>
              <a:rPr lang="en-US" altLang="ko-KR" dirty="0">
                <a:sym typeface="Wingdings" panose="05000000000000000000" pitchFamily="2" charset="2"/>
              </a:rPr>
              <a:t> Finish </a:t>
            </a:r>
            <a:r>
              <a:rPr lang="ko-KR" altLang="en-US" dirty="0">
                <a:sym typeface="Wingdings" panose="05000000000000000000" pitchFamily="2" charset="2"/>
              </a:rPr>
              <a:t>클릭</a:t>
            </a:r>
            <a:endParaRPr lang="en-US" altLang="ko-KR" dirty="0">
              <a:sym typeface="Wingdings" panose="05000000000000000000" pitchFamily="2" charset="2"/>
            </a:endParaRPr>
          </a:p>
          <a:p>
            <a:pPr lvl="4"/>
            <a:r>
              <a:rPr lang="ko-KR" altLang="en-US" dirty="0"/>
              <a:t>비상업적 사용인 경우만 무료라는 것에 동의를 한 것임</a:t>
            </a:r>
            <a:r>
              <a:rPr lang="en-US" altLang="ko-KR" dirty="0"/>
              <a:t>.</a:t>
            </a:r>
          </a:p>
          <a:p>
            <a:pPr lvl="2"/>
            <a:endParaRPr lang="en-US" altLang="ko-KR" dirty="0"/>
          </a:p>
          <a:p>
            <a:pPr lvl="2"/>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2"/>
            <a:endParaRPr lang="en-US" altLang="ko-KR" dirty="0"/>
          </a:p>
          <a:p>
            <a:pPr lvl="2"/>
            <a:r>
              <a:rPr lang="ko-KR" altLang="en-US" dirty="0"/>
              <a:t>단계 </a:t>
            </a:r>
            <a:r>
              <a:rPr lang="en-US" altLang="ko-KR" dirty="0"/>
              <a:t>5. </a:t>
            </a:r>
            <a:r>
              <a:rPr lang="ko-KR" altLang="en-US" dirty="0"/>
              <a:t>가상 머신</a:t>
            </a:r>
            <a:r>
              <a:rPr lang="en-US" altLang="ko-KR" dirty="0"/>
              <a:t>(</a:t>
            </a:r>
            <a:r>
              <a:rPr lang="ko-KR" altLang="en-US" dirty="0"/>
              <a:t>가상 컴퓨터</a:t>
            </a:r>
            <a:r>
              <a:rPr lang="en-US" altLang="ko-KR" dirty="0"/>
              <a:t>) </a:t>
            </a:r>
            <a:r>
              <a:rPr lang="ko-KR" altLang="en-US" dirty="0"/>
              <a:t>설치</a:t>
            </a:r>
            <a:r>
              <a:rPr lang="en-US" altLang="ko-KR" dirty="0"/>
              <a:t> </a:t>
            </a:r>
            <a:r>
              <a:rPr lang="ko-KR" altLang="en-US" dirty="0"/>
              <a:t>완료</a:t>
            </a:r>
            <a:endParaRPr lang="en-US" altLang="ko-KR" dirty="0">
              <a:sym typeface="Wingdings" panose="05000000000000000000" pitchFamily="2" charset="2"/>
            </a:endParaRPr>
          </a:p>
          <a:p>
            <a:pPr lvl="4"/>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a:t>
            </a:fld>
            <a:endParaRPr lang="en-US" dirty="0"/>
          </a:p>
        </p:txBody>
      </p:sp>
      <p:pic>
        <p:nvPicPr>
          <p:cNvPr id="7" name="그림 6">
            <a:extLst>
              <a:ext uri="{FF2B5EF4-FFF2-40B4-BE49-F238E27FC236}">
                <a16:creationId xmlns:a16="http://schemas.microsoft.com/office/drawing/2014/main" id="{DA0717CE-0055-4EE3-A801-A7DFD62F5650}"/>
              </a:ext>
            </a:extLst>
          </p:cNvPr>
          <p:cNvPicPr>
            <a:picLocks noChangeAspect="1"/>
          </p:cNvPicPr>
          <p:nvPr/>
        </p:nvPicPr>
        <p:blipFill>
          <a:blip r:embed="rId3"/>
          <a:stretch>
            <a:fillRect/>
          </a:stretch>
        </p:blipFill>
        <p:spPr>
          <a:xfrm>
            <a:off x="750427" y="2399948"/>
            <a:ext cx="3048000" cy="2886075"/>
          </a:xfrm>
          <a:prstGeom prst="rect">
            <a:avLst/>
          </a:prstGeom>
        </p:spPr>
      </p:pic>
      <p:sp>
        <p:nvSpPr>
          <p:cNvPr id="8" name="번개 7">
            <a:extLst>
              <a:ext uri="{FF2B5EF4-FFF2-40B4-BE49-F238E27FC236}">
                <a16:creationId xmlns:a16="http://schemas.microsoft.com/office/drawing/2014/main" id="{8D924C7F-DD71-4D14-8737-8221F65D0C4C}"/>
              </a:ext>
            </a:extLst>
          </p:cNvPr>
          <p:cNvSpPr/>
          <p:nvPr/>
        </p:nvSpPr>
        <p:spPr>
          <a:xfrm>
            <a:off x="2261549" y="484818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1" name="그림 10">
            <a:extLst>
              <a:ext uri="{FF2B5EF4-FFF2-40B4-BE49-F238E27FC236}">
                <a16:creationId xmlns:a16="http://schemas.microsoft.com/office/drawing/2014/main" id="{2D9632F5-8CAA-4EC7-8289-A8D880928440}"/>
              </a:ext>
            </a:extLst>
          </p:cNvPr>
          <p:cNvPicPr>
            <a:picLocks noChangeAspect="1"/>
          </p:cNvPicPr>
          <p:nvPr/>
        </p:nvPicPr>
        <p:blipFill>
          <a:blip r:embed="rId4"/>
          <a:stretch>
            <a:fillRect/>
          </a:stretch>
        </p:blipFill>
        <p:spPr>
          <a:xfrm>
            <a:off x="3960837" y="2399947"/>
            <a:ext cx="3048000" cy="2886075"/>
          </a:xfrm>
          <a:prstGeom prst="rect">
            <a:avLst/>
          </a:prstGeom>
        </p:spPr>
      </p:pic>
      <p:sp>
        <p:nvSpPr>
          <p:cNvPr id="14" name="번개 13">
            <a:extLst>
              <a:ext uri="{FF2B5EF4-FFF2-40B4-BE49-F238E27FC236}">
                <a16:creationId xmlns:a16="http://schemas.microsoft.com/office/drawing/2014/main" id="{D1860F00-FC9A-4B0D-B49C-B9C5F3A35BA3}"/>
              </a:ext>
            </a:extLst>
          </p:cNvPr>
          <p:cNvSpPr/>
          <p:nvPr/>
        </p:nvSpPr>
        <p:spPr>
          <a:xfrm>
            <a:off x="5412829" y="484818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6" name="그림 15">
            <a:extLst>
              <a:ext uri="{FF2B5EF4-FFF2-40B4-BE49-F238E27FC236}">
                <a16:creationId xmlns:a16="http://schemas.microsoft.com/office/drawing/2014/main" id="{368E69AB-3FBB-4205-A170-913B7CDFA5CA}"/>
              </a:ext>
            </a:extLst>
          </p:cNvPr>
          <p:cNvPicPr>
            <a:picLocks noChangeAspect="1"/>
          </p:cNvPicPr>
          <p:nvPr/>
        </p:nvPicPr>
        <p:blipFill>
          <a:blip r:embed="rId5"/>
          <a:stretch>
            <a:fillRect/>
          </a:stretch>
        </p:blipFill>
        <p:spPr>
          <a:xfrm>
            <a:off x="7157549" y="2399947"/>
            <a:ext cx="4080510" cy="3360420"/>
          </a:xfrm>
          <a:prstGeom prst="rect">
            <a:avLst/>
          </a:prstGeom>
        </p:spPr>
      </p:pic>
      <p:pic>
        <p:nvPicPr>
          <p:cNvPr id="5" name="그림 4">
            <a:extLst>
              <a:ext uri="{FF2B5EF4-FFF2-40B4-BE49-F238E27FC236}">
                <a16:creationId xmlns:a16="http://schemas.microsoft.com/office/drawing/2014/main" id="{34A4A92C-454C-457E-AD2A-9369AC164D55}"/>
              </a:ext>
            </a:extLst>
          </p:cNvPr>
          <p:cNvPicPr>
            <a:picLocks noChangeAspect="1"/>
          </p:cNvPicPr>
          <p:nvPr/>
        </p:nvPicPr>
        <p:blipFill>
          <a:blip r:embed="rId6"/>
          <a:stretch>
            <a:fillRect/>
          </a:stretch>
        </p:blipFill>
        <p:spPr>
          <a:xfrm>
            <a:off x="7345213" y="1419982"/>
            <a:ext cx="590550" cy="819150"/>
          </a:xfrm>
          <a:prstGeom prst="rect">
            <a:avLst/>
          </a:prstGeom>
        </p:spPr>
      </p:pic>
    </p:spTree>
    <p:extLst>
      <p:ext uri="{BB962C8B-B14F-4D97-AF65-F5344CB8AC3E}">
        <p14:creationId xmlns:p14="http://schemas.microsoft.com/office/powerpoint/2010/main" val="4226269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(2/2)</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60</a:t>
            </a:fld>
            <a:endParaRPr lang="en-US" dirty="0"/>
          </a:p>
        </p:txBody>
      </p:sp>
      <p:sp>
        <p:nvSpPr>
          <p:cNvPr id="8" name="모서리가 둥근 직사각형 8">
            <a:extLst>
              <a:ext uri="{FF2B5EF4-FFF2-40B4-BE49-F238E27FC236}">
                <a16:creationId xmlns:a16="http://schemas.microsoft.com/office/drawing/2014/main" id="{5C6799B4-5E00-4050-93A7-5607FDD12272}"/>
              </a:ext>
            </a:extLst>
          </p:cNvPr>
          <p:cNvSpPr/>
          <p:nvPr/>
        </p:nvSpPr>
        <p:spPr bwMode="auto">
          <a:xfrm>
            <a:off x="2952725" y="1451014"/>
            <a:ext cx="6264696" cy="2140345"/>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latin typeface="Consolas" panose="020B0609020204030204" pitchFamily="49" charset="0"/>
              </a:rPr>
              <a:t>void loop() {</a:t>
            </a:r>
          </a:p>
          <a:p>
            <a:r>
              <a:rPr lang="en-US" altLang="ko-KR" sz="1400" b="1" dirty="0">
                <a:latin typeface="Consolas" panose="020B0609020204030204" pitchFamily="49" charset="0"/>
              </a:rPr>
              <a:t>  char </a:t>
            </a:r>
            <a:r>
              <a:rPr lang="en-US" altLang="ko-KR" sz="1400" b="1" dirty="0" err="1">
                <a:latin typeface="Consolas" panose="020B0609020204030204" pitchFamily="49" charset="0"/>
              </a:rPr>
              <a:t>buf</a:t>
            </a:r>
            <a:r>
              <a:rPr lang="en-US" altLang="ko-KR" sz="1400" b="1" dirty="0">
                <a:latin typeface="Consolas" panose="020B0609020204030204" pitchFamily="49" charset="0"/>
              </a:rPr>
              <a:t>[20];</a:t>
            </a:r>
          </a:p>
          <a:p>
            <a:r>
              <a:rPr lang="en-US" altLang="ko-KR" sz="1400" b="1" dirty="0">
                <a:latin typeface="Consolas" panose="020B0609020204030204" pitchFamily="49" charset="0"/>
              </a:rPr>
              <a:t>  String </a:t>
            </a:r>
            <a:r>
              <a:rPr lang="en-US" altLang="ko-KR" sz="1400" b="1" dirty="0" err="1">
                <a:latin typeface="Consolas" panose="020B0609020204030204" pitchFamily="49" charset="0"/>
              </a:rPr>
              <a:t>strLuxValue</a:t>
            </a:r>
            <a:r>
              <a:rPr lang="en-US" altLang="ko-KR" sz="1400" b="1" dirty="0">
                <a:latin typeface="Consolas" panose="020B0609020204030204" pitchFamily="49" charset="0"/>
              </a:rPr>
              <a:t> = String( </a:t>
            </a:r>
            <a:r>
              <a:rPr lang="en-US" altLang="ko-KR" sz="1400" b="1" dirty="0" err="1">
                <a:latin typeface="Consolas" panose="020B0609020204030204" pitchFamily="49" charset="0"/>
              </a:rPr>
              <a:t>lightMeter.readLightLevel</a:t>
            </a:r>
            <a:r>
              <a:rPr lang="en-US" altLang="ko-KR" sz="1400" b="1" dirty="0">
                <a:latin typeface="Consolas" panose="020B0609020204030204" pitchFamily="49" charset="0"/>
              </a:rPr>
              <a: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strLuxValue.toCharArray</a:t>
            </a:r>
            <a:r>
              <a:rPr lang="en-US" altLang="ko-KR" sz="1400" b="1" dirty="0">
                <a:latin typeface="Consolas" panose="020B0609020204030204" pitchFamily="49" charset="0"/>
              </a:rPr>
              <a:t>(</a:t>
            </a:r>
            <a:r>
              <a:rPr lang="en-US" altLang="ko-KR" sz="1400" b="1" dirty="0" err="1">
                <a:latin typeface="Consolas" panose="020B0609020204030204" pitchFamily="49" charset="0"/>
              </a:rPr>
              <a:t>buf</a:t>
            </a:r>
            <a:r>
              <a:rPr lang="en-US" altLang="ko-KR" sz="1400" b="1" dirty="0">
                <a:latin typeface="Consolas" panose="020B0609020204030204" pitchFamily="49" charset="0"/>
              </a:rPr>
              <a:t>, </a:t>
            </a:r>
            <a:r>
              <a:rPr lang="en-US" altLang="ko-KR" sz="1400" b="1" dirty="0" err="1">
                <a:latin typeface="Consolas" panose="020B0609020204030204" pitchFamily="49" charset="0"/>
              </a:rPr>
              <a:t>strLuxValue.length</a:t>
            </a:r>
            <a:r>
              <a:rPr lang="en-US" altLang="ko-KR" sz="1400" b="1" dirty="0">
                <a:latin typeface="Consolas" panose="020B0609020204030204" pitchFamily="49" charset="0"/>
              </a:rPr>
              <a:t>() );</a:t>
            </a:r>
          </a:p>
          <a:p>
            <a:r>
              <a:rPr lang="en-US" altLang="ko-KR" sz="1400" b="1" dirty="0">
                <a:latin typeface="Consolas" panose="020B0609020204030204" pitchFamily="49" charset="0"/>
              </a:rPr>
              <a:t>  </a:t>
            </a:r>
          </a:p>
          <a:p>
            <a:r>
              <a:rPr lang="en-US" altLang="ko-KR" sz="1400" b="1" dirty="0">
                <a:latin typeface="Consolas" panose="020B0609020204030204" pitchFamily="49" charset="0"/>
              </a:rPr>
              <a:t>  </a:t>
            </a:r>
            <a:r>
              <a:rPr lang="en-US" altLang="ko-KR" sz="1400" b="1" dirty="0" err="1">
                <a:latin typeface="Consolas" panose="020B0609020204030204" pitchFamily="49" charset="0"/>
              </a:rPr>
              <a:t>client.publish</a:t>
            </a:r>
            <a:r>
              <a:rPr lang="en-US" altLang="ko-KR" sz="1400" b="1" dirty="0">
                <a:latin typeface="Consolas" panose="020B0609020204030204" pitchFamily="49" charset="0"/>
              </a:rPr>
              <a:t>(topic, </a:t>
            </a:r>
            <a:r>
              <a:rPr lang="en-US" altLang="ko-KR" sz="1400" b="1" dirty="0" err="1">
                <a:latin typeface="Consolas" panose="020B0609020204030204" pitchFamily="49" charset="0"/>
              </a:rPr>
              <a:t>buf</a:t>
            </a:r>
            <a:r>
              <a:rPr lang="en-US" altLang="ko-KR" sz="1400" b="1" dirty="0">
                <a:latin typeface="Consolas" panose="020B0609020204030204" pitchFamily="49" charset="0"/>
              </a:rPr>
              <a:t>);</a:t>
            </a:r>
          </a:p>
          <a:p>
            <a:r>
              <a:rPr lang="en-US" altLang="ko-KR" sz="1400" b="1" dirty="0">
                <a:latin typeface="Consolas" panose="020B0609020204030204" pitchFamily="49" charset="0"/>
              </a:rPr>
              <a:t>  </a:t>
            </a:r>
            <a:r>
              <a:rPr lang="en-US" altLang="ko-KR" sz="1400" b="1" dirty="0" err="1">
                <a:latin typeface="Consolas" panose="020B0609020204030204" pitchFamily="49" charset="0"/>
              </a:rPr>
              <a:t>Serial.println</a:t>
            </a:r>
            <a:r>
              <a:rPr lang="en-US" altLang="ko-KR" sz="1400" b="1" dirty="0">
                <a:latin typeface="Consolas" panose="020B0609020204030204" pitchFamily="49" charset="0"/>
              </a:rPr>
              <a:t>(String(topic) + " : " + </a:t>
            </a:r>
            <a:r>
              <a:rPr lang="en-US" altLang="ko-KR" sz="1400" b="1" dirty="0" err="1">
                <a:latin typeface="Consolas" panose="020B0609020204030204" pitchFamily="49" charset="0"/>
              </a:rPr>
              <a:t>buf</a:t>
            </a:r>
            <a:r>
              <a:rPr lang="en-US" altLang="ko-KR" sz="1400" b="1" dirty="0">
                <a:latin typeface="Consolas" panose="020B0609020204030204" pitchFamily="49" charset="0"/>
              </a:rPr>
              <a:t>);</a:t>
            </a:r>
          </a:p>
          <a:p>
            <a:r>
              <a:rPr lang="en-US" altLang="ko-KR" sz="1400" b="1" dirty="0">
                <a:latin typeface="Consolas" panose="020B0609020204030204" pitchFamily="49" charset="0"/>
              </a:rPr>
              <a:t>  delay(2000);</a:t>
            </a:r>
          </a:p>
          <a:p>
            <a:r>
              <a:rPr lang="en-US" altLang="ko-KR" sz="1400" b="1" dirty="0">
                <a:latin typeface="Consolas" panose="020B0609020204030204" pitchFamily="49" charset="0"/>
              </a:rPr>
              <a:t>}</a:t>
            </a:r>
          </a:p>
        </p:txBody>
      </p:sp>
    </p:spTree>
    <p:extLst>
      <p:ext uri="{BB962C8B-B14F-4D97-AF65-F5344CB8AC3E}">
        <p14:creationId xmlns:p14="http://schemas.microsoft.com/office/powerpoint/2010/main" val="2664981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BH1750</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3. </a:t>
            </a:r>
            <a:r>
              <a:rPr lang="ko-KR" altLang="en-US" dirty="0"/>
              <a:t>동작 확인</a:t>
            </a:r>
            <a:endParaRPr lang="en-US" altLang="ko-KR" dirty="0"/>
          </a:p>
          <a:p>
            <a:pPr lvl="2"/>
            <a:r>
              <a:rPr lang="en-US" altLang="ko-KR" dirty="0"/>
              <a:t>Phi </a:t>
            </a:r>
            <a:r>
              <a:rPr lang="ko-KR" altLang="en-US" dirty="0"/>
              <a:t>보드가 조도 값을 </a:t>
            </a:r>
            <a:r>
              <a:rPr lang="en-US" altLang="ko-KR" dirty="0"/>
              <a:t>Sensors/</a:t>
            </a:r>
            <a:r>
              <a:rPr lang="en-US" altLang="ko-KR" dirty="0" err="1"/>
              <a:t>MyOffice</a:t>
            </a:r>
            <a:r>
              <a:rPr lang="en-US" altLang="ko-KR" dirty="0"/>
              <a:t>/Indoor/Lux</a:t>
            </a:r>
            <a:r>
              <a:rPr lang="ko-KR" altLang="en-US" dirty="0"/>
              <a:t>라는 토픽으로 </a:t>
            </a:r>
            <a:r>
              <a:rPr lang="en-US" altLang="ko-KR" dirty="0"/>
              <a:t>publish </a:t>
            </a:r>
            <a:r>
              <a:rPr lang="ko-KR" altLang="en-US" dirty="0"/>
              <a:t>함</a:t>
            </a:r>
            <a:endParaRPr lang="en-US" altLang="ko-KR" dirty="0"/>
          </a:p>
          <a:p>
            <a:pPr lvl="2"/>
            <a:r>
              <a:rPr lang="en-US" altLang="ko-KR" dirty="0"/>
              <a:t>Broker</a:t>
            </a:r>
            <a:r>
              <a:rPr lang="ko-KR" altLang="en-US" dirty="0"/>
              <a:t>가 실행 중인 컴퓨터에서 동일 토픽으로 구독 신청</a:t>
            </a:r>
            <a:r>
              <a:rPr lang="en-US" altLang="ko-KR" dirty="0"/>
              <a:t>.</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61</a:t>
            </a:fld>
            <a:endParaRPr lang="en-US" dirty="0"/>
          </a:p>
        </p:txBody>
      </p:sp>
      <p:pic>
        <p:nvPicPr>
          <p:cNvPr id="5" name="그림 4">
            <a:extLst>
              <a:ext uri="{FF2B5EF4-FFF2-40B4-BE49-F238E27FC236}">
                <a16:creationId xmlns:a16="http://schemas.microsoft.com/office/drawing/2014/main" id="{8A36B95C-D885-4CED-9AC7-64DED4583856}"/>
              </a:ext>
            </a:extLst>
          </p:cNvPr>
          <p:cNvPicPr>
            <a:picLocks noChangeAspect="1"/>
          </p:cNvPicPr>
          <p:nvPr/>
        </p:nvPicPr>
        <p:blipFill>
          <a:blip r:embed="rId3"/>
          <a:stretch>
            <a:fillRect/>
          </a:stretch>
        </p:blipFill>
        <p:spPr>
          <a:xfrm>
            <a:off x="1152525" y="2069860"/>
            <a:ext cx="5311140" cy="3390900"/>
          </a:xfrm>
          <a:prstGeom prst="rect">
            <a:avLst/>
          </a:prstGeom>
        </p:spPr>
      </p:pic>
      <p:pic>
        <p:nvPicPr>
          <p:cNvPr id="9" name="그림 8">
            <a:extLst>
              <a:ext uri="{FF2B5EF4-FFF2-40B4-BE49-F238E27FC236}">
                <a16:creationId xmlns:a16="http://schemas.microsoft.com/office/drawing/2014/main" id="{0B63718A-65A6-4C9F-B232-EA8282B117DA}"/>
              </a:ext>
            </a:extLst>
          </p:cNvPr>
          <p:cNvPicPr>
            <a:picLocks noChangeAspect="1"/>
          </p:cNvPicPr>
          <p:nvPr/>
        </p:nvPicPr>
        <p:blipFill>
          <a:blip r:embed="rId4"/>
          <a:stretch>
            <a:fillRect/>
          </a:stretch>
        </p:blipFill>
        <p:spPr>
          <a:xfrm>
            <a:off x="3109929" y="4320207"/>
            <a:ext cx="7711440" cy="1363980"/>
          </a:xfrm>
          <a:prstGeom prst="rect">
            <a:avLst/>
          </a:prstGeom>
        </p:spPr>
      </p:pic>
    </p:spTree>
    <p:extLst>
      <p:ext uri="{BB962C8B-B14F-4D97-AF65-F5344CB8AC3E}">
        <p14:creationId xmlns:p14="http://schemas.microsoft.com/office/powerpoint/2010/main" val="2694184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1. Review DHT11</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62</a:t>
            </a:fld>
            <a:endParaRPr lang="en-US" dirty="0"/>
          </a:p>
        </p:txBody>
      </p:sp>
      <p:pic>
        <p:nvPicPr>
          <p:cNvPr id="7" name="그림 6">
            <a:extLst>
              <a:ext uri="{FF2B5EF4-FFF2-40B4-BE49-F238E27FC236}">
                <a16:creationId xmlns:a16="http://schemas.microsoft.com/office/drawing/2014/main" id="{D9BC40DF-4C05-47D3-9F5B-1F03579085EB}"/>
              </a:ext>
            </a:extLst>
          </p:cNvPr>
          <p:cNvPicPr>
            <a:picLocks noChangeAspect="1"/>
          </p:cNvPicPr>
          <p:nvPr/>
        </p:nvPicPr>
        <p:blipFill>
          <a:blip r:embed="rId3"/>
          <a:stretch>
            <a:fillRect/>
          </a:stretch>
        </p:blipFill>
        <p:spPr>
          <a:xfrm rot="16200000">
            <a:off x="6258445" y="1457663"/>
            <a:ext cx="4237344" cy="4224047"/>
          </a:xfrm>
          <a:prstGeom prst="rect">
            <a:avLst/>
          </a:prstGeom>
        </p:spPr>
      </p:pic>
      <p:sp>
        <p:nvSpPr>
          <p:cNvPr id="8" name="타원 7">
            <a:extLst>
              <a:ext uri="{FF2B5EF4-FFF2-40B4-BE49-F238E27FC236}">
                <a16:creationId xmlns:a16="http://schemas.microsoft.com/office/drawing/2014/main" id="{970C8C7A-CF45-432A-A94B-00E6623329AB}"/>
              </a:ext>
            </a:extLst>
          </p:cNvPr>
          <p:cNvSpPr/>
          <p:nvPr/>
        </p:nvSpPr>
        <p:spPr>
          <a:xfrm>
            <a:off x="6357739" y="4094672"/>
            <a:ext cx="999219"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9" name="모서리가 둥근 직사각형 8">
            <a:extLst>
              <a:ext uri="{FF2B5EF4-FFF2-40B4-BE49-F238E27FC236}">
                <a16:creationId xmlns:a16="http://schemas.microsoft.com/office/drawing/2014/main" id="{46F72222-44FA-409A-BE08-15D9346F60DA}"/>
              </a:ext>
            </a:extLst>
          </p:cNvPr>
          <p:cNvSpPr/>
          <p:nvPr/>
        </p:nvSpPr>
        <p:spPr bwMode="auto">
          <a:xfrm>
            <a:off x="792485" y="1384056"/>
            <a:ext cx="5328592"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("Humidity: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(h);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("Temperature: ");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1106068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(1/2)</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63</a:t>
            </a:fld>
            <a:endParaRPr lang="en-US" dirty="0"/>
          </a:p>
        </p:txBody>
      </p:sp>
      <p:sp>
        <p:nvSpPr>
          <p:cNvPr id="9" name="모서리가 둥근 직사각형 8">
            <a:extLst>
              <a:ext uri="{FF2B5EF4-FFF2-40B4-BE49-F238E27FC236}">
                <a16:creationId xmlns:a16="http://schemas.microsoft.com/office/drawing/2014/main" id="{46F72222-44FA-409A-BE08-15D9346F60DA}"/>
              </a:ext>
            </a:extLst>
          </p:cNvPr>
          <p:cNvSpPr/>
          <p:nvPr/>
        </p:nvSpPr>
        <p:spPr bwMode="auto">
          <a:xfrm>
            <a:off x="792485" y="1384056"/>
            <a:ext cx="4464496"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solidFill>
                  <a:schemeClr val="bg1">
                    <a:lumMod val="65000"/>
                  </a:schemeClr>
                </a:solidFill>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#include "</a:t>
            </a:r>
            <a:r>
              <a:rPr lang="en-US" altLang="ko-KR" sz="1200" b="1" dirty="0" err="1">
                <a:solidFill>
                  <a:schemeClr val="accent6">
                    <a:lumMod val="75000"/>
                  </a:schemeClr>
                </a:solidFill>
                <a:latin typeface="맑은 고딕" pitchFamily="50" charset="-127"/>
                <a:ea typeface="맑은 고딕" pitchFamily="50" charset="-127"/>
              </a:rPr>
              <a:t>DHT.h</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#define DHTPIN D4     </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DHT </a:t>
            </a:r>
            <a:r>
              <a:rPr lang="en-US" altLang="ko-KR" sz="1200" b="1" dirty="0" err="1">
                <a:solidFill>
                  <a:schemeClr val="accent6">
                    <a:lumMod val="75000"/>
                  </a:schemeClr>
                </a:solidFill>
                <a:latin typeface="맑은 고딕" pitchFamily="50" charset="-127"/>
                <a:ea typeface="맑은 고딕" pitchFamily="50" charset="-127"/>
              </a:rPr>
              <a:t>dht</a:t>
            </a:r>
            <a:r>
              <a:rPr lang="en-US" altLang="ko-KR" sz="1200" b="1" dirty="0">
                <a:solidFill>
                  <a:schemeClr val="accent6">
                    <a:lumMod val="75000"/>
                  </a:schemeClr>
                </a:solidFill>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topic_t</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topic_h</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Humi</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10" name="모서리가 둥근 직사각형 8">
            <a:extLst>
              <a:ext uri="{FF2B5EF4-FFF2-40B4-BE49-F238E27FC236}">
                <a16:creationId xmlns:a16="http://schemas.microsoft.com/office/drawing/2014/main" id="{5CEE44CC-EAD0-456C-8869-C1F6FE6E0CBA}"/>
              </a:ext>
            </a:extLst>
          </p:cNvPr>
          <p:cNvSpPr/>
          <p:nvPr/>
        </p:nvSpPr>
        <p:spPr bwMode="auto">
          <a:xfrm>
            <a:off x="5400997" y="1295871"/>
            <a:ext cx="4464496"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solidFill>
                  <a:schemeClr val="accent6">
                    <a:lumMod val="75000"/>
                  </a:schemeClr>
                </a:solidFill>
                <a:latin typeface="맑은 고딕" pitchFamily="50" charset="-127"/>
                <a:ea typeface="맑은 고딕" pitchFamily="50" charset="-127"/>
              </a:rPr>
              <a:t>dht.begin</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0606236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8734997"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2. Phi </a:t>
            </a:r>
            <a:r>
              <a:rPr lang="ko-KR" altLang="en-US" dirty="0"/>
              <a:t>보드를 위한 코드 </a:t>
            </a:r>
            <a:r>
              <a:rPr lang="en-US" altLang="ko-KR" dirty="0"/>
              <a:t>(2/2)</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64</a:t>
            </a:fld>
            <a:endParaRPr lang="en-US" dirty="0"/>
          </a:p>
        </p:txBody>
      </p:sp>
      <p:sp>
        <p:nvSpPr>
          <p:cNvPr id="10" name="모서리가 둥근 직사각형 8">
            <a:extLst>
              <a:ext uri="{FF2B5EF4-FFF2-40B4-BE49-F238E27FC236}">
                <a16:creationId xmlns:a16="http://schemas.microsoft.com/office/drawing/2014/main" id="{5CEE44CC-EAD0-456C-8869-C1F6FE6E0CBA}"/>
              </a:ext>
            </a:extLst>
          </p:cNvPr>
          <p:cNvSpPr/>
          <p:nvPr/>
        </p:nvSpPr>
        <p:spPr bwMode="auto">
          <a:xfrm>
            <a:off x="3528789" y="1511895"/>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[20];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str = String(h);</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str = String(t);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spTree>
    <p:extLst>
      <p:ext uri="{BB962C8B-B14F-4D97-AF65-F5344CB8AC3E}">
        <p14:creationId xmlns:p14="http://schemas.microsoft.com/office/powerpoint/2010/main" val="3860608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2" name="내용 개체 틀 1"/>
          <p:cNvSpPr>
            <a:spLocks noGrp="1"/>
          </p:cNvSpPr>
          <p:nvPr>
            <p:ph sz="quarter" idx="11"/>
          </p:nvPr>
        </p:nvSpPr>
        <p:spPr>
          <a:xfrm>
            <a:off x="266400" y="578149"/>
            <a:ext cx="10116000" cy="1745730"/>
          </a:xfrm>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Step 3. </a:t>
            </a:r>
            <a:r>
              <a:rPr lang="ko-KR" altLang="en-US" dirty="0"/>
              <a:t>동작 확인</a:t>
            </a:r>
            <a:endParaRPr lang="en-US" altLang="ko-KR" dirty="0"/>
          </a:p>
          <a:p>
            <a:pPr lvl="2"/>
            <a:r>
              <a:rPr lang="en-US" altLang="ko-KR" dirty="0"/>
              <a:t>Phi </a:t>
            </a:r>
            <a:r>
              <a:rPr lang="ko-KR" altLang="en-US" dirty="0"/>
              <a:t>보드가 조도 값을 </a:t>
            </a:r>
            <a:r>
              <a:rPr lang="en-US" altLang="ko-KR" dirty="0"/>
              <a:t>Sensors/</a:t>
            </a:r>
            <a:r>
              <a:rPr lang="en-US" altLang="ko-KR" dirty="0" err="1"/>
              <a:t>MyOffice</a:t>
            </a:r>
            <a:r>
              <a:rPr lang="en-US" altLang="ko-KR" dirty="0"/>
              <a:t>/Indoor/Temp </a:t>
            </a:r>
            <a:r>
              <a:rPr lang="ko-KR" altLang="en-US" dirty="0"/>
              <a:t>그리고 </a:t>
            </a:r>
            <a:r>
              <a:rPr lang="en-US" altLang="ko-KR" dirty="0"/>
              <a:t>Sensors/</a:t>
            </a:r>
            <a:r>
              <a:rPr lang="en-US" altLang="ko-KR" dirty="0" err="1"/>
              <a:t>MyOffice</a:t>
            </a:r>
            <a:r>
              <a:rPr lang="en-US" altLang="ko-KR" dirty="0"/>
              <a:t>/Indoor/</a:t>
            </a:r>
            <a:r>
              <a:rPr lang="en-US" altLang="ko-KR" dirty="0" err="1"/>
              <a:t>Humi</a:t>
            </a:r>
            <a:r>
              <a:rPr lang="ko-KR" altLang="en-US" dirty="0"/>
              <a:t>라는 토픽을 가지고 </a:t>
            </a:r>
            <a:r>
              <a:rPr lang="en-US" altLang="ko-KR" dirty="0"/>
              <a:t>publish </a:t>
            </a:r>
            <a:r>
              <a:rPr lang="ko-KR" altLang="en-US" dirty="0"/>
              <a:t>함</a:t>
            </a:r>
            <a:endParaRPr lang="en-US" altLang="ko-KR" dirty="0"/>
          </a:p>
          <a:p>
            <a:pPr lvl="2"/>
            <a:r>
              <a:rPr lang="en-US" altLang="ko-KR" dirty="0"/>
              <a:t>Broker</a:t>
            </a:r>
            <a:r>
              <a:rPr lang="ko-KR" altLang="en-US" dirty="0"/>
              <a:t>가 실행 중인 컴퓨터에서 동일 토픽으로 구독 신청</a:t>
            </a:r>
            <a:r>
              <a:rPr lang="en-US" altLang="ko-KR" dirty="0"/>
              <a:t>.</a:t>
            </a:r>
          </a:p>
          <a:p>
            <a:pPr lvl="1"/>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65</a:t>
            </a:fld>
            <a:endParaRPr lang="en-US" dirty="0"/>
          </a:p>
        </p:txBody>
      </p:sp>
      <p:pic>
        <p:nvPicPr>
          <p:cNvPr id="13" name="그림 12">
            <a:extLst>
              <a:ext uri="{FF2B5EF4-FFF2-40B4-BE49-F238E27FC236}">
                <a16:creationId xmlns:a16="http://schemas.microsoft.com/office/drawing/2014/main" id="{A6AF4D2D-FFFE-4083-B43C-70469616F7E3}"/>
              </a:ext>
            </a:extLst>
          </p:cNvPr>
          <p:cNvPicPr>
            <a:picLocks noChangeAspect="1"/>
          </p:cNvPicPr>
          <p:nvPr/>
        </p:nvPicPr>
        <p:blipFill>
          <a:blip r:embed="rId3"/>
          <a:stretch>
            <a:fillRect/>
          </a:stretch>
        </p:blipFill>
        <p:spPr>
          <a:xfrm>
            <a:off x="1139675" y="2159967"/>
            <a:ext cx="5975033" cy="3540443"/>
          </a:xfrm>
          <a:prstGeom prst="rect">
            <a:avLst/>
          </a:prstGeom>
        </p:spPr>
      </p:pic>
      <p:pic>
        <p:nvPicPr>
          <p:cNvPr id="5" name="그림 4">
            <a:extLst>
              <a:ext uri="{FF2B5EF4-FFF2-40B4-BE49-F238E27FC236}">
                <a16:creationId xmlns:a16="http://schemas.microsoft.com/office/drawing/2014/main" id="{3618CDD1-1AC8-4C6B-8A9F-B7D3B75BB388}"/>
              </a:ext>
            </a:extLst>
          </p:cNvPr>
          <p:cNvPicPr>
            <a:picLocks noChangeAspect="1"/>
          </p:cNvPicPr>
          <p:nvPr/>
        </p:nvPicPr>
        <p:blipFill>
          <a:blip r:embed="rId4"/>
          <a:stretch>
            <a:fillRect/>
          </a:stretch>
        </p:blipFill>
        <p:spPr>
          <a:xfrm>
            <a:off x="5743672" y="2590278"/>
            <a:ext cx="5280660" cy="1585913"/>
          </a:xfrm>
          <a:prstGeom prst="rect">
            <a:avLst/>
          </a:prstGeom>
        </p:spPr>
      </p:pic>
      <p:pic>
        <p:nvPicPr>
          <p:cNvPr id="9" name="그림 8">
            <a:extLst>
              <a:ext uri="{FF2B5EF4-FFF2-40B4-BE49-F238E27FC236}">
                <a16:creationId xmlns:a16="http://schemas.microsoft.com/office/drawing/2014/main" id="{A95A4BBC-AFB2-45E7-A30C-85C7C95DA017}"/>
              </a:ext>
            </a:extLst>
          </p:cNvPr>
          <p:cNvPicPr>
            <a:picLocks noChangeAspect="1"/>
          </p:cNvPicPr>
          <p:nvPr/>
        </p:nvPicPr>
        <p:blipFill>
          <a:blip r:embed="rId5"/>
          <a:stretch>
            <a:fillRect/>
          </a:stretch>
        </p:blipFill>
        <p:spPr>
          <a:xfrm>
            <a:off x="5761037" y="4239370"/>
            <a:ext cx="5280660" cy="1585913"/>
          </a:xfrm>
          <a:prstGeom prst="rect">
            <a:avLst/>
          </a:prstGeom>
        </p:spPr>
      </p:pic>
    </p:spTree>
    <p:extLst>
      <p:ext uri="{BB962C8B-B14F-4D97-AF65-F5344CB8AC3E}">
        <p14:creationId xmlns:p14="http://schemas.microsoft.com/office/powerpoint/2010/main" val="3071096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66</a:t>
            </a:fld>
            <a:endParaRPr lang="en-US" dirty="0"/>
          </a:p>
        </p:txBody>
      </p:sp>
      <p:sp>
        <p:nvSpPr>
          <p:cNvPr id="5" name="내용 개체 틀 4"/>
          <p:cNvSpPr>
            <a:spLocks noGrp="1"/>
          </p:cNvSpPr>
          <p:nvPr>
            <p:ph sz="quarter" idx="11"/>
          </p:nvPr>
        </p:nvSpPr>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a:t>Subscriber </a:t>
            </a:r>
            <a:r>
              <a:rPr lang="ko-KR" altLang="en-US" dirty="0"/>
              <a:t>프로그램 수정</a:t>
            </a:r>
            <a:r>
              <a:rPr lang="en-US" altLang="ko-KR" dirty="0"/>
              <a:t> </a:t>
            </a:r>
            <a:r>
              <a:rPr lang="ko-KR" altLang="en-US" dirty="0"/>
              <a:t>실행</a:t>
            </a:r>
            <a:endParaRPr lang="en-US" altLang="ko-KR" dirty="0"/>
          </a:p>
          <a:p>
            <a:pPr lvl="2"/>
            <a:r>
              <a:rPr lang="ko-KR" altLang="en-US" dirty="0"/>
              <a:t>가정 </a:t>
            </a:r>
            <a:r>
              <a:rPr lang="en-US" altLang="ko-KR" dirty="0"/>
              <a:t>: Phi </a:t>
            </a:r>
            <a:r>
              <a:rPr lang="ko-KR" altLang="en-US" dirty="0"/>
              <a:t>보드가 </a:t>
            </a:r>
            <a:r>
              <a:rPr lang="en-US" altLang="ko-KR" dirty="0"/>
              <a:t>Sensors/</a:t>
            </a:r>
            <a:r>
              <a:rPr lang="en-US" altLang="ko-KR" dirty="0" err="1"/>
              <a:t>MyOffice</a:t>
            </a:r>
            <a:r>
              <a:rPr lang="en-US" altLang="ko-KR" dirty="0"/>
              <a:t>/Indoor/</a:t>
            </a:r>
            <a:r>
              <a:rPr lang="en-US" altLang="ko-KR" dirty="0" err="1"/>
              <a:t>Humi</a:t>
            </a:r>
            <a:r>
              <a:rPr lang="ko-KR" altLang="en-US" dirty="0"/>
              <a:t>와 </a:t>
            </a:r>
            <a:r>
              <a:rPr lang="en-US" altLang="ko-KR" dirty="0"/>
              <a:t>Sensors/</a:t>
            </a:r>
            <a:r>
              <a:rPr lang="en-US" altLang="ko-KR" dirty="0" err="1"/>
              <a:t>MyOffice</a:t>
            </a:r>
            <a:r>
              <a:rPr lang="en-US" altLang="ko-KR" dirty="0"/>
              <a:t>/Indoor/Temp</a:t>
            </a:r>
            <a:r>
              <a:rPr lang="ko-KR" altLang="en-US" dirty="0"/>
              <a:t>의 </a:t>
            </a:r>
            <a:r>
              <a:rPr lang="en-US" altLang="ko-KR" dirty="0"/>
              <a:t>topic</a:t>
            </a:r>
            <a:r>
              <a:rPr lang="ko-KR" altLang="en-US" dirty="0"/>
              <a:t>으로 </a:t>
            </a:r>
            <a:r>
              <a:rPr lang="en-US" altLang="ko-KR" dirty="0"/>
              <a:t>publish</a:t>
            </a:r>
            <a:r>
              <a:rPr lang="ko-KR" altLang="en-US" dirty="0"/>
              <a:t>하고 있음</a:t>
            </a:r>
            <a:endParaRPr lang="en-US" altLang="ko-KR" dirty="0"/>
          </a:p>
          <a:p>
            <a:pPr lvl="3"/>
            <a:r>
              <a:rPr lang="en-US" altLang="ko-KR" dirty="0" err="1"/>
              <a:t>userId</a:t>
            </a:r>
            <a:r>
              <a:rPr lang="en-US" altLang="ko-KR" dirty="0"/>
              <a:t> : </a:t>
            </a:r>
            <a:r>
              <a:rPr lang="ko-KR" altLang="en-US" dirty="0"/>
              <a:t> </a:t>
            </a:r>
            <a:r>
              <a:rPr lang="en-US" altLang="ko-KR" dirty="0" err="1"/>
              <a:t>phirippa</a:t>
            </a:r>
            <a:endParaRPr lang="en-US" altLang="ko-KR" dirty="0"/>
          </a:p>
          <a:p>
            <a:pPr lvl="2"/>
            <a:r>
              <a:rPr lang="en-US" altLang="ko-KR" dirty="0"/>
              <a:t>Python </a:t>
            </a:r>
            <a:r>
              <a:rPr lang="ko-KR" altLang="en-US" dirty="0"/>
              <a:t>코드는</a:t>
            </a:r>
            <a:r>
              <a:rPr lang="en-US" altLang="ko-KR" dirty="0"/>
              <a:t> Sensors/</a:t>
            </a:r>
            <a:r>
              <a:rPr lang="en-US" altLang="ko-KR" dirty="0" err="1"/>
              <a:t>MyOffice</a:t>
            </a:r>
            <a:r>
              <a:rPr lang="en-US" altLang="ko-KR" dirty="0"/>
              <a:t>/Indoor/#</a:t>
            </a:r>
            <a:r>
              <a:rPr lang="ko-KR" altLang="en-US" dirty="0"/>
              <a:t>의 </a:t>
            </a:r>
            <a:r>
              <a:rPr lang="en-US" altLang="ko-KR" dirty="0"/>
              <a:t>topic</a:t>
            </a:r>
            <a:r>
              <a:rPr lang="ko-KR" altLang="en-US" dirty="0"/>
              <a:t>으로 구독하고 있음</a:t>
            </a:r>
            <a:endParaRPr lang="en-US" altLang="ko-KR" dirty="0"/>
          </a:p>
          <a:p>
            <a:pPr lvl="3"/>
            <a:r>
              <a:rPr lang="en-US" altLang="ko-KR" dirty="0"/>
              <a:t>Username(</a:t>
            </a:r>
            <a:r>
              <a:rPr lang="en-US" altLang="ko-KR" dirty="0" err="1"/>
              <a:t>userId</a:t>
            </a:r>
            <a:r>
              <a:rPr lang="en-US" altLang="ko-KR" dirty="0"/>
              <a:t>) : </a:t>
            </a:r>
            <a:r>
              <a:rPr lang="en-US" altLang="ko-KR" dirty="0" err="1"/>
              <a:t>mqtt_riatechchief</a:t>
            </a:r>
            <a:endParaRPr lang="en-US" altLang="ko-KR" dirty="0">
              <a:solidFill>
                <a:schemeClr val="accent6">
                  <a:lumMod val="75000"/>
                </a:schemeClr>
              </a:solidFill>
            </a:endParaRPr>
          </a:p>
          <a:p>
            <a:pPr lvl="1"/>
            <a:endParaRPr lang="en-US" altLang="ko-KR" dirty="0">
              <a:solidFill>
                <a:schemeClr val="accent6">
                  <a:lumMod val="75000"/>
                </a:schemeClr>
              </a:solidFill>
            </a:endParaRPr>
          </a:p>
          <a:p>
            <a:endParaRPr lang="en-US" altLang="ko-KR" dirty="0"/>
          </a:p>
          <a:p>
            <a:endParaRPr lang="en-US" altLang="ko-KR" dirty="0"/>
          </a:p>
          <a:p>
            <a:pPr lvl="1"/>
            <a:endParaRPr lang="ko-KR" altLang="en-US" dirty="0"/>
          </a:p>
        </p:txBody>
      </p:sp>
      <p:sp>
        <p:nvSpPr>
          <p:cNvPr id="8" name="모서리가 둥근 직사각형 7"/>
          <p:cNvSpPr/>
          <p:nvPr/>
        </p:nvSpPr>
        <p:spPr bwMode="auto">
          <a:xfrm>
            <a:off x="3312765" y="2500112"/>
            <a:ext cx="5760640" cy="331236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 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SubHumiTemp.ipynb</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import </a:t>
            </a:r>
            <a:r>
              <a:rPr lang="en-US" altLang="ko-KR" sz="1200" b="1" dirty="0" err="1">
                <a:solidFill>
                  <a:prstClr val="black"/>
                </a:solidFill>
                <a:latin typeface="맑은 고딕" pitchFamily="50" charset="-127"/>
                <a:ea typeface="맑은 고딕" pitchFamily="50" charset="-127"/>
              </a:rPr>
              <a:t>paho.mqtt.client</a:t>
            </a:r>
            <a:r>
              <a:rPr lang="en-US" altLang="ko-KR" sz="1200" b="1" dirty="0">
                <a:solidFill>
                  <a:prstClr val="black"/>
                </a:solidFill>
                <a:latin typeface="맑은 고딕" pitchFamily="50" charset="-127"/>
                <a:ea typeface="맑은 고딕" pitchFamily="50" charset="-127"/>
              </a:rPr>
              <a:t> as </a:t>
            </a:r>
            <a:r>
              <a:rPr lang="en-US" altLang="ko-KR" sz="1200" b="1" dirty="0" err="1">
                <a:solidFill>
                  <a:prstClr val="black"/>
                </a:solidFill>
                <a:latin typeface="맑은 고딕" pitchFamily="50" charset="-127"/>
                <a:ea typeface="맑은 고딕" pitchFamily="50" charset="-127"/>
              </a:rPr>
              <a:t>mqtt</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on_connect</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flags, </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print("Connect with result code " + str(</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on_message</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msg ):</a:t>
            </a:r>
          </a:p>
          <a:p>
            <a:r>
              <a:rPr lang="en-US" altLang="ko-KR" sz="1200" b="1" dirty="0">
                <a:solidFill>
                  <a:prstClr val="black"/>
                </a:solidFill>
                <a:latin typeface="맑은 고딕" pitchFamily="50" charset="-127"/>
                <a:ea typeface="맑은 고딕" pitchFamily="50" charset="-127"/>
              </a:rPr>
              <a:t>   print( </a:t>
            </a:r>
            <a:r>
              <a:rPr lang="en-US" altLang="ko-KR" sz="1200" b="1" dirty="0" err="1">
                <a:solidFill>
                  <a:prstClr val="black"/>
                </a:solidFill>
                <a:latin typeface="맑은 고딕" pitchFamily="50" charset="-127"/>
                <a:ea typeface="맑은 고딕" pitchFamily="50" charset="-127"/>
              </a:rPr>
              <a:t>msg.topic</a:t>
            </a:r>
            <a:r>
              <a:rPr lang="en-US" altLang="ko-KR" sz="1200" b="1" dirty="0">
                <a:solidFill>
                  <a:prstClr val="black"/>
                </a:solidFill>
                <a:latin typeface="맑은 고딕" pitchFamily="50" charset="-127"/>
                <a:ea typeface="맑은 고딕" pitchFamily="50" charset="-127"/>
              </a:rPr>
              <a:t> +" "+str(</a:t>
            </a:r>
            <a:r>
              <a:rPr lang="en-US" altLang="ko-KR" sz="1200" b="1" dirty="0" err="1">
                <a:solidFill>
                  <a:prstClr val="black"/>
                </a:solidFill>
                <a:latin typeface="맑은 고딕" pitchFamily="50" charset="-127"/>
                <a:ea typeface="맑은 고딕" pitchFamily="50" charset="-127"/>
              </a:rPr>
              <a:t>msg.payload</a:t>
            </a:r>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client = </a:t>
            </a:r>
            <a:r>
              <a:rPr lang="en-US" altLang="ko-KR" sz="1200" b="1" dirty="0" err="1">
                <a:solidFill>
                  <a:prstClr val="black"/>
                </a:solidFill>
                <a:latin typeface="맑은 고딕" pitchFamily="50" charset="-127"/>
                <a:ea typeface="맑은 고딕" pitchFamily="50" charset="-127"/>
              </a:rPr>
              <a:t>mqtt.Client</a:t>
            </a:r>
            <a:r>
              <a:rPr lang="en-US" altLang="ko-KR" sz="1200" b="1" dirty="0">
                <a:solidFill>
                  <a:prstClr val="black"/>
                </a:solidFill>
                <a:latin typeface="맑은 고딕" pitchFamily="50" charset="-127"/>
                <a:ea typeface="맑은 고딕" pitchFamily="50" charset="-127"/>
              </a:rPr>
              <a:t>()</a:t>
            </a:r>
          </a:p>
          <a:p>
            <a:r>
              <a:rPr lang="en-US" altLang="ko-KR" sz="1200" b="1" dirty="0" err="1">
                <a:solidFill>
                  <a:srgbClr val="FF0000"/>
                </a:solidFill>
                <a:latin typeface="맑은 고딕" pitchFamily="50" charset="-127"/>
                <a:ea typeface="맑은 고딕" pitchFamily="50" charset="-127"/>
              </a:rPr>
              <a:t>client.username_pw_set</a:t>
            </a:r>
            <a:r>
              <a:rPr lang="en-US" altLang="ko-KR" sz="1200" b="1" dirty="0">
                <a:solidFill>
                  <a:srgbClr val="FF0000"/>
                </a:solidFill>
                <a:latin typeface="맑은 고딕" pitchFamily="50" charset="-127"/>
                <a:ea typeface="맑은 고딕" pitchFamily="50" charset="-127"/>
              </a:rPr>
              <a:t>(username=“</a:t>
            </a:r>
            <a:r>
              <a:rPr lang="en-US" altLang="ko-KR" sz="1200" b="1" dirty="0" err="1">
                <a:solidFill>
                  <a:srgbClr val="FF0000"/>
                </a:solidFill>
                <a:latin typeface="맑은 고딕" pitchFamily="50" charset="-127"/>
                <a:ea typeface="맑은 고딕" pitchFamily="50" charset="-127"/>
              </a:rPr>
              <a:t>mqtt_riatechchief</a:t>
            </a:r>
            <a:r>
              <a:rPr lang="en-US" altLang="ko-KR" sz="1200" b="1" dirty="0">
                <a:solidFill>
                  <a:srgbClr val="FF0000"/>
                </a:solidFill>
                <a:latin typeface="맑은 고딕" pitchFamily="50" charset="-127"/>
                <a:ea typeface="맑은 고딕" pitchFamily="50" charset="-127"/>
              </a:rPr>
              <a:t>", password="1234")</a:t>
            </a:r>
          </a:p>
          <a:p>
            <a:r>
              <a:rPr lang="en-US" altLang="ko-KR" sz="1200" b="1" dirty="0" err="1">
                <a:solidFill>
                  <a:prstClr val="black"/>
                </a:solidFill>
                <a:latin typeface="맑은 고딕" pitchFamily="50" charset="-127"/>
                <a:ea typeface="맑은 고딕" pitchFamily="50" charset="-127"/>
              </a:rPr>
              <a:t>client.on_connect</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on_connect</a:t>
            </a:r>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client.on_message</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on_message</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("localhost", 1883, 60)</a:t>
            </a:r>
          </a:p>
          <a:p>
            <a:r>
              <a:rPr lang="en-US" altLang="ko-KR" sz="1200" b="1" dirty="0" err="1">
                <a:solidFill>
                  <a:prstClr val="black"/>
                </a:solidFill>
                <a:latin typeface="맑은 고딕" pitchFamily="50" charset="-127"/>
                <a:ea typeface="맑은 고딕" pitchFamily="50" charset="-127"/>
              </a:rPr>
              <a:t>client.loop_forever</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3432293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67</a:t>
            </a:fld>
            <a:endParaRPr lang="en-US" dirty="0"/>
          </a:p>
        </p:txBody>
      </p:sp>
      <p:sp>
        <p:nvSpPr>
          <p:cNvPr id="5" name="내용 개체 틀 4"/>
          <p:cNvSpPr>
            <a:spLocks noGrp="1"/>
          </p:cNvSpPr>
          <p:nvPr>
            <p:ph sz="quarter" idx="11"/>
          </p:nvPr>
        </p:nvSpPr>
        <p:spPr/>
        <p:txBody>
          <a:bodyPr/>
          <a:lstStyle/>
          <a:p>
            <a:r>
              <a:rPr lang="en-US" altLang="ko-KR" dirty="0"/>
              <a:t>DHT11</a:t>
            </a:r>
            <a:r>
              <a:rPr lang="ko-KR" altLang="en-US" dirty="0"/>
              <a:t>으로 부터 얻은 조도 값을 </a:t>
            </a:r>
            <a:r>
              <a:rPr lang="en-US" altLang="ko-KR" dirty="0"/>
              <a:t>Phi </a:t>
            </a:r>
            <a:r>
              <a:rPr lang="ko-KR" altLang="en-US" dirty="0"/>
              <a:t>보드가 </a:t>
            </a:r>
            <a:r>
              <a:rPr lang="en-US" altLang="ko-KR" dirty="0"/>
              <a:t>Publishing</a:t>
            </a:r>
          </a:p>
          <a:p>
            <a:pPr lvl="1"/>
            <a:r>
              <a:rPr lang="en-US" altLang="ko-KR" dirty="0" err="1"/>
              <a:t>Publiser</a:t>
            </a:r>
            <a:r>
              <a:rPr lang="en-US" altLang="ko-KR" dirty="0"/>
              <a:t> </a:t>
            </a:r>
            <a:r>
              <a:rPr lang="en-US" altLang="ko-KR" dirty="0">
                <a:sym typeface="Wingdings" panose="05000000000000000000" pitchFamily="2" charset="2"/>
              </a:rPr>
              <a:t> Broker  Subscriber</a:t>
            </a:r>
            <a:endParaRPr lang="en-US" altLang="ko-KR" dirty="0"/>
          </a:p>
          <a:p>
            <a:pPr lvl="2"/>
            <a:r>
              <a:rPr lang="en-US" altLang="ko-KR" dirty="0">
                <a:solidFill>
                  <a:schemeClr val="accent6">
                    <a:lumMod val="75000"/>
                  </a:schemeClr>
                </a:solidFill>
              </a:rPr>
              <a:t>Publisher – Phi </a:t>
            </a:r>
            <a:r>
              <a:rPr lang="ko-KR" altLang="en-US" dirty="0">
                <a:solidFill>
                  <a:schemeClr val="accent6">
                    <a:lumMod val="75000"/>
                  </a:schemeClr>
                </a:solidFill>
              </a:rPr>
              <a:t>보드</a:t>
            </a:r>
            <a:endParaRPr lang="en-US" altLang="ko-KR" dirty="0">
              <a:solidFill>
                <a:schemeClr val="accent6">
                  <a:lumMod val="75000"/>
                </a:schemeClr>
              </a:solidFill>
            </a:endParaRPr>
          </a:p>
          <a:p>
            <a:pPr lvl="2"/>
            <a:r>
              <a:rPr lang="en-US" altLang="ko-KR" dirty="0"/>
              <a:t>Broker – PC</a:t>
            </a:r>
          </a:p>
          <a:p>
            <a:pPr lvl="2"/>
            <a:r>
              <a:rPr lang="en-US" altLang="ko-KR" dirty="0" err="1">
                <a:solidFill>
                  <a:schemeClr val="accent6">
                    <a:lumMod val="75000"/>
                  </a:schemeClr>
                </a:solidFill>
              </a:rPr>
              <a:t>Suscriber</a:t>
            </a:r>
            <a:r>
              <a:rPr lang="en-US" altLang="ko-KR" dirty="0">
                <a:solidFill>
                  <a:schemeClr val="accent6">
                    <a:lumMod val="75000"/>
                  </a:schemeClr>
                </a:solidFill>
              </a:rPr>
              <a:t> -</a:t>
            </a:r>
            <a:r>
              <a:rPr lang="en-US" altLang="ko-KR" dirty="0"/>
              <a:t> (</a:t>
            </a:r>
            <a:r>
              <a:rPr lang="ko-KR" altLang="en-US" dirty="0"/>
              <a:t>프로그램</a:t>
            </a:r>
            <a:r>
              <a:rPr lang="en-US" altLang="ko-KR" dirty="0"/>
              <a:t>, Software) </a:t>
            </a:r>
            <a:r>
              <a:rPr lang="en-US" altLang="ko-KR" dirty="0">
                <a:solidFill>
                  <a:schemeClr val="accent6">
                    <a:lumMod val="75000"/>
                  </a:schemeClr>
                </a:solidFill>
              </a:rPr>
              <a:t>Python </a:t>
            </a:r>
            <a:r>
              <a:rPr lang="ko-KR" altLang="en-US" dirty="0">
                <a:solidFill>
                  <a:schemeClr val="accent6">
                    <a:lumMod val="75000"/>
                  </a:schemeClr>
                </a:solidFill>
              </a:rPr>
              <a:t>코드</a:t>
            </a:r>
            <a:endParaRPr lang="en-US" altLang="ko-KR" dirty="0">
              <a:solidFill>
                <a:schemeClr val="accent6">
                  <a:lumMod val="75000"/>
                </a:schemeClr>
              </a:solidFill>
            </a:endParaRPr>
          </a:p>
          <a:p>
            <a:pPr marL="342900" lvl="1" indent="0">
              <a:buNone/>
            </a:pPr>
            <a:endParaRPr lang="en-US" altLang="ko-KR" dirty="0">
              <a:solidFill>
                <a:schemeClr val="accent6">
                  <a:lumMod val="75000"/>
                </a:schemeClr>
              </a:solidFill>
            </a:endParaRPr>
          </a:p>
          <a:p>
            <a:pPr lvl="1"/>
            <a:endParaRPr lang="en-US" altLang="ko-KR" dirty="0">
              <a:solidFill>
                <a:schemeClr val="accent6">
                  <a:lumMod val="75000"/>
                </a:schemeClr>
              </a:solidFill>
            </a:endParaRPr>
          </a:p>
          <a:p>
            <a:endParaRPr lang="en-US" altLang="ko-KR" dirty="0"/>
          </a:p>
          <a:p>
            <a:endParaRPr lang="en-US" altLang="ko-KR" dirty="0"/>
          </a:p>
          <a:p>
            <a:pPr lvl="1"/>
            <a:endParaRPr lang="ko-KR" altLang="en-US" dirty="0"/>
          </a:p>
        </p:txBody>
      </p:sp>
      <p:pic>
        <p:nvPicPr>
          <p:cNvPr id="9" name="그림 8">
            <a:extLst>
              <a:ext uri="{FF2B5EF4-FFF2-40B4-BE49-F238E27FC236}">
                <a16:creationId xmlns:a16="http://schemas.microsoft.com/office/drawing/2014/main" id="{BF712E5E-4C15-44FB-8276-B1D998656E05}"/>
              </a:ext>
            </a:extLst>
          </p:cNvPr>
          <p:cNvPicPr>
            <a:picLocks noChangeAspect="1"/>
          </p:cNvPicPr>
          <p:nvPr/>
        </p:nvPicPr>
        <p:blipFill>
          <a:blip r:embed="rId3"/>
          <a:stretch>
            <a:fillRect/>
          </a:stretch>
        </p:blipFill>
        <p:spPr>
          <a:xfrm>
            <a:off x="1008509" y="2253267"/>
            <a:ext cx="5311140" cy="3147060"/>
          </a:xfrm>
          <a:prstGeom prst="rect">
            <a:avLst/>
          </a:prstGeom>
        </p:spPr>
      </p:pic>
      <p:sp>
        <p:nvSpPr>
          <p:cNvPr id="8" name="모서리가 둥근 직사각형 7"/>
          <p:cNvSpPr/>
          <p:nvPr/>
        </p:nvSpPr>
        <p:spPr bwMode="auto">
          <a:xfrm>
            <a:off x="4912672" y="2185753"/>
            <a:ext cx="6127391" cy="3672033"/>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ko-KR" altLang="en-US" sz="1200" b="1" dirty="0">
                <a:solidFill>
                  <a:schemeClr val="bg1">
                    <a:lumMod val="65000"/>
                  </a:schemeClr>
                </a:solidFill>
                <a:latin typeface="맑은 고딕" pitchFamily="50" charset="-127"/>
                <a:ea typeface="맑은 고딕" pitchFamily="50" charset="-127"/>
              </a:rPr>
              <a:t>파일 이름 </a:t>
            </a:r>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SubHumiTemp.ipynb</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import </a:t>
            </a:r>
            <a:r>
              <a:rPr lang="en-US" altLang="ko-KR" sz="1200" b="1" dirty="0" err="1">
                <a:solidFill>
                  <a:prstClr val="black"/>
                </a:solidFill>
                <a:latin typeface="맑은 고딕" pitchFamily="50" charset="-127"/>
                <a:ea typeface="맑은 고딕" pitchFamily="50" charset="-127"/>
              </a:rPr>
              <a:t>paho.mqtt.client</a:t>
            </a:r>
            <a:r>
              <a:rPr lang="en-US" altLang="ko-KR" sz="1200" b="1" dirty="0">
                <a:solidFill>
                  <a:prstClr val="black"/>
                </a:solidFill>
                <a:latin typeface="맑은 고딕" pitchFamily="50" charset="-127"/>
                <a:ea typeface="맑은 고딕" pitchFamily="50" charset="-127"/>
              </a:rPr>
              <a:t> as </a:t>
            </a:r>
            <a:r>
              <a:rPr lang="en-US" altLang="ko-KR" sz="1200" b="1" dirty="0" err="1">
                <a:solidFill>
                  <a:prstClr val="black"/>
                </a:solidFill>
                <a:latin typeface="맑은 고딕" pitchFamily="50" charset="-127"/>
                <a:ea typeface="맑은 고딕" pitchFamily="50" charset="-127"/>
              </a:rPr>
              <a:t>mqtt</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on_connect</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flags, </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print("Connect with result code " + str(</a:t>
            </a:r>
            <a:r>
              <a:rPr lang="en-US" altLang="ko-KR" sz="1200" b="1" dirty="0" err="1">
                <a:solidFill>
                  <a:prstClr val="black"/>
                </a:solidFill>
                <a:latin typeface="맑은 고딕" pitchFamily="50" charset="-127"/>
                <a:ea typeface="맑은 고딕" pitchFamily="50" charset="-127"/>
              </a:rPr>
              <a:t>rc</a:t>
            </a:r>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def </a:t>
            </a:r>
            <a:r>
              <a:rPr lang="en-US" altLang="ko-KR" sz="1200" b="1" dirty="0" err="1">
                <a:solidFill>
                  <a:prstClr val="black"/>
                </a:solidFill>
                <a:latin typeface="맑은 고딕" pitchFamily="50" charset="-127"/>
                <a:ea typeface="맑은 고딕" pitchFamily="50" charset="-127"/>
              </a:rPr>
              <a:t>on_message</a:t>
            </a:r>
            <a:r>
              <a:rPr lang="en-US" altLang="ko-KR" sz="1200" b="1" dirty="0">
                <a:solidFill>
                  <a:prstClr val="black"/>
                </a:solidFill>
                <a:latin typeface="맑은 고딕" pitchFamily="50" charset="-127"/>
                <a:ea typeface="맑은 고딕" pitchFamily="50" charset="-127"/>
              </a:rPr>
              <a:t>( client, </a:t>
            </a:r>
            <a:r>
              <a:rPr lang="en-US" altLang="ko-KR" sz="1200" b="1" dirty="0" err="1">
                <a:solidFill>
                  <a:prstClr val="black"/>
                </a:solidFill>
                <a:latin typeface="맑은 고딕" pitchFamily="50" charset="-127"/>
                <a:ea typeface="맑은 고딕" pitchFamily="50" charset="-127"/>
              </a:rPr>
              <a:t>userdata</a:t>
            </a:r>
            <a:r>
              <a:rPr lang="en-US" altLang="ko-KR" sz="1200" b="1" dirty="0">
                <a:solidFill>
                  <a:prstClr val="black"/>
                </a:solidFill>
                <a:latin typeface="맑은 고딕" pitchFamily="50" charset="-127"/>
                <a:ea typeface="맑은 고딕" pitchFamily="50" charset="-127"/>
              </a:rPr>
              <a:t>, msg ):</a:t>
            </a:r>
          </a:p>
          <a:p>
            <a:r>
              <a:rPr lang="en-US" altLang="ko-KR" sz="1200" b="1" dirty="0">
                <a:solidFill>
                  <a:prstClr val="black"/>
                </a:solidFill>
                <a:latin typeface="맑은 고딕" pitchFamily="50" charset="-127"/>
                <a:ea typeface="맑은 고딕" pitchFamily="50" charset="-127"/>
              </a:rPr>
              <a:t>   print( </a:t>
            </a:r>
            <a:r>
              <a:rPr lang="en-US" altLang="ko-KR" sz="1200" b="1" dirty="0" err="1">
                <a:solidFill>
                  <a:prstClr val="black"/>
                </a:solidFill>
                <a:latin typeface="맑은 고딕" pitchFamily="50" charset="-127"/>
                <a:ea typeface="맑은 고딕" pitchFamily="50" charset="-127"/>
              </a:rPr>
              <a:t>msg.topic</a:t>
            </a:r>
            <a:r>
              <a:rPr lang="en-US" altLang="ko-KR" sz="1200" b="1" dirty="0">
                <a:solidFill>
                  <a:prstClr val="black"/>
                </a:solidFill>
                <a:latin typeface="맑은 고딕" pitchFamily="50" charset="-127"/>
                <a:ea typeface="맑은 고딕" pitchFamily="50" charset="-127"/>
              </a:rPr>
              <a:t> +" "+str(</a:t>
            </a:r>
            <a:r>
              <a:rPr lang="en-US" altLang="ko-KR" sz="1200" b="1" dirty="0" err="1">
                <a:solidFill>
                  <a:prstClr val="black"/>
                </a:solidFill>
                <a:latin typeface="맑은 고딕" pitchFamily="50" charset="-127"/>
                <a:ea typeface="맑은 고딕" pitchFamily="50" charset="-127"/>
              </a:rPr>
              <a:t>msg.payload</a:t>
            </a:r>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client = </a:t>
            </a:r>
            <a:r>
              <a:rPr lang="en-US" altLang="ko-KR" sz="1200" b="1" dirty="0" err="1">
                <a:solidFill>
                  <a:prstClr val="black"/>
                </a:solidFill>
                <a:latin typeface="맑은 고딕" pitchFamily="50" charset="-127"/>
                <a:ea typeface="맑은 고딕" pitchFamily="50" charset="-127"/>
              </a:rPr>
              <a:t>mqtt.Client</a:t>
            </a:r>
            <a:r>
              <a:rPr lang="en-US" altLang="ko-KR" sz="1200" b="1" dirty="0">
                <a:solidFill>
                  <a:prstClr val="black"/>
                </a:solidFill>
                <a:latin typeface="맑은 고딕" pitchFamily="50" charset="-127"/>
                <a:ea typeface="맑은 고딕" pitchFamily="50" charset="-127"/>
              </a:rPr>
              <a:t>()</a:t>
            </a:r>
          </a:p>
          <a:p>
            <a:r>
              <a:rPr lang="en-US" altLang="ko-KR" sz="1200" b="1" dirty="0" err="1">
                <a:solidFill>
                  <a:srgbClr val="FF0000"/>
                </a:solidFill>
                <a:latin typeface="맑은 고딕" pitchFamily="50" charset="-127"/>
                <a:ea typeface="맑은 고딕" pitchFamily="50" charset="-127"/>
              </a:rPr>
              <a:t>client.username_pw_set</a:t>
            </a:r>
            <a:r>
              <a:rPr lang="en-US" altLang="ko-KR" sz="1200" b="1" dirty="0">
                <a:solidFill>
                  <a:srgbClr val="FF0000"/>
                </a:solidFill>
                <a:latin typeface="맑은 고딕" pitchFamily="50" charset="-127"/>
                <a:ea typeface="맑은 고딕" pitchFamily="50" charset="-127"/>
              </a:rPr>
              <a:t>(username=“</a:t>
            </a:r>
            <a:r>
              <a:rPr lang="en-US" altLang="ko-KR" sz="1200" b="1" dirty="0" err="1">
                <a:solidFill>
                  <a:srgbClr val="FF0000"/>
                </a:solidFill>
                <a:latin typeface="맑은 고딕" pitchFamily="50" charset="-127"/>
                <a:ea typeface="맑은 고딕" pitchFamily="50" charset="-127"/>
              </a:rPr>
              <a:t>mqtt_riatechchief</a:t>
            </a:r>
            <a:r>
              <a:rPr lang="en-US" altLang="ko-KR" sz="1200" b="1" dirty="0">
                <a:solidFill>
                  <a:srgbClr val="FF0000"/>
                </a:solidFill>
                <a:latin typeface="맑은 고딕" pitchFamily="50" charset="-127"/>
                <a:ea typeface="맑은 고딕" pitchFamily="50" charset="-127"/>
              </a:rPr>
              <a:t>", password="1234")</a:t>
            </a:r>
          </a:p>
          <a:p>
            <a:r>
              <a:rPr lang="en-US" altLang="ko-KR" sz="1200" b="1" dirty="0" err="1">
                <a:solidFill>
                  <a:prstClr val="black"/>
                </a:solidFill>
                <a:latin typeface="맑은 고딕" pitchFamily="50" charset="-127"/>
                <a:ea typeface="맑은 고딕" pitchFamily="50" charset="-127"/>
              </a:rPr>
              <a:t>client.on_connect</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on_connect</a:t>
            </a:r>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client.on_message</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on_message</a:t>
            </a:r>
            <a:endParaRPr lang="en-US" altLang="ko-KR" sz="1200" b="1" dirty="0">
              <a:solidFill>
                <a:prstClr val="black"/>
              </a:solidFill>
              <a:latin typeface="맑은 고딕" pitchFamily="50" charset="-127"/>
              <a:ea typeface="맑은 고딕" pitchFamily="50" charset="-127"/>
            </a:endParaRPr>
          </a:p>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("localhost", 1883, 60)</a:t>
            </a:r>
          </a:p>
          <a:p>
            <a:r>
              <a:rPr lang="en-US" altLang="ko-KR" sz="1200" b="1" dirty="0" err="1">
                <a:solidFill>
                  <a:prstClr val="black"/>
                </a:solidFill>
                <a:latin typeface="맑은 고딕" pitchFamily="50" charset="-127"/>
                <a:ea typeface="맑은 고딕" pitchFamily="50" charset="-127"/>
              </a:rPr>
              <a:t>client.loop_forever</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2877980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슬라이드 번호 개체 틀 4"/>
          <p:cNvSpPr>
            <a:spLocks noGrp="1"/>
          </p:cNvSpPr>
          <p:nvPr>
            <p:ph type="sldNum" sz="quarter" idx="4294967295"/>
          </p:nvPr>
        </p:nvSpPr>
        <p:spPr>
          <a:xfrm>
            <a:off x="10382400" y="5832000"/>
            <a:ext cx="863353" cy="344929"/>
          </a:xfrm>
          <a:prstGeom prst="rect">
            <a:avLst/>
          </a:prstGeom>
        </p:spPr>
        <p:txBody>
          <a:bodyPr/>
          <a:lstStyle/>
          <a:p>
            <a:pPr algn="r">
              <a:spcBef>
                <a:spcPts val="700"/>
              </a:spcBef>
            </a:pPr>
            <a:fld id="{F3FCAB0A-BC9B-42B7-90B0-C654A8C2960C}" type="slidenum">
              <a:rPr lang="en-US" altLang="ko-KR" smtClean="0"/>
              <a:pPr algn="r">
                <a:spcBef>
                  <a:spcPts val="700"/>
                </a:spcBef>
              </a:pPr>
              <a:t>68</a:t>
            </a:fld>
            <a:endParaRPr lang="ko-KR" altLang="en-US" dirty="0"/>
          </a:p>
        </p:txBody>
      </p:sp>
      <p:sp>
        <p:nvSpPr>
          <p:cNvPr id="4" name="내용 개체 틀 3"/>
          <p:cNvSpPr>
            <a:spLocks noGrp="1"/>
          </p:cNvSpPr>
          <p:nvPr>
            <p:ph sz="quarter" idx="11"/>
          </p:nvPr>
        </p:nvSpPr>
        <p:spPr/>
        <p:txBody>
          <a:bodyPr/>
          <a:lstStyle/>
          <a:p>
            <a:r>
              <a:rPr lang="en-US" altLang="ko-KR" dirty="0"/>
              <a:t>MQTT </a:t>
            </a:r>
            <a:r>
              <a:rPr lang="ko-KR" altLang="en-US" dirty="0"/>
              <a:t>구조</a:t>
            </a:r>
            <a:endParaRPr lang="en-US" altLang="ko-KR" dirty="0"/>
          </a:p>
          <a:p>
            <a:pPr lvl="1"/>
            <a:r>
              <a:rPr lang="en-US" altLang="ko-KR" dirty="0">
                <a:solidFill>
                  <a:srgbClr val="FF0000"/>
                </a:solidFill>
              </a:rPr>
              <a:t>Publisher</a:t>
            </a:r>
            <a:r>
              <a:rPr lang="en-US" altLang="ko-KR" dirty="0"/>
              <a:t> / Broker / Subscriber</a:t>
            </a:r>
          </a:p>
          <a:p>
            <a:pPr lvl="2"/>
            <a:r>
              <a:rPr lang="en-US" altLang="ko-KR" dirty="0">
                <a:solidFill>
                  <a:srgbClr val="FF0000"/>
                </a:solidFill>
              </a:rPr>
              <a:t>Phi board</a:t>
            </a:r>
            <a:r>
              <a:rPr lang="en-US" altLang="ko-KR" dirty="0"/>
              <a:t>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Software</a:t>
            </a:r>
            <a:endParaRPr lang="en-US" altLang="ko-KR" dirty="0"/>
          </a:p>
          <a:p>
            <a:endParaRPr lang="en-US" altLang="ko-KR" dirty="0"/>
          </a:p>
          <a:p>
            <a:endParaRPr lang="en-US" altLang="ko-KR" dirty="0"/>
          </a:p>
          <a:p>
            <a:endParaRPr lang="en-US" altLang="ko-KR" dirty="0"/>
          </a:p>
          <a:p>
            <a:pPr lvl="1"/>
            <a:endParaRPr lang="en-US" altLang="ko-KR" dirty="0">
              <a:solidFill>
                <a:srgbClr val="FF0000"/>
              </a:solidFill>
            </a:endParaRPr>
          </a:p>
          <a:p>
            <a:pPr lvl="1"/>
            <a:endParaRPr lang="en-US" altLang="ko-KR" dirty="0">
              <a:solidFill>
                <a:srgbClr val="FF0000"/>
              </a:solidFill>
            </a:endParaRPr>
          </a:p>
          <a:p>
            <a:pPr lvl="1"/>
            <a:r>
              <a:rPr lang="en-US" altLang="ko-KR" dirty="0"/>
              <a:t>Publisher / Broker / </a:t>
            </a:r>
            <a:r>
              <a:rPr lang="en-US" altLang="ko-KR" dirty="0">
                <a:solidFill>
                  <a:srgbClr val="FF0000"/>
                </a:solidFill>
              </a:rPr>
              <a:t>Subscriber</a:t>
            </a:r>
          </a:p>
          <a:p>
            <a:pPr lvl="2"/>
            <a:r>
              <a:rPr lang="en-US" altLang="ko-KR" dirty="0"/>
              <a:t>Software </a:t>
            </a:r>
            <a:r>
              <a:rPr lang="en-US" altLang="ko-KR" dirty="0">
                <a:sym typeface="Wingdings" panose="05000000000000000000" pitchFamily="2" charset="2"/>
              </a:rPr>
              <a:t></a:t>
            </a:r>
            <a:r>
              <a:rPr lang="en-US" altLang="ko-KR" dirty="0"/>
              <a:t> PC </a:t>
            </a:r>
            <a:r>
              <a:rPr lang="en-US" altLang="ko-KR" dirty="0">
                <a:sym typeface="Wingdings" panose="05000000000000000000" pitchFamily="2" charset="2"/>
              </a:rPr>
              <a:t> </a:t>
            </a:r>
            <a:r>
              <a:rPr lang="en-US" altLang="ko-KR" dirty="0">
                <a:solidFill>
                  <a:srgbClr val="FF0000"/>
                </a:solidFill>
                <a:sym typeface="Wingdings" panose="05000000000000000000" pitchFamily="2" charset="2"/>
              </a:rPr>
              <a:t>Phi board</a:t>
            </a:r>
            <a:endParaRPr lang="en-US" altLang="ko-KR" dirty="0">
              <a:solidFill>
                <a:srgbClr val="FF0000"/>
              </a:solidFill>
            </a:endParaRPr>
          </a:p>
          <a:p>
            <a:endParaRPr lang="en-US" altLang="ko-KR" dirty="0"/>
          </a:p>
          <a:p>
            <a:endParaRPr lang="en-US" altLang="ko-KR" dirty="0"/>
          </a:p>
        </p:txBody>
      </p:sp>
      <p:sp>
        <p:nvSpPr>
          <p:cNvPr id="2" name="제목 1"/>
          <p:cNvSpPr>
            <a:spLocks noGrp="1"/>
          </p:cNvSpPr>
          <p:nvPr>
            <p:ph type="title"/>
          </p:nvPr>
        </p:nvSpPr>
        <p:spPr>
          <a:xfrm>
            <a:off x="181419" y="72000"/>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pic>
        <p:nvPicPr>
          <p:cNvPr id="1026" name="Picture 2" descr="MQTT의 Publish/Subscribe 개념">
            <a:extLst>
              <a:ext uri="{FF2B5EF4-FFF2-40B4-BE49-F238E27FC236}">
                <a16:creationId xmlns:a16="http://schemas.microsoft.com/office/drawing/2014/main" id="{DB2670A6-14CE-41D3-866A-7D6F9B739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750" y="2058987"/>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3" name="사각형: 둥근 모서리 2">
            <a:extLst>
              <a:ext uri="{FF2B5EF4-FFF2-40B4-BE49-F238E27FC236}">
                <a16:creationId xmlns:a16="http://schemas.microsoft.com/office/drawing/2014/main" id="{CD085388-5B02-4577-96C1-E34ADCA09B8F}"/>
              </a:ext>
            </a:extLst>
          </p:cNvPr>
          <p:cNvSpPr/>
          <p:nvPr/>
        </p:nvSpPr>
        <p:spPr>
          <a:xfrm>
            <a:off x="3024733" y="1952887"/>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7" name="Picture 2" descr="MQTT의 Publish/Subscribe 개념">
            <a:extLst>
              <a:ext uri="{FF2B5EF4-FFF2-40B4-BE49-F238E27FC236}">
                <a16:creationId xmlns:a16="http://schemas.microsoft.com/office/drawing/2014/main" id="{73E084E3-A657-484D-BE22-ED589622C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172" y="4465968"/>
            <a:ext cx="5048250" cy="1181100"/>
          </a:xfrm>
          <a:prstGeom prst="rect">
            <a:avLst/>
          </a:prstGeom>
          <a:noFill/>
          <a:extLst>
            <a:ext uri="{909E8E84-426E-40DD-AFC4-6F175D3DCCD1}">
              <a14:hiddenFill xmlns:a14="http://schemas.microsoft.com/office/drawing/2010/main">
                <a:solidFill>
                  <a:srgbClr val="FFFFFF"/>
                </a:solidFill>
              </a14:hiddenFill>
            </a:ext>
          </a:extLst>
        </p:spPr>
      </p:pic>
      <p:sp>
        <p:nvSpPr>
          <p:cNvPr id="8" name="사각형: 둥근 모서리 7">
            <a:extLst>
              <a:ext uri="{FF2B5EF4-FFF2-40B4-BE49-F238E27FC236}">
                <a16:creationId xmlns:a16="http://schemas.microsoft.com/office/drawing/2014/main" id="{3CAEF94A-8393-4BC2-A950-F9FA5D8E65D8}"/>
              </a:ext>
            </a:extLst>
          </p:cNvPr>
          <p:cNvSpPr/>
          <p:nvPr/>
        </p:nvSpPr>
        <p:spPr>
          <a:xfrm>
            <a:off x="4784046" y="4363170"/>
            <a:ext cx="3384376" cy="639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22842306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69</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로 만들기</a:t>
            </a:r>
            <a:endParaRPr lang="en-US" altLang="ko-KR" dirty="0"/>
          </a:p>
          <a:p>
            <a:pPr lvl="1"/>
            <a:r>
              <a:rPr lang="ko-KR" altLang="en-US" dirty="0"/>
              <a:t>목표 동작</a:t>
            </a:r>
            <a:endParaRPr lang="en-US" altLang="ko-KR" dirty="0"/>
          </a:p>
          <a:p>
            <a:pPr lvl="2"/>
            <a:r>
              <a:rPr lang="en-US" altLang="ko-KR" dirty="0"/>
              <a:t>Phi </a:t>
            </a:r>
            <a:r>
              <a:rPr lang="ko-KR" altLang="en-US" dirty="0"/>
              <a:t>보드가 </a:t>
            </a:r>
            <a:r>
              <a:rPr lang="en-US" altLang="ko-KR" dirty="0"/>
              <a:t>Sensors/</a:t>
            </a:r>
            <a:r>
              <a:rPr lang="en-US" altLang="ko-KR" dirty="0" err="1"/>
              <a:t>MyOffice</a:t>
            </a:r>
            <a:r>
              <a:rPr lang="en-US" altLang="ko-KR" dirty="0"/>
              <a:t>/Indoor/#</a:t>
            </a:r>
            <a:r>
              <a:rPr lang="ko-KR" altLang="en-US" dirty="0"/>
              <a:t>라는 </a:t>
            </a:r>
            <a:r>
              <a:rPr lang="en-US" altLang="ko-KR" dirty="0"/>
              <a:t>topic</a:t>
            </a:r>
            <a:r>
              <a:rPr lang="ko-KR" altLang="en-US" dirty="0"/>
              <a:t>으로 구독 신청하고 해당</a:t>
            </a:r>
            <a:r>
              <a:rPr lang="en-US" altLang="ko-KR" dirty="0"/>
              <a:t> topic</a:t>
            </a:r>
            <a:r>
              <a:rPr lang="ko-KR" altLang="en-US" dirty="0"/>
              <a:t>에 대한 메시지 받기</a:t>
            </a:r>
            <a:endParaRPr lang="en-US" altLang="ko-KR" dirty="0"/>
          </a:p>
          <a:p>
            <a:pPr lvl="2"/>
            <a:endParaRPr lang="en-US" altLang="ko-KR" dirty="0"/>
          </a:p>
        </p:txBody>
      </p:sp>
      <p:sp>
        <p:nvSpPr>
          <p:cNvPr id="8" name="모서리가 둥근 직사각형 7"/>
          <p:cNvSpPr/>
          <p:nvPr/>
        </p:nvSpPr>
        <p:spPr bwMode="auto">
          <a:xfrm>
            <a:off x="707999" y="1564048"/>
            <a:ext cx="4896544" cy="424809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Phi_Subscribe_DHT11.ino</a:t>
            </a: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char *topic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a:t>
            </a:r>
          </a:p>
          <a:p>
            <a:r>
              <a:rPr lang="en-US" altLang="ko-KR" sz="1200" b="1" dirty="0">
                <a:solidFill>
                  <a:prstClr val="black"/>
                </a:solidFill>
                <a:latin typeface="맑은 고딕" pitchFamily="50" charset="-127"/>
                <a:ea typeface="맑은 고딕" pitchFamily="50" charset="-127"/>
              </a:rPr>
              <a:t>char* server = "192.168.16.10"; //MQTT broker IP address</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[100];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a:t>
            </a:r>
            <a:r>
              <a:rPr lang="en-US" altLang="ko-KR" sz="1200" b="1" dirty="0">
                <a:solidFill>
                  <a:srgbClr val="FF0000"/>
                </a:solidFill>
                <a:latin typeface="맑은 고딕" pitchFamily="50" charset="-127"/>
                <a:ea typeface="맑은 고딕" pitchFamily="50" charset="-127"/>
              </a:rPr>
              <a:t>callback</a:t>
            </a:r>
            <a:r>
              <a:rPr lang="en-US" altLang="ko-KR" sz="1200" b="1" dirty="0">
                <a:solidFill>
                  <a:prstClr val="black"/>
                </a:solidFill>
                <a:latin typeface="맑은 고딕" pitchFamily="50" charset="-127"/>
                <a:ea typeface="맑은 고딕" pitchFamily="50" charset="-127"/>
              </a:rPr>
              <a:t>(char* topic, byte* payload, unsigned int length)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("Message arrived!\</a:t>
            </a:r>
            <a:r>
              <a:rPr lang="en-US" altLang="ko-KR" sz="1200" b="1" dirty="0" err="1">
                <a:solidFill>
                  <a:prstClr val="black"/>
                </a:solidFill>
                <a:latin typeface="맑은 고딕" pitchFamily="50" charset="-127"/>
                <a:ea typeface="맑은 고딕" pitchFamily="50" charset="-127"/>
              </a:rPr>
              <a:t>nTtopic</a:t>
            </a:r>
            <a:r>
              <a:rPr lang="en-US" altLang="ko-KR" sz="1200" b="1" dirty="0">
                <a:solidFill>
                  <a:prstClr val="black"/>
                </a:solidFill>
                <a:latin typeface="맑은 고딕" pitchFamily="50" charset="-127"/>
                <a:ea typeface="맑은 고딕" pitchFamily="50" charset="-127"/>
              </a:rPr>
              <a:t>: " + String(topic));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("Length: "+ String(length, DEC));</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strncpy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(char*)payload, length);</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[length] = '\0';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("Payload: "+ String(</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 "\n\n");</a:t>
            </a:r>
          </a:p>
          <a:p>
            <a:r>
              <a:rPr lang="en-US" altLang="ko-KR" sz="1200" b="1" dirty="0">
                <a:solidFill>
                  <a:prstClr val="black"/>
                </a:solidFill>
                <a:latin typeface="맑은 고딕" pitchFamily="50" charset="-127"/>
                <a:ea typeface="맑은 고딕" pitchFamily="50" charset="-127"/>
              </a:rPr>
              <a:t>}</a:t>
            </a:r>
          </a:p>
        </p:txBody>
      </p:sp>
      <p:sp>
        <p:nvSpPr>
          <p:cNvPr id="10" name="모서리가 둥근 직사각형 7">
            <a:extLst>
              <a:ext uri="{FF2B5EF4-FFF2-40B4-BE49-F238E27FC236}">
                <a16:creationId xmlns:a16="http://schemas.microsoft.com/office/drawing/2014/main" id="{33CC0BE0-6887-4525-99E1-DDF02E673064}"/>
              </a:ext>
            </a:extLst>
          </p:cNvPr>
          <p:cNvSpPr/>
          <p:nvPr/>
        </p:nvSpPr>
        <p:spPr bwMode="auto">
          <a:xfrm>
            <a:off x="5917532" y="1593792"/>
            <a:ext cx="4896544" cy="424809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a:t>
            </a:r>
            <a:r>
              <a:rPr lang="en-US" altLang="ko-KR" sz="1200" b="1" dirty="0">
                <a:solidFill>
                  <a:srgbClr val="FF0000"/>
                </a:solidFill>
                <a:latin typeface="맑은 고딕" pitchFamily="50" charset="-127"/>
                <a:ea typeface="맑은 고딕" pitchFamily="50" charset="-127"/>
              </a:rPr>
              <a:t>callback</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nConnecting</a:t>
            </a:r>
            <a:r>
              <a:rPr lang="en-US" altLang="ko-KR" sz="1200" b="1" dirty="0">
                <a:solidFill>
                  <a:prstClr val="black"/>
                </a:solidFill>
                <a:latin typeface="맑은 고딕" pitchFamily="50" charset="-127"/>
                <a:ea typeface="맑은 고딕" pitchFamily="50" charset="-127"/>
              </a:rPr>
              <a:t> to ");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delay(500);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(String("Subscribing! topic = ") + 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srgbClr val="FF0000"/>
                </a:solidFill>
                <a:latin typeface="맑은 고딕" pitchFamily="50" charset="-127"/>
                <a:ea typeface="맑은 고딕" pitchFamily="50" charset="-127"/>
              </a:rPr>
              <a:t>client.subscribe</a:t>
            </a:r>
            <a:r>
              <a:rPr lang="en-US" altLang="ko-KR" sz="1200" b="1" dirty="0">
                <a:solidFill>
                  <a:srgbClr val="FF0000"/>
                </a:solidFill>
                <a:latin typeface="맑은 고딕" pitchFamily="50" charset="-127"/>
                <a:ea typeface="맑은 고딕" pitchFamily="50" charset="-127"/>
              </a:rPr>
              <a:t>(topic);</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  </a:t>
            </a:r>
            <a:r>
              <a:rPr lang="en-US" altLang="ko-KR" sz="1200" b="1" dirty="0" err="1">
                <a:solidFill>
                  <a:srgbClr val="FF0000"/>
                </a:solidFill>
                <a:latin typeface="맑은 고딕" pitchFamily="50" charset="-127"/>
                <a:ea typeface="맑은 고딕" pitchFamily="50" charset="-127"/>
              </a:rPr>
              <a:t>client.loop</a:t>
            </a:r>
            <a:r>
              <a:rPr lang="en-US" altLang="ko-KR" sz="1200" b="1" dirty="0">
                <a:solidFill>
                  <a:srgbClr val="FF0000"/>
                </a:solidFill>
                <a:latin typeface="맑은 고딕" pitchFamily="50" charset="-127"/>
                <a:ea typeface="맑은 고딕" pitchFamily="50" charset="-127"/>
              </a:rPr>
              <a:t>(); </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365198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우분투</a:t>
            </a:r>
            <a:r>
              <a:rPr lang="en-US" altLang="ko-KR" dirty="0"/>
              <a:t>(Ubuntu OS) </a:t>
            </a:r>
            <a:r>
              <a:rPr lang="ko-KR" altLang="en-US" dirty="0"/>
              <a:t>다운로드</a:t>
            </a:r>
            <a:endParaRPr lang="en-US" altLang="ko-KR" dirty="0"/>
          </a:p>
          <a:p>
            <a:pPr lvl="1"/>
            <a:r>
              <a:rPr lang="ko-KR" altLang="en-US" dirty="0"/>
              <a:t>단계 </a:t>
            </a:r>
            <a:r>
              <a:rPr lang="en-US" altLang="ko-KR" dirty="0"/>
              <a:t>1. </a:t>
            </a:r>
            <a:r>
              <a:rPr lang="ko-KR" altLang="en-US" dirty="0"/>
              <a:t>우분투 공식 홈페이지</a:t>
            </a:r>
            <a:r>
              <a:rPr lang="en-US" altLang="ko-KR" dirty="0"/>
              <a:t>(www.ubuntu.com)</a:t>
            </a:r>
            <a:r>
              <a:rPr lang="ko-KR" altLang="en-US" dirty="0"/>
              <a:t>에 접속 </a:t>
            </a:r>
            <a:endParaRPr lang="en-US" altLang="ko-KR" dirty="0"/>
          </a:p>
          <a:p>
            <a:pPr lvl="2"/>
            <a:r>
              <a:rPr lang="en-US" altLang="ko-KR" dirty="0">
                <a:sym typeface="Wingdings" panose="05000000000000000000" pitchFamily="2" charset="2"/>
              </a:rPr>
              <a:t>Download/Ubuntu Desktop </a:t>
            </a:r>
            <a:r>
              <a:rPr lang="ko-KR" altLang="en-US" dirty="0">
                <a:sym typeface="Wingdings" panose="05000000000000000000" pitchFamily="2" charset="2"/>
              </a:rPr>
              <a:t>클릭 </a:t>
            </a:r>
            <a:r>
              <a:rPr lang="en-US" altLang="ko-KR" dirty="0">
                <a:sym typeface="Wingdings" panose="05000000000000000000" pitchFamily="2" charset="2"/>
              </a:rPr>
              <a:t> Download </a:t>
            </a:r>
            <a:r>
              <a:rPr lang="ko-KR" altLang="en-US" dirty="0">
                <a:sym typeface="Wingdings" panose="05000000000000000000" pitchFamily="2" charset="2"/>
              </a:rPr>
              <a:t>클릭</a:t>
            </a:r>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a:t>
            </a:fld>
            <a:endParaRPr lang="en-US" dirty="0"/>
          </a:p>
        </p:txBody>
      </p:sp>
      <p:pic>
        <p:nvPicPr>
          <p:cNvPr id="5" name="그림 4">
            <a:extLst>
              <a:ext uri="{FF2B5EF4-FFF2-40B4-BE49-F238E27FC236}">
                <a16:creationId xmlns:a16="http://schemas.microsoft.com/office/drawing/2014/main" id="{F217E10C-03EB-4565-9EDA-7FE4165CBA50}"/>
              </a:ext>
            </a:extLst>
          </p:cNvPr>
          <p:cNvPicPr>
            <a:picLocks noChangeAspect="1"/>
          </p:cNvPicPr>
          <p:nvPr/>
        </p:nvPicPr>
        <p:blipFill>
          <a:blip r:embed="rId3"/>
          <a:stretch>
            <a:fillRect/>
          </a:stretch>
        </p:blipFill>
        <p:spPr>
          <a:xfrm>
            <a:off x="1008509" y="1727919"/>
            <a:ext cx="6947535" cy="2633663"/>
          </a:xfrm>
          <a:prstGeom prst="rect">
            <a:avLst/>
          </a:prstGeom>
        </p:spPr>
      </p:pic>
      <p:sp>
        <p:nvSpPr>
          <p:cNvPr id="9" name="번개 8">
            <a:extLst>
              <a:ext uri="{FF2B5EF4-FFF2-40B4-BE49-F238E27FC236}">
                <a16:creationId xmlns:a16="http://schemas.microsoft.com/office/drawing/2014/main" id="{F3402265-9AB0-4527-9AF9-EE2AB1D4E89A}"/>
              </a:ext>
            </a:extLst>
          </p:cNvPr>
          <p:cNvSpPr/>
          <p:nvPr/>
        </p:nvSpPr>
        <p:spPr>
          <a:xfrm>
            <a:off x="861372" y="2182903"/>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0" name="그림 9">
            <a:extLst>
              <a:ext uri="{FF2B5EF4-FFF2-40B4-BE49-F238E27FC236}">
                <a16:creationId xmlns:a16="http://schemas.microsoft.com/office/drawing/2014/main" id="{AC7B94E0-FD3D-437D-8864-F8E63E3BA47F}"/>
              </a:ext>
            </a:extLst>
          </p:cNvPr>
          <p:cNvPicPr>
            <a:picLocks noChangeAspect="1"/>
          </p:cNvPicPr>
          <p:nvPr/>
        </p:nvPicPr>
        <p:blipFill>
          <a:blip r:embed="rId4"/>
          <a:stretch>
            <a:fillRect/>
          </a:stretch>
        </p:blipFill>
        <p:spPr>
          <a:xfrm>
            <a:off x="2592685" y="3072952"/>
            <a:ext cx="8069580" cy="2438400"/>
          </a:xfrm>
          <a:prstGeom prst="rect">
            <a:avLst/>
          </a:prstGeom>
        </p:spPr>
      </p:pic>
      <p:sp>
        <p:nvSpPr>
          <p:cNvPr id="12" name="번개 11">
            <a:extLst>
              <a:ext uri="{FF2B5EF4-FFF2-40B4-BE49-F238E27FC236}">
                <a16:creationId xmlns:a16="http://schemas.microsoft.com/office/drawing/2014/main" id="{73AA8990-B9E4-484F-9D6D-5D6941DE68C6}"/>
              </a:ext>
            </a:extLst>
          </p:cNvPr>
          <p:cNvSpPr/>
          <p:nvPr/>
        </p:nvSpPr>
        <p:spPr>
          <a:xfrm>
            <a:off x="8929390" y="345611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번개 10">
            <a:extLst>
              <a:ext uri="{FF2B5EF4-FFF2-40B4-BE49-F238E27FC236}">
                <a16:creationId xmlns:a16="http://schemas.microsoft.com/office/drawing/2014/main" id="{999DF673-288A-4B75-96E3-B46E77095B84}"/>
              </a:ext>
            </a:extLst>
          </p:cNvPr>
          <p:cNvSpPr/>
          <p:nvPr/>
        </p:nvSpPr>
        <p:spPr>
          <a:xfrm>
            <a:off x="4248869" y="162705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4" name="타원 3">
            <a:extLst>
              <a:ext uri="{FF2B5EF4-FFF2-40B4-BE49-F238E27FC236}">
                <a16:creationId xmlns:a16="http://schemas.microsoft.com/office/drawing/2014/main" id="{87147CAB-4060-40CC-BFCC-3E9B46083DA5}"/>
              </a:ext>
            </a:extLst>
          </p:cNvPr>
          <p:cNvSpPr/>
          <p:nvPr/>
        </p:nvSpPr>
        <p:spPr>
          <a:xfrm>
            <a:off x="4032869" y="1516011"/>
            <a:ext cx="216000" cy="216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13" name="타원 12">
            <a:extLst>
              <a:ext uri="{FF2B5EF4-FFF2-40B4-BE49-F238E27FC236}">
                <a16:creationId xmlns:a16="http://schemas.microsoft.com/office/drawing/2014/main" id="{AEBE8A55-16D4-4242-966D-C741AF5CA21D}"/>
              </a:ext>
            </a:extLst>
          </p:cNvPr>
          <p:cNvSpPr/>
          <p:nvPr/>
        </p:nvSpPr>
        <p:spPr>
          <a:xfrm>
            <a:off x="606619" y="2074903"/>
            <a:ext cx="216000" cy="216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14" name="타원 13">
            <a:extLst>
              <a:ext uri="{FF2B5EF4-FFF2-40B4-BE49-F238E27FC236}">
                <a16:creationId xmlns:a16="http://schemas.microsoft.com/office/drawing/2014/main" id="{FFEA8958-EBCE-42B2-9A21-A751265F4F41}"/>
              </a:ext>
            </a:extLst>
          </p:cNvPr>
          <p:cNvSpPr/>
          <p:nvPr/>
        </p:nvSpPr>
        <p:spPr>
          <a:xfrm>
            <a:off x="8719092" y="3348111"/>
            <a:ext cx="216000" cy="216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Tree>
    <p:extLst>
      <p:ext uri="{BB962C8B-B14F-4D97-AF65-F5344CB8AC3E}">
        <p14:creationId xmlns:p14="http://schemas.microsoft.com/office/powerpoint/2010/main" val="17259174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70</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로 만들기</a:t>
            </a:r>
            <a:endParaRPr lang="en-US" altLang="ko-KR" dirty="0"/>
          </a:p>
          <a:p>
            <a:pPr lvl="1"/>
            <a:r>
              <a:rPr lang="ko-KR" altLang="en-US" dirty="0"/>
              <a:t>동작 확인</a:t>
            </a:r>
            <a:endParaRPr lang="en-US" altLang="ko-KR" dirty="0"/>
          </a:p>
          <a:p>
            <a:pPr lvl="2"/>
            <a:r>
              <a:rPr lang="en-US" altLang="ko-KR" dirty="0"/>
              <a:t>Phi </a:t>
            </a:r>
            <a:r>
              <a:rPr lang="ko-KR" altLang="en-US" dirty="0"/>
              <a:t>보드가 </a:t>
            </a:r>
            <a:r>
              <a:rPr lang="en-US" altLang="ko-KR" dirty="0" err="1"/>
              <a:t>My_office</a:t>
            </a:r>
            <a:r>
              <a:rPr lang="en-US" altLang="ko-KR" dirty="0"/>
              <a:t>/Indoor/#</a:t>
            </a:r>
            <a:r>
              <a:rPr lang="ko-KR" altLang="en-US" dirty="0"/>
              <a:t>라는 </a:t>
            </a:r>
            <a:r>
              <a:rPr lang="en-US" altLang="ko-KR" dirty="0"/>
              <a:t>topic</a:t>
            </a:r>
            <a:r>
              <a:rPr lang="ko-KR" altLang="en-US" dirty="0"/>
              <a:t>으로 구독 신청하고 해당 </a:t>
            </a:r>
            <a:r>
              <a:rPr lang="en-US" altLang="ko-KR" dirty="0"/>
              <a:t>topic</a:t>
            </a:r>
            <a:r>
              <a:rPr lang="ko-KR" altLang="en-US" dirty="0"/>
              <a:t>에 대한 메시지 받기</a:t>
            </a:r>
            <a:endParaRPr lang="en-US" altLang="ko-KR" dirty="0"/>
          </a:p>
          <a:p>
            <a:pPr lvl="2"/>
            <a:r>
              <a:rPr lang="ko-KR" altLang="en-US" dirty="0"/>
              <a:t>명령 </a:t>
            </a:r>
            <a:r>
              <a:rPr lang="ko-KR" altLang="en-US" dirty="0" err="1"/>
              <a:t>프로름트</a:t>
            </a:r>
            <a:r>
              <a:rPr lang="ko-KR" altLang="en-US" dirty="0"/>
              <a:t> 창에서</a:t>
            </a:r>
            <a:endParaRPr lang="en-US" altLang="ko-KR" dirty="0"/>
          </a:p>
          <a:p>
            <a:pPr lvl="3"/>
            <a:r>
              <a:rPr lang="en-US" altLang="ko-KR" dirty="0"/>
              <a:t>$ </a:t>
            </a:r>
            <a:r>
              <a:rPr lang="en-US" altLang="ko-KR" dirty="0" err="1"/>
              <a:t>mosquitto_pub</a:t>
            </a:r>
            <a:r>
              <a:rPr lang="en-US" altLang="ko-KR" dirty="0"/>
              <a:t> –t Sensors/</a:t>
            </a:r>
            <a:r>
              <a:rPr lang="en-US" altLang="ko-KR" dirty="0" err="1"/>
              <a:t>MyOffice</a:t>
            </a:r>
            <a:r>
              <a:rPr lang="en-US" altLang="ko-KR" dirty="0"/>
              <a:t>/Indoor/Temp –m “33.21” –u </a:t>
            </a:r>
            <a:r>
              <a:rPr lang="en-US" altLang="ko-KR" dirty="0" err="1"/>
              <a:t>mqtt_riatech</a:t>
            </a:r>
            <a:r>
              <a:rPr lang="en-US" altLang="ko-KR" dirty="0"/>
              <a:t> –P 1234</a:t>
            </a:r>
          </a:p>
          <a:p>
            <a:pPr lvl="3"/>
            <a:r>
              <a:rPr lang="en-US" altLang="ko-KR" dirty="0"/>
              <a:t>$ </a:t>
            </a:r>
            <a:r>
              <a:rPr lang="en-US" altLang="ko-KR" dirty="0" err="1"/>
              <a:t>mosquitto_pub</a:t>
            </a:r>
            <a:r>
              <a:rPr lang="en-US" altLang="ko-KR" dirty="0"/>
              <a:t> –t Sensors/</a:t>
            </a:r>
            <a:r>
              <a:rPr lang="en-US" altLang="ko-KR" dirty="0" err="1"/>
              <a:t>MyOffice</a:t>
            </a:r>
            <a:r>
              <a:rPr lang="en-US" altLang="ko-KR" dirty="0"/>
              <a:t>/Indoor/</a:t>
            </a:r>
            <a:r>
              <a:rPr lang="en-US" altLang="ko-KR" dirty="0" err="1"/>
              <a:t>Humi</a:t>
            </a:r>
            <a:r>
              <a:rPr lang="en-US" altLang="ko-KR" dirty="0"/>
              <a:t> –m “20.20” –u </a:t>
            </a:r>
            <a:r>
              <a:rPr lang="en-US" altLang="ko-KR" dirty="0" err="1"/>
              <a:t>mqtt_riatech</a:t>
            </a:r>
            <a:r>
              <a:rPr lang="en-US" altLang="ko-KR" dirty="0"/>
              <a:t> –P 1234</a:t>
            </a:r>
          </a:p>
          <a:p>
            <a:pPr lvl="2"/>
            <a:endParaRPr lang="en-US" altLang="ko-KR" dirty="0"/>
          </a:p>
          <a:p>
            <a:pPr lvl="2"/>
            <a:endParaRPr lang="en-US" altLang="ko-KR" dirty="0"/>
          </a:p>
        </p:txBody>
      </p:sp>
    </p:spTree>
    <p:extLst>
      <p:ext uri="{BB962C8B-B14F-4D97-AF65-F5344CB8AC3E}">
        <p14:creationId xmlns:p14="http://schemas.microsoft.com/office/powerpoint/2010/main" val="16357156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71</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ko-KR" altLang="en-US" dirty="0"/>
              <a:t>동작 목표</a:t>
            </a:r>
            <a:endParaRPr lang="en-US" altLang="ko-KR" dirty="0"/>
          </a:p>
          <a:p>
            <a:pPr lvl="2"/>
            <a:r>
              <a:rPr lang="en-US" altLang="ko-KR" dirty="0"/>
              <a:t>Publisher – Broker – </a:t>
            </a:r>
            <a:r>
              <a:rPr lang="en-US" altLang="ko-KR" dirty="0">
                <a:solidFill>
                  <a:srgbClr val="00B050"/>
                </a:solidFill>
              </a:rPr>
              <a:t>Subscriber</a:t>
            </a:r>
            <a:r>
              <a:rPr lang="en-US" altLang="ko-KR" dirty="0"/>
              <a:t>(Software – PC – </a:t>
            </a:r>
            <a:r>
              <a:rPr lang="en-US" altLang="ko-KR" dirty="0">
                <a:solidFill>
                  <a:srgbClr val="00B050"/>
                </a:solidFill>
              </a:rPr>
              <a:t>Phi board</a:t>
            </a:r>
            <a:r>
              <a:rPr lang="en-US" altLang="ko-KR" dirty="0"/>
              <a:t>)</a:t>
            </a:r>
          </a:p>
          <a:p>
            <a:pPr lvl="2"/>
            <a:r>
              <a:rPr lang="en-US" altLang="ko-KR" dirty="0"/>
              <a:t>Publisher</a:t>
            </a:r>
            <a:r>
              <a:rPr lang="ko-KR" altLang="en-US" dirty="0"/>
              <a:t>가 토픽</a:t>
            </a:r>
            <a:r>
              <a:rPr lang="en-US" altLang="ko-KR" dirty="0"/>
              <a:t>, “led”</a:t>
            </a:r>
            <a:r>
              <a:rPr lang="ko-KR" altLang="en-US" dirty="0"/>
              <a:t>로  </a:t>
            </a:r>
            <a:r>
              <a:rPr lang="en-US" altLang="ko-KR" dirty="0"/>
              <a:t>“1” </a:t>
            </a:r>
            <a:r>
              <a:rPr lang="ko-KR" altLang="en-US" dirty="0"/>
              <a:t>또는</a:t>
            </a:r>
            <a:r>
              <a:rPr lang="en-US" altLang="ko-KR" dirty="0"/>
              <a:t> “0”</a:t>
            </a:r>
            <a:r>
              <a:rPr lang="ko-KR" altLang="en-US" dirty="0"/>
              <a:t>라는 메시지 발행</a:t>
            </a:r>
            <a:r>
              <a:rPr lang="en-US" altLang="ko-KR" dirty="0"/>
              <a:t>.</a:t>
            </a:r>
          </a:p>
          <a:p>
            <a:pPr lvl="2"/>
            <a:r>
              <a:rPr lang="en-US" altLang="ko-KR" dirty="0"/>
              <a:t>Subscriber</a:t>
            </a:r>
            <a:r>
              <a:rPr lang="ko-KR" altLang="en-US" dirty="0"/>
              <a:t>는 토픽</a:t>
            </a:r>
            <a:r>
              <a:rPr lang="en-US" altLang="ko-KR" dirty="0"/>
              <a:t>, “led”</a:t>
            </a:r>
            <a:r>
              <a:rPr lang="ko-KR" altLang="en-US" dirty="0"/>
              <a:t>를 구독하고 그 값이 </a:t>
            </a:r>
            <a:r>
              <a:rPr lang="en-US" altLang="ko-KR" dirty="0"/>
              <a:t>“1”</a:t>
            </a:r>
            <a:r>
              <a:rPr lang="ko-KR" altLang="en-US" dirty="0"/>
              <a:t>이면 </a:t>
            </a:r>
            <a:r>
              <a:rPr lang="en-US" altLang="ko-KR" dirty="0"/>
              <a:t>LED</a:t>
            </a:r>
            <a:r>
              <a:rPr lang="ko-KR" altLang="en-US" dirty="0"/>
              <a:t>를 점등</a:t>
            </a:r>
            <a:r>
              <a:rPr lang="en-US" altLang="ko-KR" dirty="0"/>
              <a:t>, “0”</a:t>
            </a:r>
            <a:r>
              <a:rPr lang="ko-KR" altLang="en-US" dirty="0"/>
              <a:t>면 소등</a:t>
            </a:r>
            <a:r>
              <a:rPr lang="en-US" altLang="ko-KR" dirty="0"/>
              <a:t>.</a:t>
            </a:r>
          </a:p>
          <a:p>
            <a:pPr lvl="3"/>
            <a:r>
              <a:rPr lang="en-US" altLang="ko-KR" dirty="0"/>
              <a:t>Phi </a:t>
            </a:r>
            <a:r>
              <a:rPr lang="ko-KR" altLang="en-US" dirty="0"/>
              <a:t>보드의 </a:t>
            </a:r>
            <a:r>
              <a:rPr lang="en-US" altLang="ko-KR" dirty="0">
                <a:solidFill>
                  <a:srgbClr val="FF0000"/>
                </a:solidFill>
              </a:rPr>
              <a:t>USER_LED</a:t>
            </a:r>
            <a:r>
              <a:rPr lang="ko-KR" altLang="en-US" dirty="0"/>
              <a:t>는 </a:t>
            </a:r>
            <a:r>
              <a:rPr lang="en-US" altLang="ko-KR" dirty="0">
                <a:solidFill>
                  <a:srgbClr val="FF0000"/>
                </a:solidFill>
              </a:rPr>
              <a:t>D0</a:t>
            </a:r>
            <a:r>
              <a:rPr lang="ko-KR" altLang="en-US" dirty="0"/>
              <a:t>핀에 연결되어 있음</a:t>
            </a:r>
            <a:endParaRPr lang="en-US" altLang="ko-KR" dirty="0"/>
          </a:p>
          <a:p>
            <a:pPr lvl="1"/>
            <a:endParaRPr lang="en-US" altLang="ko-KR" dirty="0"/>
          </a:p>
          <a:p>
            <a:pPr lvl="2"/>
            <a:endParaRPr lang="en-US" altLang="ko-KR" dirty="0"/>
          </a:p>
        </p:txBody>
      </p:sp>
      <p:pic>
        <p:nvPicPr>
          <p:cNvPr id="8" name="그림 7">
            <a:extLst>
              <a:ext uri="{FF2B5EF4-FFF2-40B4-BE49-F238E27FC236}">
                <a16:creationId xmlns:a16="http://schemas.microsoft.com/office/drawing/2014/main" id="{3369E7CA-35ED-46C5-B24F-CD48FF5A5A41}"/>
              </a:ext>
            </a:extLst>
          </p:cNvPr>
          <p:cNvPicPr>
            <a:picLocks noChangeAspect="1"/>
          </p:cNvPicPr>
          <p:nvPr/>
        </p:nvPicPr>
        <p:blipFill>
          <a:blip r:embed="rId3"/>
          <a:stretch>
            <a:fillRect/>
          </a:stretch>
        </p:blipFill>
        <p:spPr>
          <a:xfrm>
            <a:off x="3024733" y="2808039"/>
            <a:ext cx="5295900" cy="2505075"/>
          </a:xfrm>
          <a:prstGeom prst="rect">
            <a:avLst/>
          </a:prstGeom>
        </p:spPr>
      </p:pic>
    </p:spTree>
    <p:extLst>
      <p:ext uri="{BB962C8B-B14F-4D97-AF65-F5344CB8AC3E}">
        <p14:creationId xmlns:p14="http://schemas.microsoft.com/office/powerpoint/2010/main" val="3904347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72</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en-US" altLang="ko-KR" dirty="0"/>
              <a:t>Phi </a:t>
            </a:r>
            <a:r>
              <a:rPr lang="ko-KR" altLang="en-US" dirty="0"/>
              <a:t>보드를 위한 코드</a:t>
            </a:r>
            <a:endParaRPr lang="en-US" altLang="ko-KR" dirty="0"/>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5004556"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200" b="1" dirty="0">
                <a:solidFill>
                  <a:schemeClr val="bg1">
                    <a:lumMod val="65000"/>
                  </a:schemeClr>
                </a:solidFill>
                <a:latin typeface="맑은 고딕" pitchFamily="50" charset="-127"/>
                <a:ea typeface="맑은 고딕" pitchFamily="50" charset="-127"/>
              </a:rPr>
              <a:t>// </a:t>
            </a:r>
            <a:r>
              <a:rPr lang="en-US" altLang="ko-KR" sz="1200" b="1" dirty="0" err="1">
                <a:solidFill>
                  <a:schemeClr val="bg1">
                    <a:lumMod val="65000"/>
                  </a:schemeClr>
                </a:solidFill>
                <a:latin typeface="맑은 고딕" pitchFamily="50" charset="-127"/>
                <a:ea typeface="맑은 고딕" pitchFamily="50" charset="-127"/>
              </a:rPr>
              <a:t>Phi_Subscribe_Led.ino</a:t>
            </a:r>
            <a:endParaRPr lang="en-US" altLang="ko-KR" sz="1200" b="1" dirty="0">
              <a:solidFill>
                <a:schemeClr val="bg1">
                  <a:lumMod val="65000"/>
                </a:schemeClr>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#include &lt;ESP8266WiFi.h&gt;</a:t>
            </a:r>
          </a:p>
          <a:p>
            <a:r>
              <a:rPr lang="en-US" altLang="ko-KR" sz="1200" b="1" dirty="0">
                <a:solidFill>
                  <a:prstClr val="black"/>
                </a:solidFill>
                <a:latin typeface="맑은 고딕" pitchFamily="50" charset="-127"/>
                <a:ea typeface="맑은 고딕" pitchFamily="50" charset="-127"/>
              </a:rPr>
              <a:t>#include &lt;</a:t>
            </a:r>
            <a:r>
              <a:rPr lang="en-US" altLang="ko-KR" sz="1200" b="1" dirty="0" err="1">
                <a:solidFill>
                  <a:prstClr val="black"/>
                </a:solidFill>
                <a:latin typeface="맑은 고딕" pitchFamily="50" charset="-127"/>
                <a:ea typeface="맑은 고딕" pitchFamily="50" charset="-127"/>
              </a:rPr>
              <a:t>PubSubClient.h</a:t>
            </a:r>
            <a:r>
              <a:rPr lang="en-US" altLang="ko-KR" sz="1200" b="1" dirty="0">
                <a:solidFill>
                  <a:prstClr val="black"/>
                </a:solidFill>
                <a:latin typeface="맑은 고딕" pitchFamily="50" charset="-127"/>
                <a:ea typeface="맑은 고딕" pitchFamily="50" charset="-127"/>
              </a:rPr>
              <a:t>&gt;</a:t>
            </a:r>
          </a:p>
          <a:p>
            <a:r>
              <a:rPr lang="en-US" altLang="ko-KR" sz="1200" b="1" dirty="0">
                <a:solidFill>
                  <a:prstClr val="black"/>
                </a:solidFill>
                <a:latin typeface="맑은 고딕" pitchFamily="50" charset="-127"/>
                <a:ea typeface="맑은 고딕" pitchFamily="50" charset="-127"/>
              </a:rPr>
              <a:t>#define USER_LED  D0</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 "RiatechChief_2G";</a:t>
            </a:r>
          </a:p>
          <a:p>
            <a:r>
              <a:rPr lang="en-US" altLang="ko-KR" sz="1200" b="1" dirty="0">
                <a:solidFill>
                  <a:prstClr val="black"/>
                </a:solidFill>
                <a:latin typeface="맑은 고딕" pitchFamily="50" charset="-127"/>
                <a:ea typeface="맑은 고딕" pitchFamily="50" charset="-127"/>
              </a:rPr>
              <a:t>const char* password = "12345678";</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phirippa</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"1234";</a:t>
            </a:r>
          </a:p>
          <a:p>
            <a:r>
              <a:rPr lang="en-US" altLang="ko-KR" sz="1200" b="1" dirty="0">
                <a:solidFill>
                  <a:prstClr val="black"/>
                </a:solidFill>
                <a:latin typeface="맑은 고딕" pitchFamily="50" charset="-127"/>
                <a:ea typeface="맑은 고딕" pitchFamily="50" charset="-127"/>
              </a:rPr>
              <a:t>const char* </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char *topic = “Sensors/</a:t>
            </a:r>
            <a:r>
              <a:rPr lang="en-US" altLang="ko-KR" sz="1200" b="1" dirty="0" err="1">
                <a:solidFill>
                  <a:prstClr val="black"/>
                </a:solidFill>
                <a:latin typeface="맑은 고딕" pitchFamily="50" charset="-127"/>
                <a:ea typeface="맑은 고딕" pitchFamily="50" charset="-127"/>
              </a:rPr>
              <a:t>MyOffice</a:t>
            </a:r>
            <a:r>
              <a:rPr lang="en-US" altLang="ko-KR" sz="1200" b="1" dirty="0">
                <a:solidFill>
                  <a:prstClr val="black"/>
                </a:solidFill>
                <a:latin typeface="맑은 고딕" pitchFamily="50" charset="-127"/>
                <a:ea typeface="맑은 고딕" pitchFamily="50" charset="-127"/>
              </a:rPr>
              <a:t>/Indoor/Lamp";</a:t>
            </a:r>
          </a:p>
          <a:p>
            <a:r>
              <a:rPr lang="en-US" altLang="ko-KR" sz="1200" b="1" dirty="0">
                <a:solidFill>
                  <a:prstClr val="black"/>
                </a:solidFill>
                <a:latin typeface="맑은 고딕" pitchFamily="50" charset="-127"/>
                <a:ea typeface="맑은 고딕" pitchFamily="50" charset="-127"/>
              </a:rPr>
              <a:t>char* server = "192.168.16.10"; </a:t>
            </a:r>
          </a:p>
          <a:p>
            <a:r>
              <a:rPr lang="en-US" altLang="ko-KR" sz="1200" b="1" dirty="0">
                <a:solidFill>
                  <a:prstClr val="black"/>
                </a:solidFill>
                <a:latin typeface="맑은 고딕" pitchFamily="50" charset="-127"/>
                <a:ea typeface="맑은 고딕" pitchFamily="50" charset="-127"/>
              </a:rPr>
              <a:t>char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[100];</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callback(char* topic, byte* payload, unsigned int length)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("Message arrived!\</a:t>
            </a:r>
            <a:r>
              <a:rPr lang="en-US" altLang="ko-KR" sz="1200" b="1" dirty="0" err="1">
                <a:solidFill>
                  <a:prstClr val="black"/>
                </a:solidFill>
                <a:latin typeface="맑은 고딕" pitchFamily="50" charset="-127"/>
                <a:ea typeface="맑은 고딕" pitchFamily="50" charset="-127"/>
              </a:rPr>
              <a:t>nTtopic</a:t>
            </a:r>
            <a:r>
              <a:rPr lang="en-US" altLang="ko-KR" sz="1200" b="1" dirty="0">
                <a:solidFill>
                  <a:prstClr val="black"/>
                </a:solidFill>
                <a:latin typeface="맑은 고딕" pitchFamily="50" charset="-127"/>
                <a:ea typeface="맑은 고딕" pitchFamily="50" charset="-127"/>
              </a:rPr>
              <a:t>: " + String(topic));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("Length: "+ String(length, DEC));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strncpy</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 (char*)payload, length);</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[length] = '\0';</a:t>
            </a:r>
          </a:p>
          <a:p>
            <a:r>
              <a:rPr lang="en-US" altLang="ko-KR" sz="1200" b="1" dirty="0">
                <a:solidFill>
                  <a:prstClr val="black"/>
                </a:solidFill>
                <a:latin typeface="맑은 고딕" pitchFamily="50" charset="-127"/>
                <a:ea typeface="맑은 고딕" pitchFamily="50" charset="-127"/>
              </a:rPr>
              <a:t>  String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String(</a:t>
            </a:r>
            <a:r>
              <a:rPr lang="en-US" altLang="ko-KR" sz="1200" b="1" dirty="0" err="1">
                <a:solidFill>
                  <a:prstClr val="black"/>
                </a:solidFill>
                <a:latin typeface="맑은 고딕" pitchFamily="50" charset="-127"/>
                <a:ea typeface="맑은 고딕" pitchFamily="50" charset="-127"/>
              </a:rPr>
              <a:t>messageBuf</a:t>
            </a:r>
            <a:r>
              <a:rPr lang="en-US" altLang="ko-KR" sz="1200" b="1" dirty="0">
                <a:solidFill>
                  <a:prstClr val="black"/>
                </a:solidFill>
                <a:latin typeface="맑은 고딕" pitchFamily="50" charset="-127"/>
                <a:ea typeface="맑은 고딕" pitchFamily="50" charset="-127"/>
              </a:rPr>
              <a: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("Payload: "+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"\n\n");</a:t>
            </a:r>
          </a:p>
          <a:p>
            <a:r>
              <a:rPr lang="en-US" altLang="ko-KR" sz="1200" b="1" dirty="0">
                <a:solidFill>
                  <a:prstClr val="black"/>
                </a:solidFill>
                <a:latin typeface="맑은 고딕" pitchFamily="50" charset="-127"/>
                <a:ea typeface="맑은 고딕" pitchFamily="50" charset="-127"/>
              </a:rPr>
              <a:t>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 == “1"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LOW);</a:t>
            </a:r>
          </a:p>
          <a:p>
            <a:r>
              <a:rPr lang="en-US" altLang="ko-KR" sz="1200" b="1" dirty="0">
                <a:solidFill>
                  <a:prstClr val="black"/>
                </a:solidFill>
                <a:latin typeface="맑은 고딕" pitchFamily="50" charset="-127"/>
                <a:ea typeface="맑은 고딕" pitchFamily="50" charset="-127"/>
              </a:rPr>
              <a:t>  } else if (</a:t>
            </a:r>
            <a:r>
              <a:rPr lang="en-US" altLang="ko-KR" sz="1200" b="1" dirty="0" err="1">
                <a:solidFill>
                  <a:prstClr val="black"/>
                </a:solidFill>
                <a:latin typeface="맑은 고딕" pitchFamily="50" charset="-127"/>
                <a:ea typeface="맑은 고딕" pitchFamily="50" charset="-127"/>
              </a:rPr>
              <a:t>ledState</a:t>
            </a:r>
            <a:r>
              <a:rPr lang="en-US" altLang="ko-KR" sz="1200" b="1" dirty="0">
                <a:solidFill>
                  <a:prstClr val="black"/>
                </a:solidFill>
                <a:latin typeface="맑은 고딕" pitchFamily="50" charset="-127"/>
                <a:ea typeface="맑은 고딕" pitchFamily="50" charset="-127"/>
              </a:rPr>
              <a:t>==“0") { </a:t>
            </a:r>
            <a:r>
              <a:rPr lang="en-US" altLang="ko-KR" sz="1200" b="1" dirty="0" err="1">
                <a:solidFill>
                  <a:prstClr val="black"/>
                </a:solidFill>
                <a:latin typeface="맑은 고딕" pitchFamily="50" charset="-127"/>
                <a:ea typeface="맑은 고딕" pitchFamily="50" charset="-127"/>
              </a:rPr>
              <a:t>digitalWrite</a:t>
            </a:r>
            <a:r>
              <a:rPr lang="en-US" altLang="ko-KR" sz="1200" b="1" dirty="0">
                <a:solidFill>
                  <a:prstClr val="black"/>
                </a:solidFill>
                <a:latin typeface="맑은 고딕" pitchFamily="50" charset="-127"/>
                <a:ea typeface="맑은 고딕" pitchFamily="50" charset="-127"/>
              </a:rPr>
              <a:t>(USER_LED, HIGH);</a:t>
            </a:r>
          </a:p>
          <a:p>
            <a:r>
              <a:rPr lang="en-US" altLang="ko-KR" sz="1200" b="1" dirty="0">
                <a:solidFill>
                  <a:prstClr val="black"/>
                </a:solidFill>
                <a:latin typeface="맑은 고딕" pitchFamily="50" charset="-127"/>
                <a:ea typeface="맑은 고딕" pitchFamily="50" charset="-127"/>
              </a:rPr>
              <a:t>  } else {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("Wrong Message"); }</a:t>
            </a:r>
          </a:p>
          <a:p>
            <a:r>
              <a:rPr lang="en-US" altLang="ko-KR" sz="1200" b="1" dirty="0">
                <a:solidFill>
                  <a:prstClr val="black"/>
                </a:solidFill>
                <a:latin typeface="맑은 고딕" pitchFamily="50" charset="-127"/>
                <a:ea typeface="맑은 고딕" pitchFamily="50" charset="-127"/>
              </a:rPr>
              <a:t>}</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905053" y="1223863"/>
            <a:ext cx="5004556"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200" b="1" dirty="0">
              <a:solidFill>
                <a:prstClr val="black"/>
              </a:solidFill>
              <a:latin typeface="맑은 고딕" pitchFamily="50" charset="-127"/>
              <a:ea typeface="맑은 고딕" pitchFamily="50" charset="-127"/>
            </a:endParaRPr>
          </a:p>
          <a:p>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 </a:t>
            </a:r>
          </a:p>
          <a:p>
            <a:r>
              <a:rPr lang="en-US" altLang="ko-KR" sz="1200" b="1" dirty="0" err="1">
                <a:solidFill>
                  <a:prstClr val="black"/>
                </a:solidFill>
                <a:latin typeface="맑은 고딕" pitchFamily="50" charset="-127"/>
                <a:ea typeface="맑은 고딕" pitchFamily="50" charset="-127"/>
              </a:rPr>
              <a:t>PubSubClient</a:t>
            </a:r>
            <a:r>
              <a:rPr lang="en-US" altLang="ko-KR" sz="1200" b="1" dirty="0">
                <a:solidFill>
                  <a:prstClr val="black"/>
                </a:solidFill>
                <a:latin typeface="맑은 고딕" pitchFamily="50" charset="-127"/>
                <a:ea typeface="맑은 고딕" pitchFamily="50" charset="-127"/>
              </a:rPr>
              <a:t> client(server, 1883, callback, </a:t>
            </a:r>
            <a:r>
              <a:rPr lang="en-US" altLang="ko-KR" sz="1200" b="1" dirty="0" err="1">
                <a:solidFill>
                  <a:prstClr val="black"/>
                </a:solidFill>
                <a:latin typeface="맑은 고딕" pitchFamily="50" charset="-127"/>
                <a:ea typeface="맑은 고딕" pitchFamily="50" charset="-127"/>
              </a:rPr>
              <a:t>wifiClient</a:t>
            </a:r>
            <a:r>
              <a:rPr lang="en-US" altLang="ko-KR" sz="1200" b="1" dirty="0">
                <a:solidFill>
                  <a:prstClr val="black"/>
                </a:solidFill>
                <a:latin typeface="맑은 고딕" pitchFamily="50" charset="-127"/>
                <a:ea typeface="맑은 고딕" pitchFamily="50" charset="-127"/>
              </a:rPr>
              <a:t>);</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setup()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pinMode</a:t>
            </a:r>
            <a:r>
              <a:rPr lang="en-US" altLang="ko-KR" sz="1200" b="1" dirty="0">
                <a:solidFill>
                  <a:prstClr val="black"/>
                </a:solidFill>
                <a:latin typeface="맑은 고딕" pitchFamily="50" charset="-127"/>
                <a:ea typeface="맑은 고딕" pitchFamily="50" charset="-127"/>
              </a:rPr>
              <a:t>(USER_LED, OUTPUT);</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Serial.begin</a:t>
            </a:r>
            <a:r>
              <a:rPr lang="en-US" altLang="ko-KR" sz="1200" b="1" dirty="0">
                <a:solidFill>
                  <a:prstClr val="black"/>
                </a:solidFill>
                <a:latin typeface="맑은 고딕" pitchFamily="50" charset="-127"/>
                <a:ea typeface="맑은 고딕" pitchFamily="50" charset="-127"/>
              </a:rPr>
              <a:t>(9600);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WiFi.begin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ssid</a:t>
            </a:r>
            <a:r>
              <a:rPr lang="en-US" altLang="ko-KR" sz="1200" b="1" dirty="0">
                <a:solidFill>
                  <a:prstClr val="black"/>
                </a:solidFill>
                <a:latin typeface="맑은 고딕" pitchFamily="50" charset="-127"/>
                <a:ea typeface="맑은 고딕" pitchFamily="50" charset="-127"/>
              </a:rPr>
              <a:t>, password);</a:t>
            </a:r>
          </a:p>
          <a:p>
            <a:r>
              <a:rPr lang="en-US" altLang="ko-KR" sz="1200" b="1" dirty="0">
                <a:solidFill>
                  <a:prstClr val="black"/>
                </a:solidFill>
                <a:latin typeface="맑은 고딕" pitchFamily="50" charset="-127"/>
                <a:ea typeface="맑은 고딕" pitchFamily="50" charset="-127"/>
              </a:rPr>
              <a:t>  while (</a:t>
            </a:r>
            <a:r>
              <a:rPr lang="en-US" altLang="ko-KR" sz="1200" b="1" dirty="0" err="1">
                <a:solidFill>
                  <a:prstClr val="black"/>
                </a:solidFill>
                <a:latin typeface="맑은 고딕" pitchFamily="50" charset="-127"/>
                <a:ea typeface="맑은 고딕" pitchFamily="50" charset="-127"/>
              </a:rPr>
              <a:t>WiFi.status</a:t>
            </a:r>
            <a:r>
              <a:rPr lang="en-US" altLang="ko-KR" sz="1200" b="1" dirty="0">
                <a:solidFill>
                  <a:prstClr val="black"/>
                </a:solidFill>
                <a:latin typeface="맑은 고딕" pitchFamily="50" charset="-127"/>
                <a:ea typeface="맑은 고딕" pitchFamily="50" charset="-127"/>
              </a:rPr>
              <a:t>() != WL_CONNECTED)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nWiFi</a:t>
            </a:r>
            <a:r>
              <a:rPr lang="en-US" altLang="ko-KR" sz="1200" b="1" dirty="0">
                <a:solidFill>
                  <a:prstClr val="black"/>
                </a:solidFill>
                <a:latin typeface="맑은 고딕" pitchFamily="50" charset="-127"/>
                <a:ea typeface="맑은 고딕" pitchFamily="50" charset="-127"/>
              </a:rPr>
              <a:t> Connected");</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while ( !</a:t>
            </a:r>
            <a:r>
              <a:rPr lang="en-US" altLang="ko-KR" sz="1200" b="1" dirty="0" err="1">
                <a:solidFill>
                  <a:prstClr val="black"/>
                </a:solidFill>
                <a:latin typeface="맑은 고딕" pitchFamily="50" charset="-127"/>
                <a:ea typeface="맑은 고딕" pitchFamily="50" charset="-127"/>
              </a:rPr>
              <a:t>client.connect</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clientId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userId</a:t>
            </a:r>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userPw</a:t>
            </a:r>
            <a:r>
              <a:rPr lang="en-US" altLang="ko-KR" sz="1200" b="1" dirty="0">
                <a:solidFill>
                  <a:prstClr val="black"/>
                </a:solidFill>
                <a:latin typeface="맑은 고딕" pitchFamily="50" charset="-127"/>
                <a:ea typeface="맑은 고딕" pitchFamily="50" charset="-127"/>
              </a:rPr>
              <a:t>) ){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a:t>
            </a:r>
            <a:r>
              <a:rPr lang="en-US" altLang="ko-KR" sz="1200" b="1" dirty="0">
                <a:solidFill>
                  <a:prstClr val="black"/>
                </a:solidFill>
                <a:latin typeface="맑은 고딕" pitchFamily="50" charset="-127"/>
                <a:ea typeface="맑은 고딕" pitchFamily="50" charset="-127"/>
              </a:rPr>
              <a:t>("*");     delay(1000);</a:t>
            </a:r>
          </a:p>
          <a:p>
            <a:r>
              <a:rPr lang="en-US" altLang="ko-KR" sz="1200" b="1" dirty="0">
                <a:solidFill>
                  <a:prstClr val="black"/>
                </a:solidFill>
                <a:latin typeface="맑은 고딕" pitchFamily="50" charset="-127"/>
                <a:ea typeface="맑은 고딕" pitchFamily="50" charset="-127"/>
              </a:rPr>
              <a:t>  }</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a:t>
            </a:r>
            <a:r>
              <a:rPr lang="en-US" altLang="ko-KR" sz="1200" b="1" dirty="0" err="1">
                <a:solidFill>
                  <a:prstClr val="black"/>
                </a:solidFill>
                <a:latin typeface="맑은 고딕" pitchFamily="50" charset="-127"/>
                <a:ea typeface="맑은 고딕" pitchFamily="50" charset="-127"/>
              </a:rPr>
              <a:t>nConnected</a:t>
            </a:r>
            <a:r>
              <a:rPr lang="en-US" altLang="ko-KR" sz="1200" b="1" dirty="0">
                <a:solidFill>
                  <a:prstClr val="black"/>
                </a:solidFill>
                <a:latin typeface="맑은 고딕" pitchFamily="50" charset="-127"/>
                <a:ea typeface="맑은 고딕" pitchFamily="50" charset="-127"/>
              </a:rPr>
              <a:t> to broker");</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Serial.println</a:t>
            </a:r>
            <a:r>
              <a:rPr lang="en-US" altLang="ko-KR" sz="1200" b="1" dirty="0">
                <a:solidFill>
                  <a:prstClr val="black"/>
                </a:solidFill>
                <a:latin typeface="맑은 고딕" pitchFamily="50" charset="-127"/>
                <a:ea typeface="맑은 고딕" pitchFamily="50" charset="-127"/>
              </a:rPr>
              <a:t>(String("Subscribing! topic = ") + topic);</a:t>
            </a:r>
          </a:p>
          <a:p>
            <a:r>
              <a:rPr lang="en-US" altLang="ko-KR" sz="1200" b="1" dirty="0">
                <a:solidFill>
                  <a:prstClr val="black"/>
                </a:solidFill>
                <a:latin typeface="맑은 고딕" pitchFamily="50" charset="-127"/>
                <a:ea typeface="맑은 고딕" pitchFamily="50" charset="-127"/>
              </a:rPr>
              <a:t>  </a:t>
            </a:r>
            <a:r>
              <a:rPr lang="en-US" altLang="ko-KR" sz="1200" b="1" dirty="0" err="1">
                <a:solidFill>
                  <a:prstClr val="black"/>
                </a:solidFill>
                <a:latin typeface="맑은 고딕" pitchFamily="50" charset="-127"/>
                <a:ea typeface="맑은 고딕" pitchFamily="50" charset="-127"/>
              </a:rPr>
              <a:t>client.subscribe</a:t>
            </a:r>
            <a:r>
              <a:rPr lang="en-US" altLang="ko-KR" sz="1200" b="1" dirty="0">
                <a:solidFill>
                  <a:prstClr val="black"/>
                </a:solidFill>
                <a:latin typeface="맑은 고딕" pitchFamily="50" charset="-127"/>
                <a:ea typeface="맑은 고딕" pitchFamily="50" charset="-127"/>
              </a:rPr>
              <a:t>(topic);</a:t>
            </a:r>
          </a:p>
          <a:p>
            <a:r>
              <a:rPr lang="en-US" altLang="ko-KR" sz="1200" b="1" dirty="0">
                <a:solidFill>
                  <a:prstClr val="black"/>
                </a:solidFill>
                <a:latin typeface="맑은 고딕" pitchFamily="50" charset="-127"/>
                <a:ea typeface="맑은 고딕" pitchFamily="50" charset="-127"/>
              </a:rPr>
              <a:t> }</a:t>
            </a:r>
          </a:p>
          <a:p>
            <a:endParaRPr lang="en-US" altLang="ko-KR" sz="1200" b="1" dirty="0">
              <a:solidFill>
                <a:prstClr val="black"/>
              </a:solidFill>
              <a:latin typeface="맑은 고딕" pitchFamily="50" charset="-127"/>
              <a:ea typeface="맑은 고딕" pitchFamily="50" charset="-127"/>
            </a:endParaRPr>
          </a:p>
          <a:p>
            <a:r>
              <a:rPr lang="en-US" altLang="ko-KR" sz="1200" b="1" dirty="0">
                <a:solidFill>
                  <a:prstClr val="black"/>
                </a:solidFill>
                <a:latin typeface="맑은 고딕" pitchFamily="50" charset="-127"/>
                <a:ea typeface="맑은 고딕" pitchFamily="50" charset="-127"/>
              </a:rPr>
              <a:t>void loop() {   </a:t>
            </a:r>
            <a:r>
              <a:rPr lang="en-US" altLang="ko-KR" sz="1200" b="1" dirty="0" err="1">
                <a:solidFill>
                  <a:prstClr val="black"/>
                </a:solidFill>
                <a:latin typeface="맑은 고딕" pitchFamily="50" charset="-127"/>
                <a:ea typeface="맑은 고딕" pitchFamily="50" charset="-127"/>
              </a:rPr>
              <a:t>client.loop</a:t>
            </a:r>
            <a:r>
              <a:rPr lang="en-US" altLang="ko-KR" sz="1200" b="1" dirty="0">
                <a:solidFill>
                  <a:prstClr val="black"/>
                </a:solidFill>
                <a:latin typeface="맑은 고딕" pitchFamily="50" charset="-127"/>
                <a:ea typeface="맑은 고딕" pitchFamily="50" charset="-127"/>
              </a:rPr>
              <a:t>(); }</a:t>
            </a:r>
          </a:p>
        </p:txBody>
      </p:sp>
    </p:spTree>
    <p:extLst>
      <p:ext uri="{BB962C8B-B14F-4D97-AF65-F5344CB8AC3E}">
        <p14:creationId xmlns:p14="http://schemas.microsoft.com/office/powerpoint/2010/main" val="9472796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73</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ko-KR" altLang="en-US" dirty="0"/>
              <a:t>실습 과제 </a:t>
            </a:r>
            <a:r>
              <a:rPr lang="en-US" altLang="ko-KR" dirty="0"/>
              <a:t>– Phi </a:t>
            </a:r>
            <a:r>
              <a:rPr lang="ko-KR" altLang="en-US" dirty="0"/>
              <a:t>보드를</a:t>
            </a:r>
            <a:r>
              <a:rPr lang="en-US" altLang="ko-KR" dirty="0"/>
              <a:t> Subscriber</a:t>
            </a:r>
            <a:r>
              <a:rPr lang="ko-KR" altLang="en-US" dirty="0"/>
              <a:t>로 만들기</a:t>
            </a:r>
            <a:endParaRPr lang="en-US" altLang="ko-KR" dirty="0"/>
          </a:p>
          <a:p>
            <a:pPr lvl="1"/>
            <a:r>
              <a:rPr lang="ko-KR" altLang="en-US" dirty="0"/>
              <a:t>동작 확인</a:t>
            </a:r>
            <a:endParaRPr lang="en-US" altLang="ko-KR" dirty="0"/>
          </a:p>
          <a:p>
            <a:pPr lvl="2"/>
            <a:endParaRPr lang="en-US" altLang="ko-KR" dirty="0"/>
          </a:p>
        </p:txBody>
      </p:sp>
      <p:pic>
        <p:nvPicPr>
          <p:cNvPr id="4" name="그림 3">
            <a:extLst>
              <a:ext uri="{FF2B5EF4-FFF2-40B4-BE49-F238E27FC236}">
                <a16:creationId xmlns:a16="http://schemas.microsoft.com/office/drawing/2014/main" id="{D6689519-6F0A-4FEB-A8D6-BBD75BDF91CD}"/>
              </a:ext>
            </a:extLst>
          </p:cNvPr>
          <p:cNvPicPr>
            <a:picLocks noChangeAspect="1"/>
          </p:cNvPicPr>
          <p:nvPr/>
        </p:nvPicPr>
        <p:blipFill>
          <a:blip r:embed="rId3"/>
          <a:stretch>
            <a:fillRect/>
          </a:stretch>
        </p:blipFill>
        <p:spPr>
          <a:xfrm>
            <a:off x="1008509" y="1381882"/>
            <a:ext cx="5256584" cy="857250"/>
          </a:xfrm>
          <a:prstGeom prst="rect">
            <a:avLst/>
          </a:prstGeom>
        </p:spPr>
      </p:pic>
      <p:pic>
        <p:nvPicPr>
          <p:cNvPr id="8" name="그림 7">
            <a:extLst>
              <a:ext uri="{FF2B5EF4-FFF2-40B4-BE49-F238E27FC236}">
                <a16:creationId xmlns:a16="http://schemas.microsoft.com/office/drawing/2014/main" id="{D97B22E4-778A-4310-B28D-37C61F2E347F}"/>
              </a:ext>
            </a:extLst>
          </p:cNvPr>
          <p:cNvPicPr>
            <a:picLocks noChangeAspect="1"/>
          </p:cNvPicPr>
          <p:nvPr/>
        </p:nvPicPr>
        <p:blipFill>
          <a:blip r:embed="rId4"/>
          <a:stretch>
            <a:fillRect/>
          </a:stretch>
        </p:blipFill>
        <p:spPr>
          <a:xfrm>
            <a:off x="1008509" y="3318941"/>
            <a:ext cx="5256584" cy="857250"/>
          </a:xfrm>
          <a:prstGeom prst="rect">
            <a:avLst/>
          </a:prstGeom>
        </p:spPr>
      </p:pic>
      <p:pic>
        <p:nvPicPr>
          <p:cNvPr id="12" name="그림 11">
            <a:extLst>
              <a:ext uri="{FF2B5EF4-FFF2-40B4-BE49-F238E27FC236}">
                <a16:creationId xmlns:a16="http://schemas.microsoft.com/office/drawing/2014/main" id="{72EC91A4-05B9-4A7F-9A6A-B435A599CE9B}"/>
              </a:ext>
            </a:extLst>
          </p:cNvPr>
          <p:cNvPicPr>
            <a:picLocks noChangeAspect="1"/>
          </p:cNvPicPr>
          <p:nvPr/>
        </p:nvPicPr>
        <p:blipFill>
          <a:blip r:embed="rId5"/>
          <a:stretch>
            <a:fillRect/>
          </a:stretch>
        </p:blipFill>
        <p:spPr>
          <a:xfrm>
            <a:off x="6534918" y="3330847"/>
            <a:ext cx="2052637" cy="1690687"/>
          </a:xfrm>
          <a:prstGeom prst="rect">
            <a:avLst/>
          </a:prstGeom>
        </p:spPr>
      </p:pic>
      <p:pic>
        <p:nvPicPr>
          <p:cNvPr id="14" name="그림 13">
            <a:extLst>
              <a:ext uri="{FF2B5EF4-FFF2-40B4-BE49-F238E27FC236}">
                <a16:creationId xmlns:a16="http://schemas.microsoft.com/office/drawing/2014/main" id="{988E7423-7202-4301-B7DC-75F70E53C7A5}"/>
              </a:ext>
            </a:extLst>
          </p:cNvPr>
          <p:cNvPicPr>
            <a:picLocks noChangeAspect="1"/>
          </p:cNvPicPr>
          <p:nvPr/>
        </p:nvPicPr>
        <p:blipFill>
          <a:blip r:embed="rId6"/>
          <a:stretch>
            <a:fillRect/>
          </a:stretch>
        </p:blipFill>
        <p:spPr>
          <a:xfrm>
            <a:off x="6534918" y="1399448"/>
            <a:ext cx="2052637" cy="1642110"/>
          </a:xfrm>
          <a:prstGeom prst="rect">
            <a:avLst/>
          </a:prstGeom>
        </p:spPr>
      </p:pic>
      <p:pic>
        <p:nvPicPr>
          <p:cNvPr id="17" name="그림 16">
            <a:extLst>
              <a:ext uri="{FF2B5EF4-FFF2-40B4-BE49-F238E27FC236}">
                <a16:creationId xmlns:a16="http://schemas.microsoft.com/office/drawing/2014/main" id="{970B2915-7F3A-40CE-AB8E-5A28A8A0A5F4}"/>
              </a:ext>
            </a:extLst>
          </p:cNvPr>
          <p:cNvPicPr>
            <a:picLocks noChangeAspect="1"/>
          </p:cNvPicPr>
          <p:nvPr/>
        </p:nvPicPr>
        <p:blipFill>
          <a:blip r:embed="rId7"/>
          <a:stretch>
            <a:fillRect/>
          </a:stretch>
        </p:blipFill>
        <p:spPr>
          <a:xfrm>
            <a:off x="8748789" y="3318597"/>
            <a:ext cx="1848096" cy="1690687"/>
          </a:xfrm>
          <a:prstGeom prst="rect">
            <a:avLst/>
          </a:prstGeom>
        </p:spPr>
      </p:pic>
    </p:spTree>
    <p:extLst>
      <p:ext uri="{BB962C8B-B14F-4D97-AF65-F5344CB8AC3E}">
        <p14:creationId xmlns:p14="http://schemas.microsoft.com/office/powerpoint/2010/main" val="25754470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74</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a:t>
            </a:r>
            <a:r>
              <a:rPr lang="ko-KR" altLang="en-US" dirty="0"/>
              <a:t>이자 </a:t>
            </a:r>
            <a:r>
              <a:rPr lang="en-US" altLang="ko-KR" dirty="0"/>
              <a:t>Publisher</a:t>
            </a:r>
            <a:r>
              <a:rPr lang="ko-KR" altLang="en-US" dirty="0"/>
              <a:t>로</a:t>
            </a:r>
            <a:r>
              <a:rPr lang="en-US" altLang="ko-KR" dirty="0"/>
              <a:t> </a:t>
            </a:r>
            <a:r>
              <a:rPr lang="ko-KR" altLang="en-US" dirty="0"/>
              <a:t>만들기</a:t>
            </a:r>
            <a:endParaRPr lang="en-US" altLang="ko-KR" dirty="0"/>
          </a:p>
          <a:p>
            <a:pPr lvl="1"/>
            <a:r>
              <a:rPr lang="ko-KR" altLang="en-US" dirty="0"/>
              <a:t>하나의 보드가 </a:t>
            </a:r>
            <a:r>
              <a:rPr lang="en-US" altLang="ko-KR" dirty="0"/>
              <a:t>Subscriber </a:t>
            </a:r>
            <a:r>
              <a:rPr lang="ko-KR" altLang="en-US" dirty="0"/>
              <a:t>역할과 </a:t>
            </a:r>
            <a:r>
              <a:rPr lang="en-US" altLang="ko-KR" dirty="0"/>
              <a:t>Publisher </a:t>
            </a:r>
            <a:r>
              <a:rPr lang="ko-KR" altLang="en-US" dirty="0"/>
              <a:t>역할을 동시에 수행하기</a:t>
            </a:r>
            <a:endParaRPr lang="en-US" altLang="ko-KR" dirty="0"/>
          </a:p>
          <a:p>
            <a:pPr lvl="1"/>
            <a:r>
              <a:rPr lang="ko-KR" altLang="en-US" dirty="0"/>
              <a:t>예를 들어 아래 두 가지 기능을 한 보드에 구현</a:t>
            </a:r>
            <a:endParaRPr lang="en-US" altLang="ko-KR" dirty="0"/>
          </a:p>
          <a:p>
            <a:pPr lvl="2"/>
            <a:r>
              <a:rPr lang="en-US" altLang="ko-KR" dirty="0"/>
              <a:t>Led</a:t>
            </a:r>
            <a:r>
              <a:rPr lang="ko-KR" altLang="en-US" dirty="0"/>
              <a:t>라는 토픽에 대한 정보를 구독하여 </a:t>
            </a:r>
            <a:r>
              <a:rPr lang="en-US" altLang="ko-KR" dirty="0"/>
              <a:t>LED</a:t>
            </a:r>
            <a:r>
              <a:rPr lang="ko-KR" altLang="en-US" dirty="0"/>
              <a:t>를 점등 또는 소등을 하는 </a:t>
            </a:r>
            <a:r>
              <a:rPr lang="en-US" altLang="ko-KR" dirty="0"/>
              <a:t>Subscriber </a:t>
            </a:r>
            <a:r>
              <a:rPr lang="ko-KR" altLang="en-US" dirty="0"/>
              <a:t>동작</a:t>
            </a:r>
            <a:endParaRPr lang="en-US" altLang="ko-KR" dirty="0"/>
          </a:p>
          <a:p>
            <a:pPr lvl="2"/>
            <a:r>
              <a:rPr lang="ko-KR" altLang="en-US" dirty="0" err="1"/>
              <a:t>센싱한</a:t>
            </a:r>
            <a:r>
              <a:rPr lang="ko-KR" altLang="en-US" dirty="0"/>
              <a:t> 조도 값을 </a:t>
            </a:r>
            <a:r>
              <a:rPr lang="en-US" altLang="ko-KR" dirty="0"/>
              <a:t>Publish</a:t>
            </a:r>
            <a:r>
              <a:rPr lang="ko-KR" altLang="en-US" dirty="0"/>
              <a:t>하는 </a:t>
            </a:r>
            <a:r>
              <a:rPr lang="en-US" altLang="ko-KR" dirty="0"/>
              <a:t>Publisher</a:t>
            </a:r>
            <a:r>
              <a:rPr lang="ko-KR" altLang="en-US" dirty="0"/>
              <a:t> 동작</a:t>
            </a:r>
            <a:endParaRPr lang="en-US" altLang="ko-KR" dirty="0"/>
          </a:p>
        </p:txBody>
      </p:sp>
    </p:spTree>
    <p:extLst>
      <p:ext uri="{BB962C8B-B14F-4D97-AF65-F5344CB8AC3E}">
        <p14:creationId xmlns:p14="http://schemas.microsoft.com/office/powerpoint/2010/main" val="803419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75</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a:t>
            </a:r>
            <a:r>
              <a:rPr lang="en-US" altLang="ko-KR" dirty="0">
                <a:solidFill>
                  <a:srgbClr val="00B050"/>
                </a:solidFill>
              </a:rPr>
              <a:t>Subscriber</a:t>
            </a:r>
            <a:r>
              <a:rPr lang="en-US" altLang="ko-KR" dirty="0"/>
              <a:t> &amp; </a:t>
            </a:r>
            <a:r>
              <a:rPr lang="en-US" altLang="ko-KR" dirty="0">
                <a:solidFill>
                  <a:schemeClr val="accent6">
                    <a:lumMod val="75000"/>
                  </a:schemeClr>
                </a:solidFill>
              </a:rPr>
              <a:t>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(1/2)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576461" y="1223863"/>
            <a:ext cx="4680520" cy="460813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chemeClr val="bg1">
                    <a:lumMod val="75000"/>
                  </a:schemeClr>
                </a:solidFill>
                <a:latin typeface="맑은 고딕" pitchFamily="50" charset="-127"/>
                <a:ea typeface="맑은 고딕" pitchFamily="50" charset="-127"/>
              </a:rPr>
              <a:t>// </a:t>
            </a:r>
            <a:r>
              <a:rPr lang="en-US" altLang="ko-KR" sz="1400" b="1" dirty="0" err="1">
                <a:solidFill>
                  <a:schemeClr val="bg1">
                    <a:lumMod val="75000"/>
                  </a:schemeClr>
                </a:solidFill>
                <a:latin typeface="맑은 고딕" pitchFamily="50" charset="-127"/>
                <a:ea typeface="맑은 고딕" pitchFamily="50" charset="-127"/>
              </a:rPr>
              <a:t>Phi_SubPub.ino</a:t>
            </a:r>
            <a:endParaRPr lang="en-US" altLang="ko-KR" sz="1400" b="1" dirty="0">
              <a:solidFill>
                <a:schemeClr val="bg1">
                  <a:lumMod val="75000"/>
                </a:schemeClr>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#include &lt;ESP8266WiFi.h&gt;</a:t>
            </a:r>
          </a:p>
          <a:p>
            <a:r>
              <a:rPr lang="en-US" altLang="ko-KR" sz="1400" b="1" dirty="0">
                <a:solidFill>
                  <a:prstClr val="black"/>
                </a:solidFill>
                <a:latin typeface="맑은 고딕" pitchFamily="50" charset="-127"/>
                <a:ea typeface="맑은 고딕" pitchFamily="50" charset="-127"/>
              </a:rPr>
              <a:t>#include &lt;</a:t>
            </a:r>
            <a:r>
              <a:rPr lang="en-US" altLang="ko-KR" sz="1400" b="1" dirty="0" err="1">
                <a:solidFill>
                  <a:prstClr val="black"/>
                </a:solidFill>
                <a:latin typeface="맑은 고딕" pitchFamily="50" charset="-127"/>
                <a:ea typeface="맑은 고딕" pitchFamily="50" charset="-127"/>
              </a:rPr>
              <a:t>PubSubClient.h</a:t>
            </a:r>
            <a:r>
              <a:rPr lang="en-US" altLang="ko-KR" sz="1400" b="1" dirty="0">
                <a:solidFill>
                  <a:prstClr val="black"/>
                </a:solidFill>
                <a:latin typeface="맑은 고딕" pitchFamily="50" charset="-127"/>
                <a:ea typeface="맑은 고딕" pitchFamily="50" charset="-127"/>
              </a:rPr>
              <a:t>&gt;</a:t>
            </a:r>
          </a:p>
          <a:p>
            <a:r>
              <a:rPr lang="en-US" altLang="ko-KR" sz="1400" b="1" dirty="0">
                <a:solidFill>
                  <a:prstClr val="black"/>
                </a:solidFill>
                <a:latin typeface="맑은 고딕" pitchFamily="50" charset="-127"/>
                <a:ea typeface="맑은 고딕" pitchFamily="50" charset="-127"/>
              </a:rPr>
              <a:t>#include &lt;</a:t>
            </a:r>
            <a:r>
              <a:rPr lang="en-US" altLang="ko-KR" sz="1400" b="1" dirty="0" err="1">
                <a:solidFill>
                  <a:prstClr val="black"/>
                </a:solidFill>
                <a:latin typeface="맑은 고딕" pitchFamily="50" charset="-127"/>
                <a:ea typeface="맑은 고딕" pitchFamily="50" charset="-127"/>
              </a:rPr>
              <a:t>Wire.h</a:t>
            </a:r>
            <a:r>
              <a:rPr lang="en-US" altLang="ko-KR" sz="1400" b="1" dirty="0">
                <a:solidFill>
                  <a:prstClr val="black"/>
                </a:solidFill>
                <a:latin typeface="맑은 고딕" pitchFamily="50" charset="-127"/>
                <a:ea typeface="맑은 고딕" pitchFamily="50" charset="-127"/>
              </a:rPr>
              <a:t>&gt;</a:t>
            </a:r>
          </a:p>
          <a:p>
            <a:r>
              <a:rPr lang="en-US" altLang="ko-KR" sz="1400" b="1" dirty="0">
                <a:solidFill>
                  <a:prstClr val="black"/>
                </a:solidFill>
                <a:latin typeface="맑은 고딕" pitchFamily="50" charset="-127"/>
                <a:ea typeface="맑은 고딕" pitchFamily="50" charset="-127"/>
              </a:rPr>
              <a:t>#include &lt;BH1750.h&gt;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BH1750 </a:t>
            </a:r>
            <a:r>
              <a:rPr lang="en-US" altLang="ko-KR" sz="1400" b="1" dirty="0" err="1">
                <a:solidFill>
                  <a:prstClr val="black"/>
                </a:solidFill>
                <a:latin typeface="맑은 고딕" pitchFamily="50" charset="-127"/>
                <a:ea typeface="맑은 고딕" pitchFamily="50" charset="-127"/>
              </a:rPr>
              <a:t>lightMeter</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#define USER_LED  D0</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const char* </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 "RiatechChief_2G";</a:t>
            </a:r>
          </a:p>
          <a:p>
            <a:r>
              <a:rPr lang="en-US" altLang="ko-KR" sz="1400" b="1" dirty="0">
                <a:solidFill>
                  <a:prstClr val="black"/>
                </a:solidFill>
                <a:latin typeface="맑은 고딕" pitchFamily="50" charset="-127"/>
                <a:ea typeface="맑은 고딕" pitchFamily="50" charset="-127"/>
              </a:rPr>
              <a:t>const char* password = "12345678";</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const char*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mqtt_phirippa</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const char*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"1234";</a:t>
            </a:r>
          </a:p>
          <a:p>
            <a:r>
              <a:rPr lang="en-US" altLang="ko-KR" sz="1400" b="1" dirty="0">
                <a:solidFill>
                  <a:prstClr val="black"/>
                </a:solidFill>
                <a:latin typeface="맑은 고딕" pitchFamily="50" charset="-127"/>
                <a:ea typeface="맑은 고딕" pitchFamily="50" charset="-127"/>
              </a:rPr>
              <a:t>const char* </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srgbClr val="00B050"/>
                </a:solidFill>
                <a:latin typeface="맑은 고딕" pitchFamily="50" charset="-127"/>
                <a:ea typeface="맑은 고딕" pitchFamily="50" charset="-127"/>
              </a:rPr>
              <a:t>char *</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 = “Sensors/</a:t>
            </a:r>
            <a:r>
              <a:rPr lang="en-US" altLang="ko-KR" sz="1400" b="1" dirty="0" err="1">
                <a:solidFill>
                  <a:srgbClr val="00B050"/>
                </a:solidFill>
                <a:latin typeface="맑은 고딕" pitchFamily="50" charset="-127"/>
                <a:ea typeface="맑은 고딕" pitchFamily="50" charset="-127"/>
              </a:rPr>
              <a:t>MyOffice</a:t>
            </a:r>
            <a:r>
              <a:rPr lang="en-US" altLang="ko-KR" sz="1400" b="1" dirty="0">
                <a:solidFill>
                  <a:srgbClr val="00B050"/>
                </a:solidFill>
                <a:latin typeface="맑은 고딕" pitchFamily="50" charset="-127"/>
                <a:ea typeface="맑은 고딕" pitchFamily="50" charset="-127"/>
              </a:rPr>
              <a:t>/Indoor/Lamp";</a:t>
            </a:r>
          </a:p>
          <a:p>
            <a:r>
              <a:rPr lang="en-US" altLang="ko-KR" sz="1400" b="1" dirty="0">
                <a:solidFill>
                  <a:schemeClr val="accent6">
                    <a:lumMod val="75000"/>
                  </a:schemeClr>
                </a:solidFill>
                <a:latin typeface="맑은 고딕" pitchFamily="50" charset="-127"/>
                <a:ea typeface="맑은 고딕" pitchFamily="50" charset="-127"/>
              </a:rPr>
              <a:t>char *</a:t>
            </a:r>
            <a:r>
              <a:rPr lang="en-US" altLang="ko-KR" sz="1400" b="1" dirty="0" err="1">
                <a:solidFill>
                  <a:schemeClr val="accent6">
                    <a:lumMod val="75000"/>
                  </a:schemeClr>
                </a:solidFill>
                <a:latin typeface="맑은 고딕" pitchFamily="50" charset="-127"/>
                <a:ea typeface="맑은 고딕" pitchFamily="50" charset="-127"/>
              </a:rPr>
              <a:t>topicPub</a:t>
            </a:r>
            <a:r>
              <a:rPr lang="en-US" altLang="ko-KR" sz="1400" b="1" dirty="0">
                <a:solidFill>
                  <a:schemeClr val="accent6">
                    <a:lumMod val="75000"/>
                  </a:schemeClr>
                </a:solidFill>
                <a:latin typeface="맑은 고딕" pitchFamily="50" charset="-127"/>
                <a:ea typeface="맑은 고딕" pitchFamily="50" charset="-127"/>
              </a:rPr>
              <a:t> = “Sensors/</a:t>
            </a:r>
            <a:r>
              <a:rPr lang="en-US" altLang="ko-KR" sz="1400" b="1" dirty="0" err="1">
                <a:solidFill>
                  <a:schemeClr val="accent6">
                    <a:lumMod val="75000"/>
                  </a:schemeClr>
                </a:solidFill>
                <a:latin typeface="맑은 고딕" pitchFamily="50" charset="-127"/>
                <a:ea typeface="맑은 고딕" pitchFamily="50" charset="-127"/>
              </a:rPr>
              <a:t>MyOffice</a:t>
            </a:r>
            <a:r>
              <a:rPr lang="en-US" altLang="ko-KR" sz="1400" b="1" dirty="0">
                <a:solidFill>
                  <a:schemeClr val="accent6">
                    <a:lumMod val="75000"/>
                  </a:schemeClr>
                </a:solidFill>
                <a:latin typeface="맑은 고딕" pitchFamily="50" charset="-127"/>
                <a:ea typeface="맑은 고딕" pitchFamily="50" charset="-127"/>
              </a:rPr>
              <a:t>/Indoor/Lux";</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char* server = "192.168.16.10"; </a:t>
            </a:r>
          </a:p>
          <a:p>
            <a:r>
              <a:rPr lang="en-US" altLang="ko-KR" sz="1400" b="1" dirty="0">
                <a:solidFill>
                  <a:srgbClr val="00B050"/>
                </a:solidFill>
                <a:latin typeface="맑은 고딕" pitchFamily="50" charset="-127"/>
                <a:ea typeface="맑은 고딕" pitchFamily="50" charset="-127"/>
              </a:rPr>
              <a:t>char </a:t>
            </a:r>
            <a:r>
              <a:rPr lang="en-US" altLang="ko-KR" sz="1400" b="1" dirty="0" err="1">
                <a:solidFill>
                  <a:srgbClr val="00B050"/>
                </a:solidFill>
                <a:latin typeface="맑은 고딕" pitchFamily="50" charset="-127"/>
                <a:ea typeface="맑은 고딕" pitchFamily="50" charset="-127"/>
              </a:rPr>
              <a:t>messageBuf</a:t>
            </a:r>
            <a:r>
              <a:rPr lang="en-US" altLang="ko-KR" sz="1400" b="1" dirty="0">
                <a:solidFill>
                  <a:srgbClr val="00B050"/>
                </a:solidFill>
                <a:latin typeface="맑은 고딕" pitchFamily="50" charset="-127"/>
                <a:ea typeface="맑은 고딕" pitchFamily="50" charset="-127"/>
              </a:rPr>
              <a:t>[100];</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344309" y="1223863"/>
            <a:ext cx="5680024" cy="460813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rgbClr val="00B050"/>
                </a:solidFill>
                <a:latin typeface="맑은 고딕" pitchFamily="50" charset="-127"/>
                <a:ea typeface="맑은 고딕" pitchFamily="50" charset="-127"/>
              </a:rPr>
              <a:t>void callback(char* topic, byte* payload, unsigned int length) { </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("Message arrived!\</a:t>
            </a:r>
            <a:r>
              <a:rPr lang="en-US" altLang="ko-KR" sz="1400" b="1" dirty="0" err="1">
                <a:solidFill>
                  <a:prstClr val="black"/>
                </a:solidFill>
                <a:latin typeface="맑은 고딕" pitchFamily="50" charset="-127"/>
                <a:ea typeface="맑은 고딕" pitchFamily="50" charset="-127"/>
              </a:rPr>
              <a:t>nTtopic</a:t>
            </a:r>
            <a:r>
              <a:rPr lang="en-US" altLang="ko-KR" sz="1400" b="1" dirty="0">
                <a:solidFill>
                  <a:prstClr val="black"/>
                </a:solidFill>
                <a:latin typeface="맑은 고딕" pitchFamily="50" charset="-127"/>
                <a:ea typeface="맑은 고딕" pitchFamily="50" charset="-127"/>
              </a:rPr>
              <a:t>: " + String(topic));</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("Length: "+ String(length, DEC));</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strncpy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 (char*)payload, length);</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[length] = '\0';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String(</a:t>
            </a:r>
            <a:r>
              <a:rPr lang="en-US" altLang="ko-KR" sz="1400" b="1" dirty="0" err="1">
                <a:solidFill>
                  <a:prstClr val="black"/>
                </a:solidFill>
                <a:latin typeface="맑은 고딕" pitchFamily="50" charset="-127"/>
                <a:ea typeface="맑은 고딕" pitchFamily="50" charset="-127"/>
              </a:rPr>
              <a:t>messageBuf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("Payload: "+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"\n\n");</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if(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 == “1"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digitalWrite</a:t>
            </a:r>
            <a:r>
              <a:rPr lang="en-US" altLang="ko-KR" sz="1400" b="1" dirty="0">
                <a:solidFill>
                  <a:prstClr val="black"/>
                </a:solidFill>
                <a:latin typeface="맑은 고딕" pitchFamily="50" charset="-127"/>
                <a:ea typeface="맑은 고딕" pitchFamily="50" charset="-127"/>
              </a:rPr>
              <a:t>(USER_LED, LOW);</a:t>
            </a:r>
          </a:p>
          <a:p>
            <a:r>
              <a:rPr lang="en-US" altLang="ko-KR" sz="1400" b="1" dirty="0">
                <a:solidFill>
                  <a:prstClr val="black"/>
                </a:solidFill>
                <a:latin typeface="맑은 고딕" pitchFamily="50" charset="-127"/>
                <a:ea typeface="맑은 고딕" pitchFamily="50" charset="-127"/>
              </a:rPr>
              <a:t>  } else if (</a:t>
            </a:r>
            <a:r>
              <a:rPr lang="en-US" altLang="ko-KR" sz="1400" b="1" dirty="0" err="1">
                <a:solidFill>
                  <a:prstClr val="black"/>
                </a:solidFill>
                <a:latin typeface="맑은 고딕" pitchFamily="50" charset="-127"/>
                <a:ea typeface="맑은 고딕" pitchFamily="50" charset="-127"/>
              </a:rPr>
              <a:t>ledState</a:t>
            </a:r>
            <a:r>
              <a:rPr lang="en-US" altLang="ko-KR" sz="1400" b="1" dirty="0">
                <a:solidFill>
                  <a:prstClr val="black"/>
                </a:solidFill>
                <a:latin typeface="맑은 고딕" pitchFamily="50" charset="-127"/>
                <a:ea typeface="맑은 고딕" pitchFamily="50" charset="-127"/>
              </a:rPr>
              <a:t>==“0")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digitalWrite</a:t>
            </a:r>
            <a:r>
              <a:rPr lang="en-US" altLang="ko-KR" sz="1400" b="1" dirty="0">
                <a:solidFill>
                  <a:prstClr val="black"/>
                </a:solidFill>
                <a:latin typeface="맑은 고딕" pitchFamily="50" charset="-127"/>
                <a:ea typeface="맑은 고딕" pitchFamily="50" charset="-127"/>
              </a:rPr>
              <a:t>(USER_LED, HIGH);</a:t>
            </a:r>
          </a:p>
          <a:p>
            <a:r>
              <a:rPr lang="en-US" altLang="ko-KR" sz="1400" b="1" dirty="0">
                <a:solidFill>
                  <a:prstClr val="black"/>
                </a:solidFill>
                <a:latin typeface="맑은 고딕" pitchFamily="50" charset="-127"/>
                <a:ea typeface="맑은 고딕" pitchFamily="50" charset="-127"/>
              </a:rPr>
              <a:t>  } else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("Wrong Message");</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srgbClr val="00B050"/>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 </a:t>
            </a:r>
          </a:p>
          <a:p>
            <a:r>
              <a:rPr lang="en-US" altLang="ko-KR" sz="1400" b="1" dirty="0" err="1">
                <a:solidFill>
                  <a:prstClr val="black"/>
                </a:solidFill>
                <a:latin typeface="맑은 고딕" pitchFamily="50" charset="-127"/>
                <a:ea typeface="맑은 고딕" pitchFamily="50" charset="-127"/>
              </a:rPr>
              <a:t>PubSubClient</a:t>
            </a:r>
            <a:r>
              <a:rPr lang="en-US" altLang="ko-KR" sz="1400" b="1" dirty="0">
                <a:solidFill>
                  <a:prstClr val="black"/>
                </a:solidFill>
                <a:latin typeface="맑은 고딕" pitchFamily="50" charset="-127"/>
                <a:ea typeface="맑은 고딕" pitchFamily="50" charset="-127"/>
              </a:rPr>
              <a:t> client(server, 1883, </a:t>
            </a:r>
            <a:r>
              <a:rPr lang="en-US" altLang="ko-KR" sz="1400" b="1" dirty="0">
                <a:solidFill>
                  <a:srgbClr val="00B050"/>
                </a:solidFill>
                <a:latin typeface="맑은 고딕" pitchFamily="50" charset="-127"/>
                <a:ea typeface="맑은 고딕" pitchFamily="50" charset="-127"/>
              </a:rPr>
              <a:t>callback</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wifiClient</a:t>
            </a:r>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7447278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76</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a:t>
            </a:r>
            <a:r>
              <a:rPr lang="en-US" altLang="ko-KR" dirty="0">
                <a:solidFill>
                  <a:srgbClr val="00B050"/>
                </a:solidFill>
              </a:rPr>
              <a:t>Subscriber </a:t>
            </a:r>
            <a:r>
              <a:rPr lang="en-US" altLang="ko-KR" dirty="0"/>
              <a:t>&amp; </a:t>
            </a:r>
            <a:r>
              <a:rPr lang="en-US" altLang="ko-KR" dirty="0">
                <a:solidFill>
                  <a:schemeClr val="accent6">
                    <a:lumMod val="75000"/>
                  </a:schemeClr>
                </a:solidFill>
              </a:rPr>
              <a:t>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highlight>
                  <a:srgbClr val="FFFF00"/>
                </a:highlight>
                <a:latin typeface="맑은 고딕" pitchFamily="50" charset="-127"/>
                <a:ea typeface="맑은 고딕" pitchFamily="50" charset="-127"/>
              </a:rPr>
              <a:t>client.loop</a:t>
            </a:r>
            <a:r>
              <a:rPr lang="en-US" altLang="ko-KR" sz="1400" b="1" dirty="0">
                <a:solidFill>
                  <a:prstClr val="black"/>
                </a:solidFill>
                <a:highlight>
                  <a:srgbClr val="FFFF00"/>
                </a:highlight>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client.publish</a:t>
            </a:r>
            <a:r>
              <a:rPr lang="en-US" altLang="ko-KR" sz="1400" b="1" dirty="0">
                <a:solidFill>
                  <a:schemeClr val="accent6">
                    <a:lumMod val="75000"/>
                  </a:schemeClr>
                </a:solidFill>
                <a:latin typeface="맑은 고딕" pitchFamily="50" charset="-127"/>
                <a:ea typeface="맑은 고딕" pitchFamily="50" charset="-127"/>
              </a:rPr>
              <a:t>(</a:t>
            </a:r>
            <a:r>
              <a:rPr lang="en-US" altLang="ko-KR" sz="1400" b="1" dirty="0" err="1">
                <a:solidFill>
                  <a:schemeClr val="accent6">
                    <a:lumMod val="75000"/>
                  </a:schemeClr>
                </a:solidFill>
                <a:latin typeface="맑은 고딕" pitchFamily="50" charset="-127"/>
                <a:ea typeface="맑은 고딕" pitchFamily="50" charset="-127"/>
              </a:rPr>
              <a:t>topicPub</a:t>
            </a:r>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buf</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629143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77</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ko-KR" altLang="en-US" dirty="0"/>
              <a:t>동작 확인을 해보세요</a:t>
            </a:r>
            <a:endParaRPr lang="en-US" altLang="ko-KR" dirty="0"/>
          </a:p>
          <a:p>
            <a:pPr lvl="2"/>
            <a:r>
              <a:rPr lang="en-US" altLang="ko-KR" dirty="0"/>
              <a:t>Topic, </a:t>
            </a:r>
            <a:r>
              <a:rPr lang="en-US" altLang="ko-KR" dirty="0" err="1"/>
              <a:t>My_office</a:t>
            </a:r>
            <a:r>
              <a:rPr lang="en-US" altLang="ko-KR" dirty="0"/>
              <a:t>/Indoor/Lamp</a:t>
            </a:r>
            <a:r>
              <a:rPr lang="ko-KR" altLang="en-US" dirty="0"/>
              <a:t>에 대한 메시지 </a:t>
            </a:r>
            <a:r>
              <a:rPr lang="en-US" altLang="ko-KR" dirty="0"/>
              <a:t>0 </a:t>
            </a:r>
            <a:r>
              <a:rPr lang="ko-KR" altLang="en-US" dirty="0"/>
              <a:t>또는</a:t>
            </a:r>
            <a:r>
              <a:rPr lang="en-US" altLang="ko-KR" dirty="0"/>
              <a:t> 1</a:t>
            </a:r>
            <a:r>
              <a:rPr lang="ko-KR" altLang="en-US" dirty="0"/>
              <a:t>을 보내 보면서 </a:t>
            </a:r>
            <a:endParaRPr lang="en-US" altLang="ko-KR" dirty="0"/>
          </a:p>
          <a:p>
            <a:pPr lvl="2"/>
            <a:endParaRPr lang="en-US" altLang="ko-KR" dirty="0"/>
          </a:p>
          <a:p>
            <a:pPr lvl="2"/>
            <a:endParaRPr lang="en-US" altLang="ko-KR" dirty="0"/>
          </a:p>
          <a:p>
            <a:pPr lvl="2"/>
            <a:endParaRPr lang="en-US" altLang="ko-KR" dirty="0"/>
          </a:p>
          <a:p>
            <a:pPr lvl="2"/>
            <a:r>
              <a:rPr lang="en-US" altLang="ko-KR" dirty="0"/>
              <a:t>Phi </a:t>
            </a:r>
            <a:r>
              <a:rPr lang="ko-KR" altLang="en-US" dirty="0"/>
              <a:t>보드의 반응을 살펴 보세요</a:t>
            </a:r>
            <a:r>
              <a:rPr lang="en-US" altLang="ko-KR" dirty="0"/>
              <a:t>.</a:t>
            </a:r>
          </a:p>
          <a:p>
            <a:pPr lvl="2"/>
            <a:endParaRPr lang="en-US" altLang="ko-KR" dirty="0"/>
          </a:p>
        </p:txBody>
      </p:sp>
      <p:pic>
        <p:nvPicPr>
          <p:cNvPr id="4" name="그림 3">
            <a:extLst>
              <a:ext uri="{FF2B5EF4-FFF2-40B4-BE49-F238E27FC236}">
                <a16:creationId xmlns:a16="http://schemas.microsoft.com/office/drawing/2014/main" id="{9A0C3745-3365-43BE-85A2-032F66AC55A3}"/>
              </a:ext>
            </a:extLst>
          </p:cNvPr>
          <p:cNvPicPr>
            <a:picLocks noChangeAspect="1"/>
          </p:cNvPicPr>
          <p:nvPr/>
        </p:nvPicPr>
        <p:blipFill>
          <a:blip r:embed="rId3"/>
          <a:stretch>
            <a:fillRect/>
          </a:stretch>
        </p:blipFill>
        <p:spPr>
          <a:xfrm>
            <a:off x="2408237" y="1559706"/>
            <a:ext cx="6705600" cy="857250"/>
          </a:xfrm>
          <a:prstGeom prst="rect">
            <a:avLst/>
          </a:prstGeom>
        </p:spPr>
      </p:pic>
      <p:pic>
        <p:nvPicPr>
          <p:cNvPr id="8" name="그림 7">
            <a:extLst>
              <a:ext uri="{FF2B5EF4-FFF2-40B4-BE49-F238E27FC236}">
                <a16:creationId xmlns:a16="http://schemas.microsoft.com/office/drawing/2014/main" id="{466C5F40-8EA3-45F4-B59E-5220BBD4FB8D}"/>
              </a:ext>
            </a:extLst>
          </p:cNvPr>
          <p:cNvPicPr>
            <a:picLocks noChangeAspect="1"/>
          </p:cNvPicPr>
          <p:nvPr/>
        </p:nvPicPr>
        <p:blipFill>
          <a:blip r:embed="rId4"/>
          <a:stretch>
            <a:fillRect/>
          </a:stretch>
        </p:blipFill>
        <p:spPr>
          <a:xfrm>
            <a:off x="3105467" y="2857404"/>
            <a:ext cx="5311140" cy="3147060"/>
          </a:xfrm>
          <a:prstGeom prst="rect">
            <a:avLst/>
          </a:prstGeom>
        </p:spPr>
      </p:pic>
    </p:spTree>
    <p:extLst>
      <p:ext uri="{BB962C8B-B14F-4D97-AF65-F5344CB8AC3E}">
        <p14:creationId xmlns:p14="http://schemas.microsoft.com/office/powerpoint/2010/main" val="755326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78</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client.publish</a:t>
            </a:r>
            <a:r>
              <a:rPr lang="en-US" altLang="ko-KR" sz="1400" b="1" dirty="0">
                <a:solidFill>
                  <a:schemeClr val="accent6">
                    <a:lumMod val="75000"/>
                  </a:schemeClr>
                </a:solidFill>
                <a:latin typeface="맑은 고딕" pitchFamily="50" charset="-127"/>
                <a:ea typeface="맑은 고딕" pitchFamily="50" charset="-127"/>
              </a:rPr>
              <a:t>(</a:t>
            </a:r>
            <a:r>
              <a:rPr lang="en-US" altLang="ko-KR" sz="1400" b="1" dirty="0" err="1">
                <a:solidFill>
                  <a:schemeClr val="accent6">
                    <a:lumMod val="75000"/>
                  </a:schemeClr>
                </a:solidFill>
                <a:latin typeface="맑은 고딕" pitchFamily="50" charset="-127"/>
                <a:ea typeface="맑은 고딕" pitchFamily="50" charset="-127"/>
              </a:rPr>
              <a:t>topicPub</a:t>
            </a:r>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buf</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
        <p:nvSpPr>
          <p:cNvPr id="2" name="설명선: 위쪽 화살표 1">
            <a:extLst>
              <a:ext uri="{FF2B5EF4-FFF2-40B4-BE49-F238E27FC236}">
                <a16:creationId xmlns:a16="http://schemas.microsoft.com/office/drawing/2014/main" id="{208ABA33-6D61-4974-9ED3-40D094CAC260}"/>
              </a:ext>
            </a:extLst>
          </p:cNvPr>
          <p:cNvSpPr/>
          <p:nvPr/>
        </p:nvSpPr>
        <p:spPr>
          <a:xfrm>
            <a:off x="6337101" y="3961345"/>
            <a:ext cx="3816424" cy="790910"/>
          </a:xfrm>
          <a:prstGeom prst="upArrowCallout">
            <a:avLst>
              <a:gd name="adj1" fmla="val 21958"/>
              <a:gd name="adj2" fmla="val 25000"/>
              <a:gd name="adj3" fmla="val 15873"/>
              <a:gd name="adj4" fmla="val 6497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client.loop</a:t>
            </a:r>
            <a:r>
              <a:rPr lang="en-US" altLang="ko-KR" sz="1100" dirty="0">
                <a:solidFill>
                  <a:schemeClr val="tx1"/>
                </a:solidFill>
              </a:rPr>
              <a:t>() </a:t>
            </a:r>
            <a:r>
              <a:rPr lang="ko-KR" altLang="en-US" sz="1100" dirty="0">
                <a:solidFill>
                  <a:schemeClr val="tx1"/>
                </a:solidFill>
              </a:rPr>
              <a:t>함수는 어떤 일을 하나요</a:t>
            </a:r>
            <a:r>
              <a:rPr lang="en-US" altLang="ko-KR" sz="1100" dirty="0">
                <a:solidFill>
                  <a:schemeClr val="tx1"/>
                </a:solidFill>
              </a:rPr>
              <a:t>?</a:t>
            </a:r>
            <a:endParaRPr lang="ko-KR" altLang="en-US" sz="1100" dirty="0">
              <a:solidFill>
                <a:schemeClr val="tx1"/>
              </a:solidFill>
            </a:endParaRPr>
          </a:p>
        </p:txBody>
      </p:sp>
    </p:spTree>
    <p:extLst>
      <p:ext uri="{BB962C8B-B14F-4D97-AF65-F5344CB8AC3E}">
        <p14:creationId xmlns:p14="http://schemas.microsoft.com/office/powerpoint/2010/main" val="375783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79</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코드</a:t>
            </a:r>
            <a:r>
              <a:rPr lang="en-US" altLang="ko-KR" dirty="0"/>
              <a:t>(2/2)</a:t>
            </a:r>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pinMode</a:t>
            </a:r>
            <a:r>
              <a:rPr lang="en-US" altLang="ko-KR" sz="1400" b="1" dirty="0">
                <a:solidFill>
                  <a:srgbClr val="00B050"/>
                </a:solidFill>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client.subscribe</a:t>
            </a:r>
            <a:r>
              <a:rPr lang="en-US" altLang="ko-KR" sz="1400" b="1" dirty="0">
                <a:solidFill>
                  <a:srgbClr val="00B050"/>
                </a:solidFill>
                <a:latin typeface="맑은 고딕" pitchFamily="50" charset="-127"/>
                <a:ea typeface="맑은 고딕" pitchFamily="50" charset="-127"/>
              </a:rPr>
              <a:t>(</a:t>
            </a:r>
            <a:r>
              <a:rPr lang="en-US" altLang="ko-KR" sz="1400" b="1" dirty="0" err="1">
                <a:solidFill>
                  <a:srgbClr val="00B050"/>
                </a:solidFill>
                <a:latin typeface="맑은 고딕" pitchFamily="50" charset="-127"/>
                <a:ea typeface="맑은 고딕" pitchFamily="50" charset="-127"/>
              </a:rPr>
              <a:t>topicSub</a:t>
            </a:r>
            <a:r>
              <a:rPr lang="en-US" altLang="ko-KR" sz="1400" b="1" dirty="0">
                <a:solidFill>
                  <a:srgbClr val="00B050"/>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3"/>
            <a:ext cx="5508612" cy="2664296"/>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client.publish</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i="1" dirty="0">
                <a:solidFill>
                  <a:prstClr val="black"/>
                </a:solidFill>
                <a:highlight>
                  <a:srgbClr val="FFFF00"/>
                </a:highlight>
                <a:latin typeface="맑은 고딕" pitchFamily="50" charset="-127"/>
                <a:ea typeface="맑은 고딕" pitchFamily="50" charset="-127"/>
              </a:rPr>
              <a:t>delay(7000);</a:t>
            </a:r>
          </a:p>
          <a:p>
            <a:r>
              <a:rPr lang="en-US" altLang="ko-KR" sz="1400" b="1" dirty="0">
                <a:solidFill>
                  <a:prstClr val="black"/>
                </a:solidFill>
                <a:latin typeface="맑은 고딕" pitchFamily="50" charset="-127"/>
                <a:ea typeface="맑은 고딕" pitchFamily="50" charset="-127"/>
              </a:rPr>
              <a:t>}</a:t>
            </a:r>
          </a:p>
        </p:txBody>
      </p:sp>
      <p:sp>
        <p:nvSpPr>
          <p:cNvPr id="2" name="설명선: 위쪽 화살표 1">
            <a:extLst>
              <a:ext uri="{FF2B5EF4-FFF2-40B4-BE49-F238E27FC236}">
                <a16:creationId xmlns:a16="http://schemas.microsoft.com/office/drawing/2014/main" id="{208ABA33-6D61-4974-9ED3-40D094CAC260}"/>
              </a:ext>
            </a:extLst>
          </p:cNvPr>
          <p:cNvSpPr/>
          <p:nvPr/>
        </p:nvSpPr>
        <p:spPr>
          <a:xfrm>
            <a:off x="6337101" y="3961345"/>
            <a:ext cx="3816424" cy="790910"/>
          </a:xfrm>
          <a:prstGeom prst="upArrowCallout">
            <a:avLst>
              <a:gd name="adj1" fmla="val 21958"/>
              <a:gd name="adj2" fmla="val 25000"/>
              <a:gd name="adj3" fmla="val 15873"/>
              <a:gd name="adj4" fmla="val 6497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Delay(7000) </a:t>
            </a:r>
            <a:r>
              <a:rPr lang="ko-KR" altLang="en-US" sz="1100" dirty="0">
                <a:solidFill>
                  <a:schemeClr val="tx1"/>
                </a:solidFill>
              </a:rPr>
              <a:t>함수에 의해 </a:t>
            </a:r>
            <a:r>
              <a:rPr lang="en-US" altLang="ko-KR" sz="1100" dirty="0">
                <a:solidFill>
                  <a:schemeClr val="tx1"/>
                </a:solidFill>
              </a:rPr>
              <a:t>7</a:t>
            </a:r>
            <a:r>
              <a:rPr lang="ko-KR" altLang="en-US" sz="1100" dirty="0">
                <a:solidFill>
                  <a:schemeClr val="tx1"/>
                </a:solidFill>
              </a:rPr>
              <a:t>초 동안 대기 합니다</a:t>
            </a:r>
            <a:r>
              <a:rPr lang="en-US" altLang="ko-KR" sz="1100" dirty="0">
                <a:solidFill>
                  <a:schemeClr val="tx1"/>
                </a:solidFill>
              </a:rPr>
              <a:t>. </a:t>
            </a:r>
            <a:r>
              <a:rPr lang="ko-KR" altLang="en-US" sz="1100" dirty="0">
                <a:solidFill>
                  <a:schemeClr val="tx1"/>
                </a:solidFill>
              </a:rPr>
              <a:t>대기 중에 </a:t>
            </a:r>
            <a:r>
              <a:rPr lang="en-US" altLang="ko-KR" sz="1100" dirty="0">
                <a:solidFill>
                  <a:schemeClr val="tx1"/>
                </a:solidFill>
              </a:rPr>
              <a:t>MQTT </a:t>
            </a:r>
            <a:r>
              <a:rPr lang="ko-KR" altLang="en-US" sz="1100" dirty="0">
                <a:solidFill>
                  <a:schemeClr val="tx1"/>
                </a:solidFill>
              </a:rPr>
              <a:t>메시지가 수신된다면 해당 메시지는 바로 처리 되지 못합니다</a:t>
            </a:r>
            <a:r>
              <a:rPr lang="en-US" altLang="ko-KR" sz="1100" dirty="0">
                <a:solidFill>
                  <a:schemeClr val="tx1"/>
                </a:solidFill>
              </a:rPr>
              <a:t>.</a:t>
            </a:r>
            <a:endParaRPr lang="ko-KR" altLang="en-US" sz="1100" dirty="0">
              <a:solidFill>
                <a:schemeClr val="tx1"/>
              </a:solidFill>
            </a:endParaRPr>
          </a:p>
        </p:txBody>
      </p:sp>
    </p:spTree>
    <p:extLst>
      <p:ext uri="{BB962C8B-B14F-4D97-AF65-F5344CB8AC3E}">
        <p14:creationId xmlns:p14="http://schemas.microsoft.com/office/powerpoint/2010/main" val="3716473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ko-KR" altLang="en-US" dirty="0"/>
              <a:t>우분투</a:t>
            </a:r>
            <a:r>
              <a:rPr lang="en-US" altLang="ko-KR" dirty="0"/>
              <a:t>(Ubuntu OS) </a:t>
            </a:r>
            <a:r>
              <a:rPr lang="ko-KR" altLang="en-US" dirty="0"/>
              <a:t>다운로드</a:t>
            </a:r>
            <a:endParaRPr lang="en-US" altLang="ko-KR" dirty="0"/>
          </a:p>
          <a:p>
            <a:pPr lvl="1"/>
            <a:r>
              <a:rPr lang="ko-KR" altLang="en-US" dirty="0"/>
              <a:t>단계 </a:t>
            </a:r>
            <a:r>
              <a:rPr lang="en-US" altLang="ko-KR" dirty="0"/>
              <a:t>2. </a:t>
            </a:r>
            <a:r>
              <a:rPr lang="ko-KR" altLang="en-US" dirty="0"/>
              <a:t>우분투</a:t>
            </a:r>
            <a:r>
              <a:rPr lang="en-US" altLang="ko-KR" dirty="0"/>
              <a:t>(Ubuntu) </a:t>
            </a:r>
            <a:r>
              <a:rPr lang="ko-KR" altLang="en-US" dirty="0"/>
              <a:t>리눅스 다운로드</a:t>
            </a:r>
            <a:endParaRPr lang="en-US" altLang="ko-KR" dirty="0"/>
          </a:p>
          <a:p>
            <a:pPr lvl="2"/>
            <a:r>
              <a:rPr lang="ko-KR" altLang="en-US" dirty="0"/>
              <a:t>다운로드가 자동으로 시작됨</a:t>
            </a:r>
            <a:r>
              <a:rPr lang="en-US" altLang="ko-KR" dirty="0"/>
              <a:t>.</a:t>
            </a:r>
          </a:p>
          <a:p>
            <a:pPr lvl="3"/>
            <a:r>
              <a:rPr lang="ko-KR" altLang="en-US" dirty="0"/>
              <a:t>다운로드 되는 동안 기부할 사람은 기부 하시면 되겠습니다</a:t>
            </a:r>
            <a:r>
              <a:rPr lang="en-US" altLang="ko-KR" dirty="0"/>
              <a:t>. ^^</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a:t>
            </a:fld>
            <a:endParaRPr lang="en-US" dirty="0"/>
          </a:p>
        </p:txBody>
      </p:sp>
      <p:pic>
        <p:nvPicPr>
          <p:cNvPr id="7" name="그림 6">
            <a:extLst>
              <a:ext uri="{FF2B5EF4-FFF2-40B4-BE49-F238E27FC236}">
                <a16:creationId xmlns:a16="http://schemas.microsoft.com/office/drawing/2014/main" id="{82DF378F-0071-43B9-8B9D-3428279454D7}"/>
              </a:ext>
            </a:extLst>
          </p:cNvPr>
          <p:cNvPicPr>
            <a:picLocks noChangeAspect="1"/>
          </p:cNvPicPr>
          <p:nvPr/>
        </p:nvPicPr>
        <p:blipFill>
          <a:blip r:embed="rId3"/>
          <a:stretch>
            <a:fillRect/>
          </a:stretch>
        </p:blipFill>
        <p:spPr>
          <a:xfrm>
            <a:off x="6049069" y="950277"/>
            <a:ext cx="4587240" cy="4579620"/>
          </a:xfrm>
          <a:prstGeom prst="rect">
            <a:avLst/>
          </a:prstGeom>
        </p:spPr>
      </p:pic>
      <p:sp>
        <p:nvSpPr>
          <p:cNvPr id="8" name="사각형: 둥근 모서리 7">
            <a:extLst>
              <a:ext uri="{FF2B5EF4-FFF2-40B4-BE49-F238E27FC236}">
                <a16:creationId xmlns:a16="http://schemas.microsoft.com/office/drawing/2014/main" id="{15D4A317-25EE-47C1-B157-52F4C2627DDC}"/>
              </a:ext>
            </a:extLst>
          </p:cNvPr>
          <p:cNvSpPr/>
          <p:nvPr/>
        </p:nvSpPr>
        <p:spPr>
          <a:xfrm>
            <a:off x="6049069" y="1931911"/>
            <a:ext cx="3888432"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1360186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MQTT Broker</a:t>
            </a:r>
            <a:r>
              <a:rPr lang="ko-KR" altLang="en-US" dirty="0"/>
              <a:t>가 실행되고 있는 컴퓨터의 외부 장치</a:t>
            </a:r>
            <a:r>
              <a:rPr lang="en-US" altLang="ko-KR" dirty="0"/>
              <a:t>(Phi </a:t>
            </a:r>
            <a:r>
              <a:rPr lang="ko-KR" altLang="en-US" dirty="0"/>
              <a:t>보드</a:t>
            </a:r>
            <a:r>
              <a:rPr lang="en-US" altLang="ko-KR" dirty="0"/>
              <a:t>)</a:t>
            </a:r>
            <a:r>
              <a:rPr lang="ko-KR" altLang="en-US" dirty="0"/>
              <a:t>에서 </a:t>
            </a:r>
            <a:r>
              <a:rPr lang="en-US" altLang="ko-KR" dirty="0"/>
              <a:t>Broker</a:t>
            </a:r>
            <a:r>
              <a:rPr lang="ko-KR" altLang="en-US" dirty="0"/>
              <a:t>에 접속</a:t>
            </a:r>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80</a:t>
            </a:fld>
            <a:endParaRPr lang="en-US" dirty="0"/>
          </a:p>
        </p:txBody>
      </p:sp>
      <p:sp>
        <p:nvSpPr>
          <p:cNvPr id="5" name="내용 개체 틀 4"/>
          <p:cNvSpPr>
            <a:spLocks noGrp="1"/>
          </p:cNvSpPr>
          <p:nvPr>
            <p:ph sz="quarter" idx="11"/>
          </p:nvPr>
        </p:nvSpPr>
        <p:spPr>
          <a:xfrm>
            <a:off x="266399" y="578149"/>
            <a:ext cx="11183270" cy="1745730"/>
          </a:xfrm>
        </p:spPr>
        <p:txBody>
          <a:bodyPr/>
          <a:lstStyle/>
          <a:p>
            <a:r>
              <a:rPr lang="en-US" altLang="ko-KR" dirty="0"/>
              <a:t>Phi </a:t>
            </a:r>
            <a:r>
              <a:rPr lang="ko-KR" altLang="en-US" dirty="0"/>
              <a:t>보드를</a:t>
            </a:r>
            <a:r>
              <a:rPr lang="en-US" altLang="ko-KR" dirty="0"/>
              <a:t> Subscriber &amp; Publisher</a:t>
            </a:r>
            <a:r>
              <a:rPr lang="ko-KR" altLang="en-US" dirty="0"/>
              <a:t>로 만들기</a:t>
            </a:r>
            <a:endParaRPr lang="en-US" altLang="ko-KR" dirty="0"/>
          </a:p>
          <a:p>
            <a:pPr lvl="1"/>
            <a:r>
              <a:rPr lang="en-US" altLang="ko-KR" dirty="0"/>
              <a:t>Phi </a:t>
            </a:r>
            <a:r>
              <a:rPr lang="ko-KR" altLang="en-US" dirty="0"/>
              <a:t>보드를 위한 </a:t>
            </a:r>
            <a:r>
              <a:rPr lang="en-US" altLang="ko-KR" dirty="0"/>
              <a:t>loop( )</a:t>
            </a:r>
            <a:r>
              <a:rPr lang="ko-KR" altLang="en-US" dirty="0"/>
              <a:t>함수</a:t>
            </a:r>
            <a:r>
              <a:rPr lang="en-US" altLang="ko-KR" dirty="0"/>
              <a:t> </a:t>
            </a:r>
            <a:r>
              <a:rPr lang="ko-KR" altLang="en-US" dirty="0"/>
              <a:t>코드</a:t>
            </a:r>
            <a:r>
              <a:rPr lang="en-US" altLang="ko-KR" dirty="0"/>
              <a:t> </a:t>
            </a:r>
            <a:r>
              <a:rPr lang="ko-KR" altLang="en-US" dirty="0"/>
              <a:t>수정</a:t>
            </a:r>
            <a:endParaRPr lang="en-US" altLang="ko-KR" dirty="0"/>
          </a:p>
          <a:p>
            <a:pPr lvl="2"/>
            <a:endParaRPr lang="en-US" altLang="ko-KR" dirty="0"/>
          </a:p>
        </p:txBody>
      </p:sp>
      <p:sp>
        <p:nvSpPr>
          <p:cNvPr id="9" name="모서리가 둥근 직사각형 6">
            <a:extLst>
              <a:ext uri="{FF2B5EF4-FFF2-40B4-BE49-F238E27FC236}">
                <a16:creationId xmlns:a16="http://schemas.microsoft.com/office/drawing/2014/main" id="{CD146AA7-0254-4279-85F4-FBFB77942A4C}"/>
              </a:ext>
            </a:extLst>
          </p:cNvPr>
          <p:cNvSpPr/>
          <p:nvPr/>
        </p:nvSpPr>
        <p:spPr bwMode="auto">
          <a:xfrm>
            <a:off x="720477" y="1223863"/>
            <a:ext cx="4536504" cy="4752528"/>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prstClr val="black"/>
                </a:solidFill>
                <a:latin typeface="맑은 고딕" pitchFamily="50" charset="-127"/>
                <a:ea typeface="맑은 고딕" pitchFamily="50" charset="-127"/>
              </a:rPr>
              <a:t>void setup() {</a:t>
            </a:r>
          </a:p>
          <a:p>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pinMode</a:t>
            </a:r>
            <a:r>
              <a:rPr lang="en-US" altLang="ko-KR" sz="1400" b="1" dirty="0">
                <a:latin typeface="맑은 고딕" pitchFamily="50" charset="-127"/>
                <a:ea typeface="맑은 고딕" pitchFamily="50" charset="-127"/>
              </a:rPr>
              <a:t>(USER_LED, OUTPUT);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Serial.begin</a:t>
            </a:r>
            <a:r>
              <a:rPr lang="en-US" altLang="ko-KR" sz="1400" b="1" dirty="0">
                <a:solidFill>
                  <a:prstClr val="black"/>
                </a:solidFill>
                <a:latin typeface="맑은 고딕" pitchFamily="50" charset="-127"/>
                <a:ea typeface="맑은 고딕" pitchFamily="50" charset="-127"/>
              </a:rPr>
              <a:t>(9600);</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Wire.begin</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lightMeter.begin</a:t>
            </a:r>
            <a:r>
              <a:rPr lang="en-US" altLang="ko-KR" sz="1400" b="1" dirty="0">
                <a:solidFill>
                  <a:prstClr val="black"/>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WiFi.begin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ssid</a:t>
            </a:r>
            <a:r>
              <a:rPr lang="en-US" altLang="ko-KR" sz="1400" b="1" dirty="0">
                <a:solidFill>
                  <a:prstClr val="black"/>
                </a:solidFill>
                <a:latin typeface="맑은 고딕" pitchFamily="50" charset="-127"/>
                <a:ea typeface="맑은 고딕" pitchFamily="50" charset="-127"/>
              </a:rPr>
              <a:t>, password);</a:t>
            </a:r>
          </a:p>
          <a:p>
            <a:r>
              <a:rPr lang="en-US" altLang="ko-KR" sz="1400" b="1" dirty="0">
                <a:solidFill>
                  <a:prstClr val="black"/>
                </a:solidFill>
                <a:latin typeface="맑은 고딕" pitchFamily="50" charset="-127"/>
                <a:ea typeface="맑은 고딕" pitchFamily="50" charset="-127"/>
              </a:rPr>
              <a:t>  while (</a:t>
            </a:r>
            <a:r>
              <a:rPr lang="en-US" altLang="ko-KR" sz="1400" b="1" dirty="0" err="1">
                <a:solidFill>
                  <a:prstClr val="black"/>
                </a:solidFill>
                <a:latin typeface="맑은 고딕" pitchFamily="50" charset="-127"/>
                <a:ea typeface="맑은 고딕" pitchFamily="50" charset="-127"/>
              </a:rPr>
              <a:t>WiFi.status</a:t>
            </a:r>
            <a:r>
              <a:rPr lang="en-US" altLang="ko-KR" sz="1400" b="1" dirty="0">
                <a:solidFill>
                  <a:prstClr val="black"/>
                </a:solidFill>
                <a:latin typeface="맑은 고딕" pitchFamily="50" charset="-127"/>
                <a:ea typeface="맑은 고딕" pitchFamily="50" charset="-127"/>
              </a:rPr>
              <a:t>() != WL_CONNECTED)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nWiFi</a:t>
            </a:r>
            <a:r>
              <a:rPr lang="en-US" altLang="ko-KR" sz="1400" b="1" dirty="0">
                <a:solidFill>
                  <a:prstClr val="black"/>
                </a:solidFill>
                <a:latin typeface="맑은 고딕" pitchFamily="50" charset="-127"/>
                <a:ea typeface="맑은 고딕" pitchFamily="50" charset="-127"/>
              </a:rPr>
              <a:t> Connected");</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while ( !</a:t>
            </a:r>
            <a:r>
              <a:rPr lang="en-US" altLang="ko-KR" sz="1400" b="1" dirty="0" err="1">
                <a:solidFill>
                  <a:prstClr val="black"/>
                </a:solidFill>
                <a:latin typeface="맑은 고딕" pitchFamily="50" charset="-127"/>
                <a:ea typeface="맑은 고딕" pitchFamily="50" charset="-127"/>
              </a:rPr>
              <a:t>client.connect</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clientId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userId</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userPw</a:t>
            </a:r>
            <a:r>
              <a:rPr lang="en-US" altLang="ko-KR" sz="1400" b="1" dirty="0">
                <a:solidFill>
                  <a:prstClr val="black"/>
                </a:solidFill>
                <a:latin typeface="맑은 고딕" pitchFamily="50" charset="-127"/>
                <a:ea typeface="맑은 고딕" pitchFamily="50" charset="-127"/>
              </a:rPr>
              <a:t>)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delay(1000);</a:t>
            </a:r>
          </a:p>
          <a:p>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nConnected</a:t>
            </a:r>
            <a:r>
              <a:rPr lang="en-US" altLang="ko-KR" sz="1400" b="1" dirty="0">
                <a:solidFill>
                  <a:prstClr val="black"/>
                </a:solidFill>
                <a:latin typeface="맑은 고딕" pitchFamily="50" charset="-127"/>
                <a:ea typeface="맑은 고딕" pitchFamily="50" charset="-127"/>
              </a:rPr>
              <a:t> to broker");</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a:t>
            </a:r>
            <a:r>
              <a:rPr lang="en-US" altLang="ko-KR" sz="1400" b="1" dirty="0">
                <a:solidFill>
                  <a:prstClr val="black"/>
                </a:solidFill>
                <a:latin typeface="맑은 고딕" pitchFamily="50" charset="-127"/>
                <a:ea typeface="맑은 고딕" pitchFamily="50" charset="-127"/>
              </a:rPr>
              <a:t>("Subscribing! topic =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topicSub</a:t>
            </a:r>
            <a:r>
              <a:rPr lang="en-US" altLang="ko-KR" sz="1400" b="1" dirty="0">
                <a:solidFill>
                  <a:prstClr val="black"/>
                </a:solidFill>
                <a:latin typeface="맑은 고딕" pitchFamily="50" charset="-127"/>
                <a:ea typeface="맑은 고딕" pitchFamily="50" charset="-127"/>
              </a:rPr>
              <a:t>);</a:t>
            </a:r>
          </a:p>
          <a:p>
            <a:r>
              <a:rPr lang="en-US" altLang="ko-KR" sz="1400" b="1" dirty="0">
                <a:latin typeface="맑은 고딕" pitchFamily="50" charset="-127"/>
                <a:ea typeface="맑은 고딕" pitchFamily="50" charset="-127"/>
              </a:rPr>
              <a:t>  </a:t>
            </a:r>
            <a:r>
              <a:rPr lang="en-US" altLang="ko-KR" sz="1400" b="1" dirty="0" err="1">
                <a:latin typeface="맑은 고딕" pitchFamily="50" charset="-127"/>
                <a:ea typeface="맑은 고딕" pitchFamily="50" charset="-127"/>
              </a:rPr>
              <a:t>client.subscribe</a:t>
            </a:r>
            <a:r>
              <a:rPr lang="en-US" altLang="ko-KR" sz="1400" b="1" dirty="0">
                <a:latin typeface="맑은 고딕" pitchFamily="50" charset="-127"/>
                <a:ea typeface="맑은 고딕" pitchFamily="50" charset="-127"/>
              </a:rPr>
              <a:t>(</a:t>
            </a:r>
            <a:r>
              <a:rPr lang="en-US" altLang="ko-KR" sz="1400" b="1" dirty="0" err="1">
                <a:latin typeface="맑은 고딕" pitchFamily="50" charset="-127"/>
                <a:ea typeface="맑은 고딕" pitchFamily="50" charset="-127"/>
              </a:rPr>
              <a:t>topicSub</a:t>
            </a:r>
            <a:r>
              <a:rPr lang="en-US" altLang="ko-KR" sz="1400" b="1" dirty="0">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p>
        </p:txBody>
      </p:sp>
      <p:sp>
        <p:nvSpPr>
          <p:cNvPr id="10" name="모서리가 둥근 직사각형 8">
            <a:extLst>
              <a:ext uri="{FF2B5EF4-FFF2-40B4-BE49-F238E27FC236}">
                <a16:creationId xmlns:a16="http://schemas.microsoft.com/office/drawing/2014/main" id="{536C3090-0265-4CD7-8BA0-3384464C0A62}"/>
              </a:ext>
            </a:extLst>
          </p:cNvPr>
          <p:cNvSpPr/>
          <p:nvPr/>
        </p:nvSpPr>
        <p:spPr bwMode="auto">
          <a:xfrm>
            <a:off x="5400997" y="1223862"/>
            <a:ext cx="5508612" cy="4752527"/>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r>
              <a:rPr lang="en-US" altLang="ko-KR" sz="1400" b="1" dirty="0">
                <a:solidFill>
                  <a:srgbClr val="00B050"/>
                </a:solidFill>
                <a:latin typeface="맑은 고딕" pitchFamily="50" charset="-127"/>
                <a:ea typeface="맑은 고딕" pitchFamily="50" charset="-127"/>
              </a:rPr>
              <a:t>// </a:t>
            </a:r>
            <a:r>
              <a:rPr lang="en-US" altLang="ko-KR" sz="1400" b="1" dirty="0" err="1">
                <a:solidFill>
                  <a:srgbClr val="00B050"/>
                </a:solidFill>
                <a:latin typeface="맑은 고딕" pitchFamily="50" charset="-127"/>
                <a:ea typeface="맑은 고딕" pitchFamily="50" charset="-127"/>
              </a:rPr>
              <a:t>Phi_SubPub_upgrade.ino</a:t>
            </a:r>
            <a:endParaRPr lang="en-US" altLang="ko-KR" sz="1400" b="1" dirty="0">
              <a:solidFill>
                <a:srgbClr val="00B050"/>
              </a:solidFill>
              <a:latin typeface="맑은 고딕" pitchFamily="50" charset="-127"/>
              <a:ea typeface="맑은 고딕" pitchFamily="50" charset="-127"/>
            </a:endParaRPr>
          </a:p>
          <a:p>
            <a:endParaRPr lang="en-US" altLang="ko-KR" sz="1400" b="1" dirty="0">
              <a:solidFill>
                <a:schemeClr val="accent6">
                  <a:lumMod val="75000"/>
                </a:schemeClr>
              </a:solidFill>
              <a:latin typeface="맑은 고딕" pitchFamily="50" charset="-127"/>
              <a:ea typeface="맑은 고딕" pitchFamily="50" charset="-127"/>
            </a:endParaRPr>
          </a:p>
          <a:p>
            <a:endParaRPr lang="en-US" altLang="ko-KR" sz="1400" b="1" dirty="0">
              <a:solidFill>
                <a:schemeClr val="accent6">
                  <a:lumMod val="75000"/>
                </a:schemeClr>
              </a:solidFill>
              <a:latin typeface="맑은 고딕" pitchFamily="50" charset="-127"/>
              <a:ea typeface="맑은 고딕" pitchFamily="50" charset="-127"/>
            </a:endParaRPr>
          </a:p>
          <a:p>
            <a:r>
              <a:rPr lang="en-US" altLang="ko-KR" sz="1400" b="1" dirty="0">
                <a:solidFill>
                  <a:schemeClr val="accent6">
                    <a:lumMod val="75000"/>
                  </a:schemeClr>
                </a:solidFill>
                <a:latin typeface="맑은 고딕" pitchFamily="50" charset="-127"/>
                <a:ea typeface="맑은 고딕" pitchFamily="50" charset="-127"/>
              </a:rPr>
              <a:t>unsigned long int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 0,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a:t>
            </a:r>
          </a:p>
          <a:p>
            <a:endParaRPr lang="en-US" altLang="ko-KR" sz="1400" b="1" dirty="0">
              <a:solidFill>
                <a:prstClr val="black"/>
              </a:solidFill>
              <a:latin typeface="맑은 고딕" pitchFamily="50" charset="-127"/>
              <a:ea typeface="맑은 고딕" pitchFamily="50" charset="-127"/>
            </a:endParaRPr>
          </a:p>
          <a:p>
            <a:r>
              <a:rPr lang="en-US" altLang="ko-KR" sz="1400" b="1" dirty="0">
                <a:solidFill>
                  <a:prstClr val="black"/>
                </a:solidFill>
                <a:latin typeface="맑은 고딕" pitchFamily="50" charset="-127"/>
                <a:ea typeface="맑은 고딕" pitchFamily="50" charset="-127"/>
              </a:rPr>
              <a:t>void loop()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client.loop</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millis</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schemeClr val="accent6">
                    <a:lumMod val="75000"/>
                  </a:schemeClr>
                </a:solidFill>
                <a:latin typeface="맑은 고딕" pitchFamily="50" charset="-127"/>
                <a:ea typeface="맑은 고딕" pitchFamily="50" charset="-127"/>
              </a:rPr>
              <a:t>  if(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&gt; 7000 ) {</a:t>
            </a:r>
          </a:p>
          <a:p>
            <a:r>
              <a:rPr lang="en-US" altLang="ko-KR" sz="1400" b="1" dirty="0">
                <a:solidFill>
                  <a:schemeClr val="accent6">
                    <a:lumMod val="75000"/>
                  </a:schemeClr>
                </a:solidFill>
                <a:latin typeface="맑은 고딕" pitchFamily="50" charset="-127"/>
                <a:ea typeface="맑은 고딕" pitchFamily="50" charset="-127"/>
              </a:rPr>
              <a:t>    </a:t>
            </a:r>
            <a:r>
              <a:rPr lang="en-US" altLang="ko-KR" sz="1400" b="1" dirty="0" err="1">
                <a:solidFill>
                  <a:schemeClr val="accent6">
                    <a:lumMod val="75000"/>
                  </a:schemeClr>
                </a:solidFill>
                <a:latin typeface="맑은 고딕" pitchFamily="50" charset="-127"/>
                <a:ea typeface="맑은 고딕" pitchFamily="50" charset="-127"/>
              </a:rPr>
              <a:t>preTime</a:t>
            </a:r>
            <a:r>
              <a:rPr lang="en-US" altLang="ko-KR" sz="1400" b="1" dirty="0">
                <a:solidFill>
                  <a:schemeClr val="accent6">
                    <a:lumMod val="75000"/>
                  </a:schemeClr>
                </a:solidFill>
                <a:latin typeface="맑은 고딕" pitchFamily="50" charset="-127"/>
                <a:ea typeface="맑은 고딕" pitchFamily="50" charset="-127"/>
              </a:rPr>
              <a:t> = </a:t>
            </a:r>
            <a:r>
              <a:rPr lang="en-US" altLang="ko-KR" sz="1400" b="1" dirty="0" err="1">
                <a:solidFill>
                  <a:schemeClr val="accent6">
                    <a:lumMod val="75000"/>
                  </a:schemeClr>
                </a:solidFill>
                <a:latin typeface="맑은 고딕" pitchFamily="50" charset="-127"/>
                <a:ea typeface="맑은 고딕" pitchFamily="50" charset="-127"/>
              </a:rPr>
              <a:t>currentTime</a:t>
            </a:r>
            <a:r>
              <a:rPr lang="en-US" altLang="ko-KR" sz="1400" b="1" dirty="0">
                <a:solidFill>
                  <a:schemeClr val="accent6">
                    <a:lumMod val="75000"/>
                  </a:schemeClr>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char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[20];</a:t>
            </a:r>
          </a:p>
          <a:p>
            <a:r>
              <a:rPr lang="en-US" altLang="ko-KR" sz="1400" b="1" dirty="0">
                <a:solidFill>
                  <a:prstClr val="black"/>
                </a:solidFill>
                <a:latin typeface="맑은 고딕" pitchFamily="50" charset="-127"/>
                <a:ea typeface="맑은 고딕" pitchFamily="50" charset="-127"/>
              </a:rPr>
              <a:t>    String </a:t>
            </a:r>
            <a:r>
              <a:rPr lang="en-US" altLang="ko-KR" sz="1400" b="1" dirty="0" err="1">
                <a:solidFill>
                  <a:prstClr val="black"/>
                </a:solidFill>
                <a:latin typeface="맑은 고딕" pitchFamily="50" charset="-127"/>
                <a:ea typeface="맑은 고딕" pitchFamily="50" charset="-127"/>
              </a:rPr>
              <a:t>strLuxValue</a:t>
            </a:r>
            <a:r>
              <a:rPr lang="en-US" altLang="ko-KR" sz="1400" b="1" dirty="0">
                <a:solidFill>
                  <a:prstClr val="black"/>
                </a:solidFill>
                <a:latin typeface="맑은 고딕" pitchFamily="50" charset="-127"/>
                <a:ea typeface="맑은 고딕" pitchFamily="50" charset="-127"/>
              </a:rPr>
              <a:t> = String( </a:t>
            </a:r>
            <a:r>
              <a:rPr lang="en-US" altLang="ko-KR" sz="1400" b="1" dirty="0" err="1">
                <a:solidFill>
                  <a:prstClr val="black"/>
                </a:solidFill>
                <a:latin typeface="맑은 고딕" pitchFamily="50" charset="-127"/>
                <a:ea typeface="맑은 고딕" pitchFamily="50" charset="-127"/>
              </a:rPr>
              <a:t>lightMeter.readLightLevel</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strLuxValue.toCharArray</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strLuxValue.length</a:t>
            </a:r>
            <a:r>
              <a:rPr lang="en-US" altLang="ko-KR" sz="1400" b="1" dirty="0">
                <a:solidFill>
                  <a:prstClr val="black"/>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client.publish</a:t>
            </a:r>
            <a:r>
              <a:rPr lang="en-US" altLang="ko-KR" sz="1400" b="1" dirty="0">
                <a:solidFill>
                  <a:prstClr val="black"/>
                </a:solidFill>
                <a:latin typeface="맑은 고딕" pitchFamily="50" charset="-127"/>
                <a:ea typeface="맑은 고딕" pitchFamily="50" charset="-127"/>
              </a:rPr>
              <a:t>(</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a:t>
            </a:r>
          </a:p>
          <a:p>
            <a:r>
              <a:rPr lang="en-US" altLang="ko-KR" sz="1400" b="1" dirty="0">
                <a:solidFill>
                  <a:prstClr val="black"/>
                </a:solidFill>
                <a:latin typeface="맑은 고딕" pitchFamily="50" charset="-127"/>
                <a:ea typeface="맑은 고딕" pitchFamily="50" charset="-127"/>
              </a:rPr>
              <a:t>    </a:t>
            </a:r>
            <a:r>
              <a:rPr lang="en-US" altLang="ko-KR" sz="1400" b="1" dirty="0" err="1">
                <a:solidFill>
                  <a:prstClr val="black"/>
                </a:solidFill>
                <a:latin typeface="맑은 고딕" pitchFamily="50" charset="-127"/>
                <a:ea typeface="맑은 고딕" pitchFamily="50" charset="-127"/>
              </a:rPr>
              <a:t>Serial.println</a:t>
            </a:r>
            <a:r>
              <a:rPr lang="en-US" altLang="ko-KR" sz="1400" b="1" dirty="0">
                <a:solidFill>
                  <a:prstClr val="black"/>
                </a:solidFill>
                <a:latin typeface="맑은 고딕" pitchFamily="50" charset="-127"/>
                <a:ea typeface="맑은 고딕" pitchFamily="50" charset="-127"/>
              </a:rPr>
              <a:t>(String(</a:t>
            </a:r>
            <a:r>
              <a:rPr lang="en-US" altLang="ko-KR" sz="1400" b="1" dirty="0" err="1">
                <a:solidFill>
                  <a:prstClr val="black"/>
                </a:solidFill>
                <a:latin typeface="맑은 고딕" pitchFamily="50" charset="-127"/>
                <a:ea typeface="맑은 고딕" pitchFamily="50" charset="-127"/>
              </a:rPr>
              <a:t>topicPub</a:t>
            </a:r>
            <a:r>
              <a:rPr lang="en-US" altLang="ko-KR" sz="1400" b="1" dirty="0">
                <a:solidFill>
                  <a:prstClr val="black"/>
                </a:solidFill>
                <a:latin typeface="맑은 고딕" pitchFamily="50" charset="-127"/>
                <a:ea typeface="맑은 고딕" pitchFamily="50" charset="-127"/>
              </a:rPr>
              <a:t>) + " : " + </a:t>
            </a:r>
            <a:r>
              <a:rPr lang="en-US" altLang="ko-KR" sz="1400" b="1" dirty="0" err="1">
                <a:solidFill>
                  <a:prstClr val="black"/>
                </a:solidFill>
                <a:latin typeface="맑은 고딕" pitchFamily="50" charset="-127"/>
                <a:ea typeface="맑은 고딕" pitchFamily="50" charset="-127"/>
              </a:rPr>
              <a:t>buf</a:t>
            </a:r>
            <a:r>
              <a:rPr lang="en-US" altLang="ko-KR" sz="1400" b="1" dirty="0">
                <a:solidFill>
                  <a:prstClr val="black"/>
                </a:solidFill>
                <a:latin typeface="맑은 고딕" pitchFamily="50" charset="-127"/>
                <a:ea typeface="맑은 고딕" pitchFamily="50" charset="-127"/>
              </a:rPr>
              <a:t>);  </a:t>
            </a:r>
          </a:p>
          <a:p>
            <a:r>
              <a:rPr lang="en-US" altLang="ko-KR" sz="1400" b="1" dirty="0">
                <a:solidFill>
                  <a:schemeClr val="accent6">
                    <a:lumMod val="75000"/>
                  </a:schemeClr>
                </a:solidFill>
                <a:latin typeface="맑은 고딕" pitchFamily="50" charset="-127"/>
                <a:ea typeface="맑은 고딕" pitchFamily="50" charset="-127"/>
              </a:rPr>
              <a:t>  }</a:t>
            </a:r>
          </a:p>
          <a:p>
            <a:r>
              <a:rPr lang="en-US" altLang="ko-KR" sz="1400" b="1" dirty="0">
                <a:solidFill>
                  <a:prstClr val="black"/>
                </a:solidFill>
                <a:latin typeface="맑은 고딕" pitchFamily="50" charset="-127"/>
                <a:ea typeface="맑은 고딕" pitchFamily="50" charset="-127"/>
              </a:rPr>
              <a:t>}</a:t>
            </a:r>
          </a:p>
        </p:txBody>
      </p:sp>
    </p:spTree>
    <p:extLst>
      <p:ext uri="{BB962C8B-B14F-4D97-AF65-F5344CB8AC3E}">
        <p14:creationId xmlns:p14="http://schemas.microsoft.com/office/powerpoint/2010/main" val="42215629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81</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구현</a:t>
            </a:r>
            <a:r>
              <a:rPr lang="en-US" altLang="ko-KR" dirty="0"/>
              <a:t> </a:t>
            </a:r>
            <a:r>
              <a:rPr lang="ko-KR" altLang="en-US" dirty="0"/>
              <a:t>목표</a:t>
            </a:r>
            <a:endParaRPr lang="en-US" altLang="ko-KR" dirty="0"/>
          </a:p>
          <a:p>
            <a:pPr lvl="2"/>
            <a:r>
              <a:rPr lang="ko-KR" altLang="en-US" dirty="0"/>
              <a:t>단계 </a:t>
            </a:r>
            <a:r>
              <a:rPr lang="en-US" altLang="ko-KR" dirty="0"/>
              <a:t>1 –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a:t>
            </a:r>
          </a:p>
          <a:p>
            <a:pPr lvl="2"/>
            <a:r>
              <a:rPr lang="ko-KR" altLang="en-US" dirty="0"/>
              <a:t>단계 </a:t>
            </a:r>
            <a:r>
              <a:rPr lang="en-US" altLang="ko-KR" dirty="0"/>
              <a:t>2 – Broker</a:t>
            </a:r>
            <a:r>
              <a:rPr lang="ko-KR" altLang="en-US" dirty="0"/>
              <a:t>가 실행 중인 </a:t>
            </a:r>
            <a:r>
              <a:rPr lang="en-US" altLang="ko-KR" dirty="0"/>
              <a:t>Raspberry </a:t>
            </a:r>
            <a:r>
              <a:rPr lang="ko-KR" altLang="en-US" dirty="0"/>
              <a:t>보드에서는  </a:t>
            </a:r>
            <a:r>
              <a:rPr lang="en-US" altLang="ko-KR" dirty="0"/>
              <a:t>Subscriber </a:t>
            </a:r>
            <a:r>
              <a:rPr lang="ko-KR" altLang="en-US" dirty="0"/>
              <a:t>프로그램이 </a:t>
            </a:r>
            <a:r>
              <a:rPr lang="en-US" altLang="ko-KR" dirty="0"/>
              <a:t>Broker</a:t>
            </a:r>
            <a:r>
              <a:rPr lang="ko-KR" altLang="en-US" dirty="0"/>
              <a:t>로 부터 </a:t>
            </a:r>
            <a:r>
              <a:rPr lang="ko-KR" altLang="en-US" dirty="0" err="1"/>
              <a:t>온습도</a:t>
            </a:r>
            <a:r>
              <a:rPr lang="ko-KR" altLang="en-US" dirty="0"/>
              <a:t> 정보 구독</a:t>
            </a:r>
            <a:endParaRPr lang="en-US" altLang="ko-KR" dirty="0"/>
          </a:p>
          <a:p>
            <a:pPr lvl="2"/>
            <a:r>
              <a:rPr lang="ko-KR" altLang="en-US" dirty="0"/>
              <a:t>단계 </a:t>
            </a:r>
            <a:r>
              <a:rPr lang="en-US" altLang="ko-KR" dirty="0"/>
              <a:t>3 – </a:t>
            </a:r>
            <a:r>
              <a:rPr lang="ko-KR" altLang="en-US" dirty="0" err="1"/>
              <a:t>온습도</a:t>
            </a:r>
            <a:r>
              <a:rPr lang="ko-KR" altLang="en-US" dirty="0"/>
              <a:t> 정보를 구독하는 프로그램이 </a:t>
            </a:r>
            <a:r>
              <a:rPr lang="en-US" altLang="ko-KR" dirty="0" err="1"/>
              <a:t>InfluxDB</a:t>
            </a:r>
            <a:r>
              <a:rPr lang="ko-KR" altLang="en-US" dirty="0"/>
              <a:t>에 </a:t>
            </a:r>
            <a:r>
              <a:rPr lang="ko-KR" altLang="en-US" dirty="0" err="1"/>
              <a:t>온습도</a:t>
            </a:r>
            <a:r>
              <a:rPr lang="ko-KR" altLang="en-US" dirty="0"/>
              <a:t> 정보 넣음</a:t>
            </a:r>
            <a:endParaRPr lang="en-US" altLang="ko-KR" dirty="0"/>
          </a:p>
        </p:txBody>
      </p:sp>
      <p:pic>
        <p:nvPicPr>
          <p:cNvPr id="14" name="그림 13">
            <a:extLst>
              <a:ext uri="{FF2B5EF4-FFF2-40B4-BE49-F238E27FC236}">
                <a16:creationId xmlns:a16="http://schemas.microsoft.com/office/drawing/2014/main" id="{11E9CB36-0A9A-4AB6-A436-E2C153DDA7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4066" y="4036792"/>
            <a:ext cx="911176" cy="814284"/>
          </a:xfrm>
          <a:prstGeom prst="rect">
            <a:avLst/>
          </a:prstGeom>
        </p:spPr>
      </p:pic>
      <p:sp>
        <p:nvSpPr>
          <p:cNvPr id="2" name="TextBox 1">
            <a:extLst>
              <a:ext uri="{FF2B5EF4-FFF2-40B4-BE49-F238E27FC236}">
                <a16:creationId xmlns:a16="http://schemas.microsoft.com/office/drawing/2014/main" id="{72659D58-00F4-448C-987E-00BB71B6BD4D}"/>
              </a:ext>
            </a:extLst>
          </p:cNvPr>
          <p:cNvSpPr txBox="1"/>
          <p:nvPr/>
        </p:nvSpPr>
        <p:spPr>
          <a:xfrm>
            <a:off x="1323216" y="3684502"/>
            <a:ext cx="2214068" cy="338554"/>
          </a:xfrm>
          <a:prstGeom prst="rect">
            <a:avLst/>
          </a:prstGeom>
          <a:noFill/>
        </p:spPr>
        <p:txBody>
          <a:bodyPr wrap="none" rtlCol="0">
            <a:spAutoFit/>
          </a:bodyPr>
          <a:lstStyle/>
          <a:p>
            <a:r>
              <a:rPr lang="en-US" altLang="ko-KR" sz="1600" b="1" dirty="0"/>
              <a:t>Phi board - Publisher</a:t>
            </a:r>
            <a:endParaRPr lang="ko-KR" altLang="en-US" sz="1600" b="1" dirty="0"/>
          </a:p>
        </p:txBody>
      </p:sp>
      <p:sp>
        <p:nvSpPr>
          <p:cNvPr id="4" name="구름 3">
            <a:extLst>
              <a:ext uri="{FF2B5EF4-FFF2-40B4-BE49-F238E27FC236}">
                <a16:creationId xmlns:a16="http://schemas.microsoft.com/office/drawing/2014/main" id="{06AAC540-9DC6-4036-9908-19CE7BF22CE4}"/>
              </a:ext>
            </a:extLst>
          </p:cNvPr>
          <p:cNvSpPr/>
          <p:nvPr/>
        </p:nvSpPr>
        <p:spPr>
          <a:xfrm>
            <a:off x="3469946" y="3494360"/>
            <a:ext cx="3960440" cy="2049983"/>
          </a:xfrm>
          <a:prstGeom prst="cloud">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solidFill>
                  <a:schemeClr val="tx1"/>
                </a:solidFill>
              </a:rPr>
              <a:t>MQTT Network</a:t>
            </a:r>
            <a:endParaRPr lang="ko-KR" altLang="en-US" sz="2400" dirty="0">
              <a:solidFill>
                <a:schemeClr val="tx1"/>
              </a:solidFill>
            </a:endParaRPr>
          </a:p>
        </p:txBody>
      </p:sp>
      <p:sp>
        <p:nvSpPr>
          <p:cNvPr id="10" name="자유형: 도형 9">
            <a:extLst>
              <a:ext uri="{FF2B5EF4-FFF2-40B4-BE49-F238E27FC236}">
                <a16:creationId xmlns:a16="http://schemas.microsoft.com/office/drawing/2014/main" id="{90EC5147-FDFB-4B57-A4B7-4DC5A35E49F5}"/>
              </a:ext>
            </a:extLst>
          </p:cNvPr>
          <p:cNvSpPr/>
          <p:nvPr/>
        </p:nvSpPr>
        <p:spPr>
          <a:xfrm>
            <a:off x="2841631" y="4354503"/>
            <a:ext cx="685800" cy="360012"/>
          </a:xfrm>
          <a:custGeom>
            <a:avLst/>
            <a:gdLst>
              <a:gd name="connsiteX0" fmla="*/ 0 w 685800"/>
              <a:gd name="connsiteY0" fmla="*/ 92754 h 360012"/>
              <a:gd name="connsiteX1" fmla="*/ 306805 w 685800"/>
              <a:gd name="connsiteY1" fmla="*/ 14549 h 360012"/>
              <a:gd name="connsiteX2" fmla="*/ 505326 w 685800"/>
              <a:gd name="connsiteY2" fmla="*/ 351433 h 360012"/>
              <a:gd name="connsiteX3" fmla="*/ 685800 w 685800"/>
              <a:gd name="connsiteY3" fmla="*/ 261196 h 360012"/>
            </a:gdLst>
            <a:ahLst/>
            <a:cxnLst>
              <a:cxn ang="0">
                <a:pos x="connsiteX0" y="connsiteY0"/>
              </a:cxn>
              <a:cxn ang="0">
                <a:pos x="connsiteX1" y="connsiteY1"/>
              </a:cxn>
              <a:cxn ang="0">
                <a:pos x="connsiteX2" y="connsiteY2"/>
              </a:cxn>
              <a:cxn ang="0">
                <a:pos x="connsiteX3" y="connsiteY3"/>
              </a:cxn>
            </a:cxnLst>
            <a:rect l="l" t="t" r="r" b="b"/>
            <a:pathLst>
              <a:path w="685800" h="360012">
                <a:moveTo>
                  <a:pt x="0" y="92754"/>
                </a:moveTo>
                <a:cubicBezTo>
                  <a:pt x="111292" y="32095"/>
                  <a:pt x="222584" y="-28564"/>
                  <a:pt x="306805" y="14549"/>
                </a:cubicBezTo>
                <a:cubicBezTo>
                  <a:pt x="391026" y="57662"/>
                  <a:pt x="442160" y="310325"/>
                  <a:pt x="505326" y="351433"/>
                </a:cubicBezTo>
                <a:cubicBezTo>
                  <a:pt x="568492" y="392541"/>
                  <a:pt x="652713" y="273227"/>
                  <a:pt x="685800" y="26119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8" name="그림 17">
            <a:extLst>
              <a:ext uri="{FF2B5EF4-FFF2-40B4-BE49-F238E27FC236}">
                <a16:creationId xmlns:a16="http://schemas.microsoft.com/office/drawing/2014/main" id="{9E38BB32-F870-41BA-8295-54F0571477B0}"/>
              </a:ext>
            </a:extLst>
          </p:cNvPr>
          <p:cNvPicPr>
            <a:picLocks noChangeAspect="1"/>
          </p:cNvPicPr>
          <p:nvPr/>
        </p:nvPicPr>
        <p:blipFill>
          <a:blip r:embed="rId4"/>
          <a:stretch>
            <a:fillRect/>
          </a:stretch>
        </p:blipFill>
        <p:spPr>
          <a:xfrm rot="10800000">
            <a:off x="4614007" y="2427605"/>
            <a:ext cx="1432692" cy="971113"/>
          </a:xfrm>
          <a:prstGeom prst="rect">
            <a:avLst/>
          </a:prstGeom>
        </p:spPr>
      </p:pic>
      <p:sp>
        <p:nvSpPr>
          <p:cNvPr id="20" name="자유형: 도형 19">
            <a:extLst>
              <a:ext uri="{FF2B5EF4-FFF2-40B4-BE49-F238E27FC236}">
                <a16:creationId xmlns:a16="http://schemas.microsoft.com/office/drawing/2014/main" id="{9ADCA896-EC4E-42F3-BCDC-371E899D2D6D}"/>
              </a:ext>
            </a:extLst>
          </p:cNvPr>
          <p:cNvSpPr/>
          <p:nvPr/>
        </p:nvSpPr>
        <p:spPr>
          <a:xfrm>
            <a:off x="4233897" y="2913162"/>
            <a:ext cx="376376" cy="788068"/>
          </a:xfrm>
          <a:custGeom>
            <a:avLst/>
            <a:gdLst>
              <a:gd name="connsiteX0" fmla="*/ 376376 w 376376"/>
              <a:gd name="connsiteY0" fmla="*/ 0 h 788068"/>
              <a:gd name="connsiteX1" fmla="*/ 3397 w 376376"/>
              <a:gd name="connsiteY1" fmla="*/ 120316 h 788068"/>
              <a:gd name="connsiteX2" fmla="*/ 183871 w 376376"/>
              <a:gd name="connsiteY2" fmla="*/ 457200 h 788068"/>
              <a:gd name="connsiteX3" fmla="*/ 45507 w 376376"/>
              <a:gd name="connsiteY3" fmla="*/ 673768 h 788068"/>
              <a:gd name="connsiteX4" fmla="*/ 63555 w 376376"/>
              <a:gd name="connsiteY4" fmla="*/ 788068 h 78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376" h="788068">
                <a:moveTo>
                  <a:pt x="376376" y="0"/>
                </a:moveTo>
                <a:cubicBezTo>
                  <a:pt x="205928" y="22058"/>
                  <a:pt x="35481" y="44116"/>
                  <a:pt x="3397" y="120316"/>
                </a:cubicBezTo>
                <a:cubicBezTo>
                  <a:pt x="-28687" y="196516"/>
                  <a:pt x="176853" y="364958"/>
                  <a:pt x="183871" y="457200"/>
                </a:cubicBezTo>
                <a:cubicBezTo>
                  <a:pt x="190889" y="549442"/>
                  <a:pt x="65560" y="618623"/>
                  <a:pt x="45507" y="673768"/>
                </a:cubicBezTo>
                <a:cubicBezTo>
                  <a:pt x="25454" y="728913"/>
                  <a:pt x="44504" y="758490"/>
                  <a:pt x="63555" y="78806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원통형 20">
            <a:extLst>
              <a:ext uri="{FF2B5EF4-FFF2-40B4-BE49-F238E27FC236}">
                <a16:creationId xmlns:a16="http://schemas.microsoft.com/office/drawing/2014/main" id="{2B0AC813-BCC7-4221-A6E7-9AF1DE5A1AC3}"/>
              </a:ext>
            </a:extLst>
          </p:cNvPr>
          <p:cNvSpPr/>
          <p:nvPr/>
        </p:nvSpPr>
        <p:spPr>
          <a:xfrm>
            <a:off x="9350141" y="3482924"/>
            <a:ext cx="720080" cy="482476"/>
          </a:xfrm>
          <a:prstGeom prst="ca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err="1">
                <a:solidFill>
                  <a:schemeClr val="tx1"/>
                </a:solidFill>
              </a:rPr>
              <a:t>InfluxDB</a:t>
            </a:r>
            <a:endParaRPr lang="ko-KR" altLang="en-US" sz="1100" dirty="0">
              <a:solidFill>
                <a:schemeClr val="tx1"/>
              </a:solidFill>
            </a:endParaRPr>
          </a:p>
        </p:txBody>
      </p:sp>
      <p:sp>
        <p:nvSpPr>
          <p:cNvPr id="22" name="말풍선: 타원형 21">
            <a:extLst>
              <a:ext uri="{FF2B5EF4-FFF2-40B4-BE49-F238E27FC236}">
                <a16:creationId xmlns:a16="http://schemas.microsoft.com/office/drawing/2014/main" id="{C62B6305-D474-4806-B0BC-FCF03D9DF768}"/>
              </a:ext>
            </a:extLst>
          </p:cNvPr>
          <p:cNvSpPr/>
          <p:nvPr/>
        </p:nvSpPr>
        <p:spPr>
          <a:xfrm>
            <a:off x="7561237" y="3050876"/>
            <a:ext cx="3240360" cy="1872208"/>
          </a:xfrm>
          <a:prstGeom prst="wedgeEllipseCallout">
            <a:avLst>
              <a:gd name="adj1" fmla="val -110131"/>
              <a:gd name="adj2" fmla="val -5124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23" name="원통형 22">
            <a:extLst>
              <a:ext uri="{FF2B5EF4-FFF2-40B4-BE49-F238E27FC236}">
                <a16:creationId xmlns:a16="http://schemas.microsoft.com/office/drawing/2014/main" id="{D551F7A8-E2A8-432A-B85D-3577A9A104FC}"/>
              </a:ext>
            </a:extLst>
          </p:cNvPr>
          <p:cNvSpPr/>
          <p:nvPr/>
        </p:nvSpPr>
        <p:spPr>
          <a:xfrm>
            <a:off x="8172346" y="3490913"/>
            <a:ext cx="720080" cy="482476"/>
          </a:xfrm>
          <a:prstGeom prst="can">
            <a:avLst/>
          </a:prstGeom>
          <a:solidFill>
            <a:schemeClr val="accent3">
              <a:lumMod val="20000"/>
              <a:lumOff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Broker</a:t>
            </a:r>
            <a:endParaRPr lang="ko-KR" altLang="en-US" sz="1100" dirty="0">
              <a:solidFill>
                <a:schemeClr val="tx1"/>
              </a:solidFill>
            </a:endParaRPr>
          </a:p>
        </p:txBody>
      </p:sp>
      <p:sp>
        <p:nvSpPr>
          <p:cNvPr id="24" name="사각형: 둥근 모서리 23">
            <a:extLst>
              <a:ext uri="{FF2B5EF4-FFF2-40B4-BE49-F238E27FC236}">
                <a16:creationId xmlns:a16="http://schemas.microsoft.com/office/drawing/2014/main" id="{E80B7EBB-A912-4E9D-AA52-DED2BB567B5A}"/>
              </a:ext>
            </a:extLst>
          </p:cNvPr>
          <p:cNvSpPr/>
          <p:nvPr/>
        </p:nvSpPr>
        <p:spPr>
          <a:xfrm>
            <a:off x="8137301" y="4312590"/>
            <a:ext cx="2088232" cy="26500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Subscriber/Insert data to DB</a:t>
            </a:r>
            <a:endParaRPr lang="ko-KR" altLang="en-US" sz="1100" dirty="0">
              <a:solidFill>
                <a:schemeClr val="tx1"/>
              </a:solidFill>
            </a:endParaRPr>
          </a:p>
        </p:txBody>
      </p:sp>
      <p:cxnSp>
        <p:nvCxnSpPr>
          <p:cNvPr id="26" name="직선 화살표 연결선 25">
            <a:extLst>
              <a:ext uri="{FF2B5EF4-FFF2-40B4-BE49-F238E27FC236}">
                <a16:creationId xmlns:a16="http://schemas.microsoft.com/office/drawing/2014/main" id="{F9D73C2E-D11F-44B8-B317-90D5D8F3A8FB}"/>
              </a:ext>
            </a:extLst>
          </p:cNvPr>
          <p:cNvCxnSpPr>
            <a:stCxn id="23" idx="3"/>
          </p:cNvCxnSpPr>
          <p:nvPr/>
        </p:nvCxnSpPr>
        <p:spPr>
          <a:xfrm>
            <a:off x="8532386" y="3973389"/>
            <a:ext cx="145073" cy="3392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F0DF6033-AEA6-4F1C-A867-EB6B8D2FBAE8}"/>
              </a:ext>
            </a:extLst>
          </p:cNvPr>
          <p:cNvCxnSpPr>
            <a:cxnSpLocks/>
            <a:endCxn id="21" idx="3"/>
          </p:cNvCxnSpPr>
          <p:nvPr/>
        </p:nvCxnSpPr>
        <p:spPr>
          <a:xfrm flipV="1">
            <a:off x="9612506" y="3965400"/>
            <a:ext cx="97675" cy="3471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46CF90D-869B-4171-8C36-57DA58631331}"/>
              </a:ext>
            </a:extLst>
          </p:cNvPr>
          <p:cNvSpPr txBox="1"/>
          <p:nvPr/>
        </p:nvSpPr>
        <p:spPr>
          <a:xfrm>
            <a:off x="3024733" y="2414438"/>
            <a:ext cx="1653017" cy="553998"/>
          </a:xfrm>
          <a:prstGeom prst="rect">
            <a:avLst/>
          </a:prstGeom>
          <a:noFill/>
        </p:spPr>
        <p:txBody>
          <a:bodyPr wrap="none" rtlCol="0">
            <a:spAutoFit/>
          </a:bodyPr>
          <a:lstStyle/>
          <a:p>
            <a:pPr algn="ctr"/>
            <a:r>
              <a:rPr lang="en-US" altLang="ko-KR" sz="1600" b="1" dirty="0"/>
              <a:t>Raspberry Pi </a:t>
            </a:r>
          </a:p>
          <a:p>
            <a:pPr algn="ctr"/>
            <a:r>
              <a:rPr lang="en-US" altLang="ko-KR" sz="1400" b="1" dirty="0"/>
              <a:t>(Broker, </a:t>
            </a:r>
            <a:r>
              <a:rPr lang="en-US" altLang="ko-KR" sz="1400" b="1" dirty="0" err="1"/>
              <a:t>InfluxDB</a:t>
            </a:r>
            <a:r>
              <a:rPr lang="en-US" altLang="ko-KR" sz="1400" b="1" dirty="0"/>
              <a:t>)</a:t>
            </a:r>
            <a:endParaRPr lang="ko-KR" altLang="en-US" sz="1400" b="1" dirty="0"/>
          </a:p>
        </p:txBody>
      </p:sp>
    </p:spTree>
    <p:extLst>
      <p:ext uri="{BB962C8B-B14F-4D97-AF65-F5344CB8AC3E}">
        <p14:creationId xmlns:p14="http://schemas.microsoft.com/office/powerpoint/2010/main" val="12031981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82</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Publish(1/2)</a:t>
            </a:r>
          </a:p>
          <a:p>
            <a:pPr lvl="2"/>
            <a:r>
              <a:rPr lang="ko-KR" altLang="en-US" dirty="0"/>
              <a:t>파일</a:t>
            </a:r>
            <a:r>
              <a:rPr lang="en-US" altLang="ko-KR" dirty="0"/>
              <a:t> </a:t>
            </a:r>
            <a:r>
              <a:rPr lang="ko-KR" altLang="en-US" dirty="0"/>
              <a:t>이름 </a:t>
            </a:r>
            <a:r>
              <a:rPr lang="en-US" altLang="ko-KR" dirty="0"/>
              <a:t>: Phi_Publish_DHT11.ino</a:t>
            </a:r>
          </a:p>
        </p:txBody>
      </p:sp>
      <p:sp>
        <p:nvSpPr>
          <p:cNvPr id="25" name="모서리가 둥근 직사각형 8">
            <a:extLst>
              <a:ext uri="{FF2B5EF4-FFF2-40B4-BE49-F238E27FC236}">
                <a16:creationId xmlns:a16="http://schemas.microsoft.com/office/drawing/2014/main" id="{5DF5AD83-CD92-4D46-9CB6-261E963B1A1F}"/>
              </a:ext>
            </a:extLst>
          </p:cNvPr>
          <p:cNvSpPr/>
          <p:nvPr/>
        </p:nvSpPr>
        <p:spPr bwMode="auto">
          <a:xfrm>
            <a:off x="753128" y="1658959"/>
            <a:ext cx="400417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 Phi_Publish_DHT11.ino</a:t>
            </a:r>
          </a:p>
          <a:p>
            <a:pPr defTabSz="913755">
              <a:spcBef>
                <a:spcPts val="0"/>
              </a:spcBef>
              <a:buClr>
                <a:srgbClr val="506EA5"/>
              </a:buClr>
            </a:pPr>
            <a:r>
              <a:rPr lang="en-US" altLang="ko-KR" sz="1200" b="1" dirty="0">
                <a:latin typeface="맑은 고딕" pitchFamily="50" charset="-127"/>
                <a:ea typeface="맑은 고딕" pitchFamily="50" charset="-127"/>
              </a:rPr>
              <a:t>#include &lt;ESP8266WiFi.h&gt;</a:t>
            </a:r>
          </a:p>
          <a:p>
            <a:pPr defTabSz="913755">
              <a:spcBef>
                <a:spcPts val="0"/>
              </a:spcBef>
              <a:buClr>
                <a:srgbClr val="506EA5"/>
              </a:buClr>
            </a:pPr>
            <a:r>
              <a:rPr lang="en-US" altLang="ko-KR" sz="1200" b="1" dirty="0">
                <a:latin typeface="맑은 고딕" pitchFamily="50" charset="-127"/>
                <a:ea typeface="맑은 고딕" pitchFamily="50" charset="-127"/>
              </a:rPr>
              <a:t>#include &lt;</a:t>
            </a:r>
            <a:r>
              <a:rPr lang="en-US" altLang="ko-KR" sz="1200" b="1" dirty="0" err="1">
                <a:latin typeface="맑은 고딕" pitchFamily="50" charset="-127"/>
                <a:ea typeface="맑은 고딕" pitchFamily="50" charset="-127"/>
              </a:rPr>
              <a:t>PubSubClient.h</a:t>
            </a:r>
            <a:r>
              <a:rPr lang="en-US" altLang="ko-KR" sz="1200" b="1" dirty="0">
                <a:latin typeface="맑은 고딕" pitchFamily="50" charset="-127"/>
                <a:ea typeface="맑은 고딕" pitchFamily="50" charset="-127"/>
              </a:rPr>
              <a:t>&gt;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 DHT11 ------------------------</a:t>
            </a:r>
          </a:p>
          <a:p>
            <a:pPr defTabSz="913755">
              <a:spcBef>
                <a:spcPts val="0"/>
              </a:spcBef>
              <a:buClr>
                <a:srgbClr val="506EA5"/>
              </a:buClr>
            </a:pPr>
            <a:r>
              <a:rPr lang="en-US" altLang="ko-KR" sz="1200" b="1" dirty="0">
                <a:latin typeface="맑은 고딕" pitchFamily="50" charset="-127"/>
                <a:ea typeface="맑은 고딕" pitchFamily="50" charset="-127"/>
              </a:rPr>
              <a:t>#include "</a:t>
            </a:r>
            <a:r>
              <a:rPr lang="en-US" altLang="ko-KR" sz="1200" b="1" dirty="0" err="1">
                <a:latin typeface="맑은 고딕" pitchFamily="50" charset="-127"/>
                <a:ea typeface="맑은 고딕" pitchFamily="50" charset="-127"/>
              </a:rPr>
              <a:t>DHT.h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#define DHTPIN D4     </a:t>
            </a:r>
          </a:p>
          <a:p>
            <a:pPr defTabSz="913755">
              <a:spcBef>
                <a:spcPts val="0"/>
              </a:spcBef>
              <a:buClr>
                <a:srgbClr val="506EA5"/>
              </a:buClr>
            </a:pPr>
            <a:r>
              <a:rPr lang="en-US" altLang="ko-KR" sz="1200" b="1" dirty="0">
                <a:latin typeface="맑은 고딕" pitchFamily="50" charset="-127"/>
                <a:ea typeface="맑은 고딕" pitchFamily="50" charset="-127"/>
              </a:rPr>
              <a:t>#define DHTTYPE DHT11  //DHT11</a:t>
            </a:r>
          </a:p>
          <a:p>
            <a:pPr defTabSz="913755">
              <a:spcBef>
                <a:spcPts val="0"/>
              </a:spcBef>
              <a:buClr>
                <a:srgbClr val="506EA5"/>
              </a:buClr>
            </a:pPr>
            <a:r>
              <a:rPr lang="en-US" altLang="ko-KR" sz="1200" b="1" dirty="0">
                <a:latin typeface="맑은 고딕" pitchFamily="50" charset="-127"/>
                <a:ea typeface="맑은 고딕" pitchFamily="50" charset="-127"/>
              </a:rPr>
              <a:t>DHT </a:t>
            </a:r>
            <a:r>
              <a:rPr lang="en-US" altLang="ko-KR" sz="1200" b="1" dirty="0" err="1">
                <a:latin typeface="맑은 고딕" pitchFamily="50" charset="-127"/>
                <a:ea typeface="맑은 고딕" pitchFamily="50" charset="-127"/>
              </a:rPr>
              <a:t>dht</a:t>
            </a:r>
            <a:r>
              <a:rPr lang="en-US" altLang="ko-KR" sz="1200" b="1" dirty="0">
                <a:latin typeface="맑은 고딕" pitchFamily="50" charset="-127"/>
                <a:ea typeface="맑은 고딕" pitchFamily="50" charset="-127"/>
              </a:rPr>
              <a:t>(DHTPIN, DHTTYPE);</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 "RiatechChief_2G";</a:t>
            </a:r>
          </a:p>
          <a:p>
            <a:pPr defTabSz="913755">
              <a:spcBef>
                <a:spcPts val="0"/>
              </a:spcBef>
              <a:buClr>
                <a:srgbClr val="506EA5"/>
              </a:buClr>
            </a:pPr>
            <a:r>
              <a:rPr lang="en-US" altLang="ko-KR" sz="1200" b="1" dirty="0">
                <a:latin typeface="맑은 고딕" pitchFamily="50" charset="-127"/>
                <a:ea typeface="맑은 고딕" pitchFamily="50" charset="-127"/>
              </a:rPr>
              <a:t>const char* password = "12345678";</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mqtt_phirippa</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 </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const char*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"1234";</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topic_t</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/Indoor/Temp";</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char *</a:t>
            </a:r>
            <a:r>
              <a:rPr lang="en-US" altLang="ko-KR" sz="1200" b="1" dirty="0" err="1">
                <a:solidFill>
                  <a:schemeClr val="accent6">
                    <a:lumMod val="75000"/>
                  </a:schemeClr>
                </a:solidFill>
                <a:latin typeface="맑은 고딕" pitchFamily="50" charset="-127"/>
                <a:ea typeface="맑은 고딕" pitchFamily="50" charset="-127"/>
              </a:rPr>
              <a:t>topic_h</a:t>
            </a:r>
            <a:r>
              <a:rPr lang="en-US" altLang="ko-KR" sz="1200" b="1" dirty="0">
                <a:solidFill>
                  <a:schemeClr val="accent6">
                    <a:lumMod val="75000"/>
                  </a:schemeClr>
                </a:solidFill>
                <a:latin typeface="맑은 고딕" pitchFamily="50" charset="-127"/>
                <a:ea typeface="맑은 고딕" pitchFamily="50" charset="-127"/>
              </a:rPr>
              <a:t> = “Sensors/</a:t>
            </a:r>
            <a:r>
              <a:rPr lang="en-US" altLang="ko-KR" sz="1200" b="1" dirty="0" err="1">
                <a:solidFill>
                  <a:schemeClr val="accent6">
                    <a:lumMod val="75000"/>
                  </a:schemeClr>
                </a:solidFill>
                <a:latin typeface="맑은 고딕" pitchFamily="50" charset="-127"/>
                <a:ea typeface="맑은 고딕" pitchFamily="50" charset="-127"/>
              </a:rPr>
              <a:t>MyOffice</a:t>
            </a:r>
            <a:r>
              <a:rPr lang="en-US" altLang="ko-KR" sz="1200" b="1" dirty="0">
                <a:solidFill>
                  <a:schemeClr val="accent6">
                    <a:lumMod val="75000"/>
                  </a:schemeClr>
                </a:solidFill>
                <a:latin typeface="맑은 고딕" pitchFamily="50" charset="-127"/>
                <a:ea typeface="맑은 고딕" pitchFamily="50" charset="-127"/>
              </a:rPr>
              <a:t>/Indoor/</a:t>
            </a:r>
            <a:r>
              <a:rPr lang="en-US" altLang="ko-KR" sz="1200" b="1" dirty="0" err="1">
                <a:solidFill>
                  <a:schemeClr val="accent6">
                    <a:lumMod val="75000"/>
                  </a:schemeClr>
                </a:solidFill>
                <a:latin typeface="맑은 고딕" pitchFamily="50" charset="-127"/>
                <a:ea typeface="맑은 고딕" pitchFamily="50" charset="-127"/>
              </a:rPr>
              <a:t>Humi</a:t>
            </a:r>
            <a:r>
              <a:rPr lang="en-US" altLang="ko-KR" sz="1200" b="1" dirty="0">
                <a:solidFill>
                  <a:schemeClr val="accent6">
                    <a:lumMod val="75000"/>
                  </a:schemeClr>
                </a:solidFill>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char* server = "192.168.16.10";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err="1">
                <a:latin typeface="맑은 고딕" pitchFamily="50" charset="-127"/>
                <a:ea typeface="맑은 고딕" pitchFamily="50" charset="-127"/>
              </a:rPr>
              <a:t>PubSubClient</a:t>
            </a:r>
            <a:r>
              <a:rPr lang="en-US" altLang="ko-KR" sz="1200" b="1" dirty="0">
                <a:latin typeface="맑은 고딕" pitchFamily="50" charset="-127"/>
                <a:ea typeface="맑은 고딕" pitchFamily="50" charset="-127"/>
              </a:rPr>
              <a:t> client(server, 1883, </a:t>
            </a:r>
            <a:r>
              <a:rPr lang="en-US" altLang="ko-KR" sz="1200" b="1" dirty="0" err="1">
                <a:latin typeface="맑은 고딕" pitchFamily="50" charset="-127"/>
                <a:ea typeface="맑은 고딕" pitchFamily="50" charset="-127"/>
              </a:rPr>
              <a:t>wifiClient</a:t>
            </a:r>
            <a:r>
              <a:rPr lang="en-US" altLang="ko-KR" sz="1200" b="1" dirty="0">
                <a:latin typeface="맑은 고딕" pitchFamily="50" charset="-127"/>
                <a:ea typeface="맑은 고딕" pitchFamily="50" charset="-127"/>
              </a:rPr>
              <a:t>);</a:t>
            </a:r>
          </a:p>
        </p:txBody>
      </p:sp>
      <p:sp>
        <p:nvSpPr>
          <p:cNvPr id="27" name="모서리가 둥근 직사각형 8">
            <a:extLst>
              <a:ext uri="{FF2B5EF4-FFF2-40B4-BE49-F238E27FC236}">
                <a16:creationId xmlns:a16="http://schemas.microsoft.com/office/drawing/2014/main" id="{C0AC54A2-5009-405C-9C8C-DABA5FF03DEF}"/>
              </a:ext>
            </a:extLst>
          </p:cNvPr>
          <p:cNvSpPr/>
          <p:nvPr/>
        </p:nvSpPr>
        <p:spPr bwMode="auto">
          <a:xfrm>
            <a:off x="4943898" y="1653514"/>
            <a:ext cx="3913483" cy="4517970"/>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setup()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Serial.begin</a:t>
            </a:r>
            <a:r>
              <a:rPr lang="en-US" altLang="ko-KR" sz="1200" b="1" dirty="0">
                <a:latin typeface="맑은 고딕" pitchFamily="50" charset="-127"/>
                <a:ea typeface="맑은 고딕" pitchFamily="50" charset="-127"/>
              </a:rPr>
              <a:t>(9600);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nConnecting</a:t>
            </a:r>
            <a:r>
              <a:rPr lang="en-US" altLang="ko-KR" sz="1200" b="1" dirty="0">
                <a:latin typeface="맑은 고딕" pitchFamily="50" charset="-127"/>
                <a:ea typeface="맑은 고딕" pitchFamily="50" charset="-127"/>
              </a:rPr>
              <a:t> to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WiFi.begin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ssid</a:t>
            </a:r>
            <a:r>
              <a:rPr lang="en-US" altLang="ko-KR" sz="1200" b="1" dirty="0">
                <a:latin typeface="맑은 고딕" pitchFamily="50" charset="-127"/>
                <a:ea typeface="맑은 고딕" pitchFamily="50" charset="-127"/>
              </a:rPr>
              <a:t>, password);</a:t>
            </a:r>
          </a:p>
          <a:p>
            <a:pPr defTabSz="913755">
              <a:spcBef>
                <a:spcPts val="0"/>
              </a:spcBef>
              <a:buClr>
                <a:srgbClr val="506EA5"/>
              </a:buClr>
            </a:pPr>
            <a:r>
              <a:rPr lang="en-US" altLang="ko-KR" sz="1200" b="1" dirty="0">
                <a:latin typeface="맑은 고딕" pitchFamily="50" charset="-127"/>
                <a:ea typeface="맑은 고딕" pitchFamily="50" charset="-127"/>
              </a:rPr>
              <a:t>  while (</a:t>
            </a:r>
            <a:r>
              <a:rPr lang="en-US" altLang="ko-KR" sz="1200" b="1" dirty="0" err="1">
                <a:latin typeface="맑은 고딕" pitchFamily="50" charset="-127"/>
                <a:ea typeface="맑은 고딕" pitchFamily="50" charset="-127"/>
              </a:rPr>
              <a:t>WiFi.status</a:t>
            </a:r>
            <a:r>
              <a:rPr lang="en-US" altLang="ko-KR" sz="1200" b="1" dirty="0">
                <a:latin typeface="맑은 고딕" pitchFamily="50" charset="-127"/>
                <a:ea typeface="맑은 고딕" pitchFamily="50" charset="-127"/>
              </a:rPr>
              <a:t>() != WL_CONNECTED)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delay(500);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nWiFi</a:t>
            </a:r>
            <a:r>
              <a:rPr lang="en-US" altLang="ko-KR" sz="1200" b="1" dirty="0">
                <a:latin typeface="맑은 고딕" pitchFamily="50" charset="-127"/>
                <a:ea typeface="맑은 고딕" pitchFamily="50" charset="-127"/>
              </a:rPr>
              <a:t> Connected");</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("Connecting to broker");</a:t>
            </a:r>
          </a:p>
          <a:p>
            <a:pPr defTabSz="913755">
              <a:spcBef>
                <a:spcPts val="0"/>
              </a:spcBef>
              <a:buClr>
                <a:srgbClr val="506EA5"/>
              </a:buClr>
            </a:pPr>
            <a:r>
              <a:rPr lang="en-US" altLang="ko-KR" sz="1200" b="1" dirty="0">
                <a:latin typeface="맑은 고딕" pitchFamily="50" charset="-127"/>
                <a:ea typeface="맑은 고딕" pitchFamily="50" charset="-127"/>
              </a:rPr>
              <a:t>  while ( !</a:t>
            </a:r>
            <a:r>
              <a:rPr lang="en-US" altLang="ko-KR" sz="1200" b="1" dirty="0" err="1">
                <a:latin typeface="맑은 고딕" pitchFamily="50" charset="-127"/>
                <a:ea typeface="맑은 고딕" pitchFamily="50" charset="-127"/>
              </a:rPr>
              <a:t>client.connect</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clientId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userId</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userPw</a:t>
            </a:r>
            <a:r>
              <a:rPr lang="en-US" altLang="ko-KR" sz="1200" b="1" dirty="0">
                <a:latin typeface="맑은 고딕" pitchFamily="50" charset="-127"/>
                <a:ea typeface="맑은 고딕" pitchFamily="50" charset="-127"/>
              </a:rPr>
              <a: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delay(1000);</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nConnected</a:t>
            </a:r>
            <a:r>
              <a:rPr lang="en-US" altLang="ko-KR" sz="1200" b="1" dirty="0">
                <a:latin typeface="맑은 고딕" pitchFamily="50" charset="-127"/>
                <a:ea typeface="맑은 고딕" pitchFamily="50" charset="-127"/>
              </a:rPr>
              <a:t> to broker");</a:t>
            </a:r>
          </a:p>
          <a:p>
            <a:pPr defTabSz="913755">
              <a:spcBef>
                <a:spcPts val="0"/>
              </a:spcBef>
              <a:buClr>
                <a:srgbClr val="506EA5"/>
              </a:buClr>
            </a:pPr>
            <a:r>
              <a:rPr lang="en-US" altLang="ko-KR" sz="1200" b="1" dirty="0">
                <a:solidFill>
                  <a:schemeClr val="accent6">
                    <a:lumMod val="75000"/>
                  </a:schemeClr>
                </a:solidFill>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dht.begin</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Tree>
    <p:extLst>
      <p:ext uri="{BB962C8B-B14F-4D97-AF65-F5344CB8AC3E}">
        <p14:creationId xmlns:p14="http://schemas.microsoft.com/office/powerpoint/2010/main" val="3231006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 MQTT </a:t>
            </a:r>
            <a:r>
              <a:rPr lang="ko-KR" altLang="en-US" dirty="0"/>
              <a:t>네트워크 구성 및 </a:t>
            </a:r>
            <a:r>
              <a:rPr lang="en-US" altLang="ko-KR" dirty="0" err="1"/>
              <a:t>InfluxDB</a:t>
            </a:r>
            <a:endParaRPr lang="ko-KR" altLang="en-US"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83</a:t>
            </a:fld>
            <a:endParaRPr lang="en-US" dirty="0"/>
          </a:p>
        </p:txBody>
      </p:sp>
      <p:sp>
        <p:nvSpPr>
          <p:cNvPr id="5" name="내용 개체 틀 4"/>
          <p:cNvSpPr>
            <a:spLocks noGrp="1"/>
          </p:cNvSpPr>
          <p:nvPr>
            <p:ph sz="quarter" idx="11"/>
          </p:nvPr>
        </p:nvSpPr>
        <p:spPr/>
        <p:txBody>
          <a:bodyPr/>
          <a:lstStyle/>
          <a:p>
            <a:r>
              <a:rPr lang="en-US" altLang="ko-KR" dirty="0"/>
              <a:t>MQTT </a:t>
            </a:r>
            <a:r>
              <a:rPr lang="ko-KR" altLang="en-US" dirty="0"/>
              <a:t>네트워크 구성</a:t>
            </a:r>
            <a:endParaRPr lang="en-US" altLang="ko-KR" dirty="0"/>
          </a:p>
          <a:p>
            <a:pPr lvl="1"/>
            <a:r>
              <a:rPr lang="ko-KR" altLang="en-US" dirty="0"/>
              <a:t>단계 </a:t>
            </a:r>
            <a:r>
              <a:rPr lang="en-US" altLang="ko-KR" dirty="0"/>
              <a:t>1. Phi</a:t>
            </a:r>
            <a:r>
              <a:rPr lang="ko-KR" altLang="en-US" dirty="0"/>
              <a:t> 보드가 </a:t>
            </a:r>
            <a:r>
              <a:rPr lang="ko-KR" altLang="en-US" dirty="0" err="1"/>
              <a:t>온습도</a:t>
            </a:r>
            <a:r>
              <a:rPr lang="ko-KR" altLang="en-US" dirty="0"/>
              <a:t> 정보를 </a:t>
            </a:r>
            <a:r>
              <a:rPr lang="en-US" altLang="ko-KR" dirty="0"/>
              <a:t>MQTT</a:t>
            </a:r>
            <a:r>
              <a:rPr lang="ko-KR" altLang="en-US" dirty="0"/>
              <a:t>를 통해 </a:t>
            </a:r>
            <a:r>
              <a:rPr lang="en-US" altLang="ko-KR" dirty="0"/>
              <a:t>Broker</a:t>
            </a:r>
            <a:r>
              <a:rPr lang="ko-KR" altLang="en-US" dirty="0"/>
              <a:t>에 </a:t>
            </a:r>
            <a:r>
              <a:rPr lang="en-US" altLang="ko-KR" dirty="0"/>
              <a:t>Publish(2/2)</a:t>
            </a:r>
          </a:p>
          <a:p>
            <a:pPr lvl="2"/>
            <a:r>
              <a:rPr lang="ko-KR" altLang="en-US" dirty="0"/>
              <a:t>파일</a:t>
            </a:r>
            <a:r>
              <a:rPr lang="en-US" altLang="ko-KR" dirty="0"/>
              <a:t> </a:t>
            </a:r>
            <a:r>
              <a:rPr lang="ko-KR" altLang="en-US" dirty="0"/>
              <a:t>이름 </a:t>
            </a:r>
            <a:r>
              <a:rPr lang="en-US" altLang="ko-KR" dirty="0"/>
              <a:t>: Phi_Publish_DHT11.ino</a:t>
            </a:r>
          </a:p>
        </p:txBody>
      </p:sp>
      <p:pic>
        <p:nvPicPr>
          <p:cNvPr id="11" name="그림 10">
            <a:extLst>
              <a:ext uri="{FF2B5EF4-FFF2-40B4-BE49-F238E27FC236}">
                <a16:creationId xmlns:a16="http://schemas.microsoft.com/office/drawing/2014/main" id="{739DAD7F-1FBD-4A25-B5A1-46092D27C1D8}"/>
              </a:ext>
            </a:extLst>
          </p:cNvPr>
          <p:cNvPicPr>
            <a:picLocks noChangeAspect="1"/>
          </p:cNvPicPr>
          <p:nvPr/>
        </p:nvPicPr>
        <p:blipFill>
          <a:blip r:embed="rId3"/>
          <a:stretch>
            <a:fillRect/>
          </a:stretch>
        </p:blipFill>
        <p:spPr>
          <a:xfrm>
            <a:off x="7736659" y="1079847"/>
            <a:ext cx="3048025" cy="1574913"/>
          </a:xfrm>
          <a:prstGeom prst="rect">
            <a:avLst/>
          </a:prstGeom>
        </p:spPr>
      </p:pic>
      <p:sp>
        <p:nvSpPr>
          <p:cNvPr id="8" name="모서리가 둥근 직사각형 8">
            <a:extLst>
              <a:ext uri="{FF2B5EF4-FFF2-40B4-BE49-F238E27FC236}">
                <a16:creationId xmlns:a16="http://schemas.microsoft.com/office/drawing/2014/main" id="{85A6D5AC-6CC8-42EA-96DB-7B401AFEAFE0}"/>
              </a:ext>
            </a:extLst>
          </p:cNvPr>
          <p:cNvSpPr/>
          <p:nvPr/>
        </p:nvSpPr>
        <p:spPr bwMode="auto">
          <a:xfrm>
            <a:off x="864493" y="1727919"/>
            <a:ext cx="4464496" cy="4016271"/>
          </a:xfrm>
          <a:prstGeom prst="roundRect">
            <a:avLst>
              <a:gd name="adj" fmla="val 0"/>
            </a:avLst>
          </a:prstGeom>
          <a:solidFill>
            <a:schemeClr val="bg1"/>
          </a:solidFill>
          <a:ln w="3175" cap="flat" cmpd="sng" algn="ctr">
            <a:solidFill>
              <a:schemeClr val="bg1">
                <a:lumMod val="75000"/>
              </a:schemeClr>
            </a:solidFill>
            <a:prstDash val="solid"/>
            <a:round/>
            <a:headEnd type="none" w="med" len="med"/>
            <a:tailEnd type="none" w="med" len="med"/>
          </a:ln>
          <a:effectLst>
            <a:outerShdw dist="25400" dir="5400000" algn="t" rotWithShape="0">
              <a:prstClr val="black">
                <a:alpha val="10000"/>
              </a:prstClr>
            </a:outerShdw>
          </a:effectLst>
        </p:spPr>
        <p:txBody>
          <a:bodyPr wrap="square" lIns="91441" tIns="45721" rIns="91441" bIns="45721" anchor="ctr"/>
          <a:lstStyle/>
          <a:p>
            <a:pPr defTabSz="913755">
              <a:spcBef>
                <a:spcPts val="0"/>
              </a:spcBef>
              <a:buClr>
                <a:srgbClr val="506EA5"/>
              </a:buClr>
            </a:pPr>
            <a:r>
              <a:rPr lang="en-US" altLang="ko-KR" sz="1200" b="1" dirty="0">
                <a:latin typeface="맑은 고딕" pitchFamily="50" charset="-127"/>
                <a:ea typeface="맑은 고딕" pitchFamily="50" charset="-127"/>
              </a:rPr>
              <a:t>void loop() {</a:t>
            </a:r>
          </a:p>
          <a:p>
            <a:pPr defTabSz="913755">
              <a:spcBef>
                <a:spcPts val="0"/>
              </a:spcBef>
              <a:buClr>
                <a:srgbClr val="506EA5"/>
              </a:buClr>
            </a:pPr>
            <a:r>
              <a:rPr lang="en-US" altLang="ko-KR" sz="1200" b="1" dirty="0">
                <a:latin typeface="맑은 고딕" pitchFamily="50" charset="-127"/>
                <a:ea typeface="맑은 고딕" pitchFamily="50" charset="-127"/>
              </a:rPr>
              <a:t>  char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[20];</a:t>
            </a:r>
          </a:p>
          <a:p>
            <a:pPr defTabSz="913755">
              <a:spcBef>
                <a:spcPts val="0"/>
              </a:spcBef>
              <a:buClr>
                <a:srgbClr val="506EA5"/>
              </a:buClr>
            </a:pPr>
            <a:r>
              <a:rPr lang="en-US" altLang="ko-KR" sz="1200" b="1" dirty="0">
                <a:latin typeface="맑은 고딕" pitchFamily="50" charset="-127"/>
                <a:ea typeface="맑은 고딕" pitchFamily="50" charset="-127"/>
              </a:rPr>
              <a:t>  float h = </a:t>
            </a:r>
            <a:r>
              <a:rPr lang="en-US" altLang="ko-KR" sz="1200" b="1" dirty="0" err="1">
                <a:latin typeface="맑은 고딕" pitchFamily="50" charset="-127"/>
                <a:ea typeface="맑은 고딕" pitchFamily="50" charset="-127"/>
              </a:rPr>
              <a:t>dht.readHumidity</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float t = </a:t>
            </a:r>
            <a:r>
              <a:rPr lang="en-US" altLang="ko-KR" sz="1200" b="1" dirty="0" err="1">
                <a:latin typeface="맑은 고딕" pitchFamily="50" charset="-127"/>
                <a:ea typeface="맑은 고딕" pitchFamily="50" charset="-127"/>
              </a:rPr>
              <a:t>dht.readTemperature</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if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(h) || </a:t>
            </a:r>
            <a:r>
              <a:rPr lang="en-US" altLang="ko-KR" sz="1200" b="1" dirty="0" err="1">
                <a:latin typeface="맑은 고딕" pitchFamily="50" charset="-127"/>
                <a:ea typeface="맑은 고딕" pitchFamily="50" charset="-127"/>
              </a:rPr>
              <a:t>isnan</a:t>
            </a:r>
            <a:r>
              <a:rPr lang="en-US" altLang="ko-KR" sz="1200" b="1" dirty="0">
                <a:latin typeface="맑은 고딕" pitchFamily="50" charset="-127"/>
                <a:ea typeface="맑은 고딕" pitchFamily="50" charset="-127"/>
              </a:rPr>
              <a:t>(t) ) {</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("Failed to read from DHT sensor!");</a:t>
            </a:r>
          </a:p>
          <a:p>
            <a:pPr defTabSz="913755">
              <a:spcBef>
                <a:spcPts val="0"/>
              </a:spcBef>
              <a:buClr>
                <a:srgbClr val="506EA5"/>
              </a:buClr>
            </a:pPr>
            <a:r>
              <a:rPr lang="en-US" altLang="ko-KR" sz="1200" b="1" dirty="0">
                <a:latin typeface="맑은 고딕" pitchFamily="50" charset="-127"/>
                <a:ea typeface="맑은 고딕" pitchFamily="50" charset="-127"/>
              </a:rPr>
              <a:t>    return;</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endParaRPr lang="en-US" altLang="ko-KR" sz="1200" b="1" dirty="0">
              <a:latin typeface="맑은 고딕" pitchFamily="50" charset="-127"/>
              <a:ea typeface="맑은 고딕" pitchFamily="50" charset="-127"/>
            </a:endParaRPr>
          </a:p>
          <a:p>
            <a:pPr defTabSz="913755">
              <a:spcBef>
                <a:spcPts val="0"/>
              </a:spcBef>
              <a:buClr>
                <a:srgbClr val="506EA5"/>
              </a:buClr>
            </a:pPr>
            <a:r>
              <a:rPr lang="en-US" altLang="ko-KR" sz="1200" b="1" dirty="0">
                <a:latin typeface="맑은 고딕" pitchFamily="50" charset="-127"/>
                <a:ea typeface="맑은 고딕" pitchFamily="50" charset="-127"/>
              </a:rPr>
              <a:t>  String str = String(h);</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topic_h</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p>
          <a:p>
            <a:pPr defTabSz="913755">
              <a:spcBef>
                <a:spcPts val="0"/>
              </a:spcBef>
              <a:buClr>
                <a:srgbClr val="506EA5"/>
              </a:buClr>
            </a:pPr>
            <a:r>
              <a:rPr lang="en-US" altLang="ko-KR" sz="1200" b="1" dirty="0">
                <a:latin typeface="맑은 고딕" pitchFamily="50" charset="-127"/>
                <a:ea typeface="맑은 고딕" pitchFamily="50" charset="-127"/>
              </a:rPr>
              <a:t>  str = String(t);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str.toCharArray</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str.length</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client.publish</a:t>
            </a:r>
            <a:r>
              <a:rPr lang="en-US" altLang="ko-KR" sz="1200" b="1" dirty="0">
                <a:latin typeface="맑은 고딕" pitchFamily="50" charset="-127"/>
                <a:ea typeface="맑은 고딕" pitchFamily="50" charset="-127"/>
              </a:rPr>
              <a:t>(</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a:t>
            </a:r>
            <a:r>
              <a:rPr lang="en-US" altLang="ko-KR" sz="1200" b="1" dirty="0" err="1">
                <a:latin typeface="맑은 고딕" pitchFamily="50" charset="-127"/>
                <a:ea typeface="맑은 고딕" pitchFamily="50" charset="-127"/>
              </a:rPr>
              <a:t>Serial.println</a:t>
            </a:r>
            <a:r>
              <a:rPr lang="en-US" altLang="ko-KR" sz="1200" b="1" dirty="0">
                <a:latin typeface="맑은 고딕" pitchFamily="50" charset="-127"/>
                <a:ea typeface="맑은 고딕" pitchFamily="50" charset="-127"/>
              </a:rPr>
              <a:t>(String(</a:t>
            </a:r>
            <a:r>
              <a:rPr lang="en-US" altLang="ko-KR" sz="1200" b="1" dirty="0" err="1">
                <a:latin typeface="맑은 고딕" pitchFamily="50" charset="-127"/>
                <a:ea typeface="맑은 고딕" pitchFamily="50" charset="-127"/>
              </a:rPr>
              <a:t>topic_t</a:t>
            </a:r>
            <a:r>
              <a:rPr lang="en-US" altLang="ko-KR" sz="1200" b="1" dirty="0">
                <a:latin typeface="맑은 고딕" pitchFamily="50" charset="-127"/>
                <a:ea typeface="맑은 고딕" pitchFamily="50" charset="-127"/>
              </a:rPr>
              <a:t>)  + " : " + </a:t>
            </a:r>
            <a:r>
              <a:rPr lang="en-US" altLang="ko-KR" sz="1200" b="1" dirty="0" err="1">
                <a:latin typeface="맑은 고딕" pitchFamily="50" charset="-127"/>
                <a:ea typeface="맑은 고딕" pitchFamily="50" charset="-127"/>
              </a:rPr>
              <a:t>buf</a:t>
            </a:r>
            <a:r>
              <a:rPr lang="en-US" altLang="ko-KR" sz="1200" b="1" dirty="0">
                <a:latin typeface="맑은 고딕" pitchFamily="50" charset="-127"/>
                <a:ea typeface="맑은 고딕" pitchFamily="50" charset="-127"/>
              </a:rPr>
              <a:t>);</a:t>
            </a:r>
          </a:p>
          <a:p>
            <a:pPr defTabSz="913755">
              <a:spcBef>
                <a:spcPts val="0"/>
              </a:spcBef>
              <a:buClr>
                <a:srgbClr val="506EA5"/>
              </a:buClr>
            </a:pPr>
            <a:r>
              <a:rPr lang="en-US" altLang="ko-KR" sz="1200" b="1" dirty="0">
                <a:latin typeface="맑은 고딕" pitchFamily="50" charset="-127"/>
                <a:ea typeface="맑은 고딕" pitchFamily="50" charset="-127"/>
              </a:rPr>
              <a:t>  delay(2000);</a:t>
            </a:r>
          </a:p>
          <a:p>
            <a:pPr defTabSz="913755">
              <a:spcBef>
                <a:spcPts val="0"/>
              </a:spcBef>
              <a:buClr>
                <a:srgbClr val="506EA5"/>
              </a:buClr>
            </a:pPr>
            <a:r>
              <a:rPr lang="en-US" altLang="ko-KR" sz="1200" b="1" dirty="0">
                <a:latin typeface="맑은 고딕" pitchFamily="50" charset="-127"/>
                <a:ea typeface="맑은 고딕" pitchFamily="50" charset="-127"/>
              </a:rPr>
              <a:t>}</a:t>
            </a:r>
          </a:p>
        </p:txBody>
      </p:sp>
      <p:pic>
        <p:nvPicPr>
          <p:cNvPr id="4" name="그림 3">
            <a:extLst>
              <a:ext uri="{FF2B5EF4-FFF2-40B4-BE49-F238E27FC236}">
                <a16:creationId xmlns:a16="http://schemas.microsoft.com/office/drawing/2014/main" id="{D87FE68D-6C70-4C9E-9D2C-205246729A54}"/>
              </a:ext>
            </a:extLst>
          </p:cNvPr>
          <p:cNvPicPr>
            <a:picLocks noChangeAspect="1"/>
          </p:cNvPicPr>
          <p:nvPr/>
        </p:nvPicPr>
        <p:blipFill>
          <a:blip r:embed="rId4"/>
          <a:stretch>
            <a:fillRect/>
          </a:stretch>
        </p:blipFill>
        <p:spPr>
          <a:xfrm>
            <a:off x="5927082" y="2825577"/>
            <a:ext cx="4647248" cy="2967038"/>
          </a:xfrm>
          <a:prstGeom prst="rect">
            <a:avLst/>
          </a:prstGeom>
        </p:spPr>
      </p:pic>
    </p:spTree>
    <p:extLst>
      <p:ext uri="{BB962C8B-B14F-4D97-AF65-F5344CB8AC3E}">
        <p14:creationId xmlns:p14="http://schemas.microsoft.com/office/powerpoint/2010/main" val="3316375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522FE86-204B-42D7-A6A2-902432BA6035}"/>
              </a:ext>
            </a:extLst>
          </p:cNvPr>
          <p:cNvSpPr>
            <a:spLocks noGrp="1"/>
          </p:cNvSpPr>
          <p:nvPr>
            <p:ph type="ctrTitle"/>
          </p:nvPr>
        </p:nvSpPr>
        <p:spPr>
          <a:xfrm>
            <a:off x="371177" y="1052300"/>
            <a:ext cx="10804406" cy="1396537"/>
          </a:xfrm>
        </p:spPr>
        <p:txBody>
          <a:bodyPr>
            <a:normAutofit/>
          </a:bodyPr>
          <a:lstStyle/>
          <a:p>
            <a:r>
              <a:rPr lang="ko-KR" altLang="en-US" dirty="0"/>
              <a:t>우분투에 </a:t>
            </a:r>
            <a:r>
              <a:rPr lang="en-US" altLang="ko-KR" dirty="0" err="1"/>
              <a:t>InfluxDB</a:t>
            </a:r>
            <a:r>
              <a:rPr lang="en-US" altLang="ko-KR" dirty="0"/>
              <a:t> </a:t>
            </a:r>
            <a:r>
              <a:rPr lang="ko-KR" altLang="en-US" dirty="0"/>
              <a:t>설치</a:t>
            </a:r>
            <a:endParaRPr lang="ko-KR" altLang="en-US" b="1" dirty="0"/>
          </a:p>
        </p:txBody>
      </p:sp>
      <p:sp>
        <p:nvSpPr>
          <p:cNvPr id="3" name="부제목 2">
            <a:extLst>
              <a:ext uri="{FF2B5EF4-FFF2-40B4-BE49-F238E27FC236}">
                <a16:creationId xmlns:a16="http://schemas.microsoft.com/office/drawing/2014/main" id="{E57E79A3-F9E9-4970-BF0B-355F88C83019}"/>
              </a:ext>
            </a:extLst>
          </p:cNvPr>
          <p:cNvSpPr>
            <a:spLocks noGrp="1"/>
          </p:cNvSpPr>
          <p:nvPr>
            <p:ph type="subTitle" idx="1"/>
          </p:nvPr>
        </p:nvSpPr>
        <p:spPr>
          <a:xfrm>
            <a:off x="1440921" y="4369253"/>
            <a:ext cx="8640233" cy="1564542"/>
          </a:xfrm>
        </p:spPr>
        <p:txBody>
          <a:bodyPr/>
          <a:lstStyle/>
          <a:p>
            <a:r>
              <a:rPr lang="ko-KR" altLang="en-US" dirty="0"/>
              <a:t>김성필</a:t>
            </a:r>
            <a:endParaRPr lang="en-US" altLang="ko-KR" dirty="0"/>
          </a:p>
        </p:txBody>
      </p:sp>
    </p:spTree>
    <p:extLst>
      <p:ext uri="{BB962C8B-B14F-4D97-AF65-F5344CB8AC3E}">
        <p14:creationId xmlns:p14="http://schemas.microsoft.com/office/powerpoint/2010/main" val="3540070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ko-KR" altLang="en-US" dirty="0"/>
              <a:t> 소개</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a:t>InfluxDB</a:t>
            </a:r>
            <a:r>
              <a:rPr lang="ko-KR" altLang="en-US" dirty="0"/>
              <a:t>란</a:t>
            </a:r>
            <a:r>
              <a:rPr lang="en-US" altLang="ko-KR" dirty="0"/>
              <a:t>?</a:t>
            </a:r>
          </a:p>
          <a:p>
            <a:pPr lvl="1"/>
            <a:r>
              <a:rPr lang="en-US" altLang="ko-KR" dirty="0" err="1"/>
              <a:t>InfluxDB</a:t>
            </a:r>
            <a:r>
              <a:rPr lang="ko-KR" altLang="en-US" dirty="0"/>
              <a:t>는 </a:t>
            </a:r>
            <a:r>
              <a:rPr lang="en-US" altLang="ko-KR" dirty="0" err="1"/>
              <a:t>InfluxData</a:t>
            </a:r>
            <a:r>
              <a:rPr lang="ko-KR" altLang="en-US" dirty="0"/>
              <a:t>에</a:t>
            </a:r>
            <a:r>
              <a:rPr lang="en-US" altLang="ko-KR" dirty="0"/>
              <a:t> </a:t>
            </a:r>
            <a:r>
              <a:rPr lang="ko-KR" altLang="en-US" dirty="0"/>
              <a:t>의해 개발</a:t>
            </a:r>
            <a:endParaRPr lang="en-US" altLang="ko-KR" dirty="0"/>
          </a:p>
          <a:p>
            <a:pPr lvl="1"/>
            <a:r>
              <a:rPr lang="ko-KR" altLang="en-US" dirty="0"/>
              <a:t>시계열</a:t>
            </a:r>
            <a:r>
              <a:rPr lang="en-US" altLang="ko-KR" dirty="0"/>
              <a:t>(Time-series) </a:t>
            </a:r>
            <a:r>
              <a:rPr lang="ko-KR" altLang="en-US" dirty="0"/>
              <a:t>데이터를 저장하는 데이터 저장소</a:t>
            </a:r>
            <a:endParaRPr lang="en-US" altLang="ko-KR" dirty="0"/>
          </a:p>
          <a:p>
            <a:pPr lvl="2"/>
            <a:r>
              <a:rPr lang="ko-KR" altLang="en-US" dirty="0"/>
              <a:t>시계열 데이터</a:t>
            </a:r>
            <a:r>
              <a:rPr lang="en-US" altLang="ko-KR" dirty="0"/>
              <a:t> - </a:t>
            </a:r>
            <a:r>
              <a:rPr lang="ko-KR" altLang="en-US" dirty="0"/>
              <a:t>시간 순서에 따라 발생하는 데이터</a:t>
            </a:r>
            <a:endParaRPr lang="en-US" altLang="ko-KR" dirty="0"/>
          </a:p>
          <a:p>
            <a:pPr lvl="2"/>
            <a:r>
              <a:rPr lang="ko-KR" altLang="en-US" dirty="0"/>
              <a:t>예</a:t>
            </a:r>
            <a:r>
              <a:rPr lang="en-US" altLang="ko-KR" dirty="0"/>
              <a:t>, IoT </a:t>
            </a:r>
            <a:r>
              <a:rPr lang="ko-KR" altLang="en-US" dirty="0" err="1"/>
              <a:t>기기들로부터의</a:t>
            </a:r>
            <a:r>
              <a:rPr lang="ko-KR" altLang="en-US" dirty="0"/>
              <a:t> 센서 데이터</a:t>
            </a:r>
            <a:r>
              <a:rPr lang="en-US" altLang="ko-KR" dirty="0"/>
              <a:t>, </a:t>
            </a:r>
            <a:r>
              <a:rPr lang="ko-KR" altLang="en-US" dirty="0"/>
              <a:t>다이어트를 위한 매일 기록하는 몸무게 데이터 등</a:t>
            </a:r>
            <a:endParaRPr lang="en-US" altLang="ko-KR" dirty="0"/>
          </a:p>
          <a:p>
            <a:pPr lvl="1"/>
            <a:r>
              <a:rPr lang="ko-KR" altLang="en-US" dirty="0">
                <a:solidFill>
                  <a:schemeClr val="bg1">
                    <a:lumMod val="65000"/>
                  </a:schemeClr>
                </a:solidFill>
              </a:rPr>
              <a:t>운영 모니터링</a:t>
            </a:r>
            <a:r>
              <a:rPr lang="en-US" altLang="ko-KR" dirty="0">
                <a:solidFill>
                  <a:schemeClr val="bg1">
                    <a:lumMod val="65000"/>
                  </a:schemeClr>
                </a:solidFill>
              </a:rPr>
              <a:t>, </a:t>
            </a:r>
            <a:r>
              <a:rPr lang="ko-KR" altLang="en-US" dirty="0">
                <a:solidFill>
                  <a:schemeClr val="bg1">
                    <a:lumMod val="65000"/>
                  </a:schemeClr>
                </a:solidFill>
              </a:rPr>
              <a:t>애플리케이션 매트릭스</a:t>
            </a:r>
            <a:r>
              <a:rPr lang="en-US" altLang="ko-KR" dirty="0">
                <a:solidFill>
                  <a:schemeClr val="bg1">
                    <a:lumMod val="65000"/>
                  </a:schemeClr>
                </a:solidFill>
              </a:rPr>
              <a:t>, </a:t>
            </a:r>
            <a:r>
              <a:rPr lang="ko-KR" altLang="en-US" dirty="0">
                <a:solidFill>
                  <a:schemeClr val="bg1">
                    <a:lumMod val="65000"/>
                  </a:schemeClr>
                </a:solidFill>
              </a:rPr>
              <a:t>사물인터넷 센서 데이터</a:t>
            </a:r>
            <a:r>
              <a:rPr lang="en-US" altLang="ko-KR" dirty="0">
                <a:solidFill>
                  <a:schemeClr val="bg1">
                    <a:lumMod val="65000"/>
                  </a:schemeClr>
                </a:solidFill>
              </a:rPr>
              <a:t>, </a:t>
            </a:r>
            <a:r>
              <a:rPr lang="ko-KR" altLang="en-US" dirty="0">
                <a:solidFill>
                  <a:schemeClr val="bg1">
                    <a:lumMod val="65000"/>
                  </a:schemeClr>
                </a:solidFill>
              </a:rPr>
              <a:t>실시간 부석 등에서 시계열 데이터의 고속</a:t>
            </a:r>
            <a:r>
              <a:rPr lang="en-US" altLang="ko-KR" dirty="0">
                <a:solidFill>
                  <a:schemeClr val="bg1">
                    <a:lumMod val="65000"/>
                  </a:schemeClr>
                </a:solidFill>
              </a:rPr>
              <a:t>..</a:t>
            </a:r>
          </a:p>
          <a:p>
            <a:pPr lvl="1"/>
            <a:r>
              <a:rPr lang="ko-KR" altLang="en-US" dirty="0">
                <a:solidFill>
                  <a:schemeClr val="bg1">
                    <a:lumMod val="65000"/>
                  </a:schemeClr>
                </a:solidFill>
              </a:rPr>
              <a:t>모든 </a:t>
            </a:r>
            <a:r>
              <a:rPr lang="en-US" altLang="ko-KR" dirty="0">
                <a:solidFill>
                  <a:schemeClr val="bg1">
                    <a:lumMod val="65000"/>
                  </a:schemeClr>
                </a:solidFill>
              </a:rPr>
              <a:t>Row</a:t>
            </a:r>
            <a:r>
              <a:rPr lang="ko-KR" altLang="en-US" dirty="0">
                <a:solidFill>
                  <a:schemeClr val="bg1">
                    <a:lumMod val="65000"/>
                  </a:schemeClr>
                </a:solidFill>
              </a:rPr>
              <a:t>가 </a:t>
            </a:r>
            <a:r>
              <a:rPr lang="en-US" altLang="ko-KR" dirty="0">
                <a:solidFill>
                  <a:schemeClr val="bg1">
                    <a:lumMod val="65000"/>
                  </a:schemeClr>
                </a:solidFill>
              </a:rPr>
              <a:t>Time</a:t>
            </a:r>
            <a:r>
              <a:rPr lang="ko-KR" altLang="en-US" dirty="0">
                <a:solidFill>
                  <a:schemeClr val="bg1">
                    <a:lumMod val="65000"/>
                  </a:schemeClr>
                </a:solidFill>
              </a:rPr>
              <a:t>이라고 불리는 고유한 시간 값을 가짐</a:t>
            </a:r>
            <a:r>
              <a:rPr lang="en-US" altLang="ko-KR" dirty="0">
                <a:solidFill>
                  <a:schemeClr val="bg1">
                    <a:lumMod val="65000"/>
                  </a:schemeClr>
                </a:solidFill>
              </a:rPr>
              <a:t>.</a:t>
            </a:r>
          </a:p>
          <a:p>
            <a:r>
              <a:rPr lang="ko-KR" altLang="en-US" dirty="0">
                <a:solidFill>
                  <a:schemeClr val="bg1">
                    <a:lumMod val="65000"/>
                  </a:schemeClr>
                </a:solidFill>
              </a:rPr>
              <a:t>시계열 데이터의 특징</a:t>
            </a:r>
            <a:endParaRPr lang="en-US" altLang="ko-KR" dirty="0">
              <a:solidFill>
                <a:schemeClr val="bg1">
                  <a:lumMod val="65000"/>
                </a:schemeClr>
              </a:solidFill>
            </a:endParaRPr>
          </a:p>
          <a:p>
            <a:pPr lvl="1"/>
            <a:r>
              <a:rPr lang="ko-KR" altLang="en-US" dirty="0">
                <a:solidFill>
                  <a:schemeClr val="bg1">
                    <a:lumMod val="65000"/>
                  </a:schemeClr>
                </a:solidFill>
              </a:rPr>
              <a:t>시간이 기록된 모든 데이터</a:t>
            </a:r>
            <a:endParaRPr lang="en-US" altLang="ko-KR" dirty="0">
              <a:solidFill>
                <a:schemeClr val="bg1">
                  <a:lumMod val="65000"/>
                </a:schemeClr>
              </a:solidFill>
            </a:endParaRPr>
          </a:p>
          <a:p>
            <a:pPr lvl="1"/>
            <a:r>
              <a:rPr lang="ko-KR" altLang="en-US" dirty="0">
                <a:solidFill>
                  <a:schemeClr val="bg1">
                    <a:lumMod val="65000"/>
                  </a:schemeClr>
                </a:solidFill>
              </a:rPr>
              <a:t>규칙적</a:t>
            </a:r>
            <a:r>
              <a:rPr lang="en-US" altLang="ko-KR" dirty="0">
                <a:solidFill>
                  <a:schemeClr val="bg1">
                    <a:lumMod val="65000"/>
                  </a:schemeClr>
                </a:solidFill>
              </a:rPr>
              <a:t>(Metric) </a:t>
            </a:r>
            <a:r>
              <a:rPr lang="ko-KR" altLang="en-US" dirty="0">
                <a:solidFill>
                  <a:schemeClr val="bg1">
                    <a:lumMod val="65000"/>
                  </a:schemeClr>
                </a:solidFill>
              </a:rPr>
              <a:t>그리고</a:t>
            </a:r>
            <a:r>
              <a:rPr lang="en-US" altLang="ko-KR" dirty="0">
                <a:solidFill>
                  <a:schemeClr val="bg1">
                    <a:lumMod val="65000"/>
                  </a:schemeClr>
                </a:solidFill>
              </a:rPr>
              <a:t> </a:t>
            </a:r>
            <a:r>
              <a:rPr lang="ko-KR" altLang="en-US" dirty="0">
                <a:solidFill>
                  <a:schemeClr val="bg1">
                    <a:lumMod val="65000"/>
                  </a:schemeClr>
                </a:solidFill>
              </a:rPr>
              <a:t>불규칙적</a:t>
            </a:r>
            <a:r>
              <a:rPr lang="en-US" altLang="ko-KR" dirty="0">
                <a:solidFill>
                  <a:schemeClr val="bg1">
                    <a:lumMod val="65000"/>
                  </a:schemeClr>
                </a:solidFill>
              </a:rPr>
              <a:t>(Event) </a:t>
            </a:r>
            <a:r>
              <a:rPr lang="ko-KR" altLang="en-US" dirty="0">
                <a:solidFill>
                  <a:schemeClr val="bg1">
                    <a:lumMod val="65000"/>
                  </a:schemeClr>
                </a:solidFill>
              </a:rPr>
              <a:t>시간</a:t>
            </a:r>
            <a:r>
              <a:rPr lang="en-US" altLang="ko-KR" dirty="0">
                <a:solidFill>
                  <a:schemeClr val="bg1">
                    <a:lumMod val="65000"/>
                  </a:schemeClr>
                </a:solidFill>
              </a:rPr>
              <a:t> </a:t>
            </a:r>
            <a:r>
              <a:rPr lang="ko-KR" altLang="en-US" dirty="0">
                <a:solidFill>
                  <a:schemeClr val="bg1">
                    <a:lumMod val="65000"/>
                  </a:schemeClr>
                </a:solidFill>
              </a:rPr>
              <a:t>간격에 따라 생성</a:t>
            </a:r>
            <a:endParaRPr lang="en-US" altLang="ko-KR" dirty="0">
              <a:solidFill>
                <a:schemeClr val="bg1">
                  <a:lumMod val="65000"/>
                </a:schemeClr>
              </a:solidFill>
            </a:endParaRPr>
          </a:p>
          <a:p>
            <a:pPr lvl="1"/>
            <a:r>
              <a:rPr lang="ko-KR" altLang="en-US" dirty="0">
                <a:solidFill>
                  <a:schemeClr val="bg1">
                    <a:lumMod val="65000"/>
                  </a:schemeClr>
                </a:solidFill>
              </a:rPr>
              <a:t>거대한 </a:t>
            </a:r>
            <a:r>
              <a:rPr lang="ko-KR" altLang="en-US" dirty="0" err="1">
                <a:solidFill>
                  <a:schemeClr val="bg1">
                    <a:lumMod val="65000"/>
                  </a:schemeClr>
                </a:solidFill>
              </a:rPr>
              <a:t>데이터량</a:t>
            </a:r>
            <a:endParaRPr lang="en-US" altLang="ko-KR" dirty="0">
              <a:solidFill>
                <a:schemeClr val="bg1">
                  <a:lumMod val="65000"/>
                </a:schemeClr>
              </a:solidFill>
            </a:endParaRPr>
          </a:p>
          <a:p>
            <a:pPr lvl="1"/>
            <a:r>
              <a:rPr lang="ko-KR" altLang="en-US" dirty="0">
                <a:solidFill>
                  <a:schemeClr val="bg1">
                    <a:lumMod val="65000"/>
                  </a:schemeClr>
                </a:solidFill>
              </a:rPr>
              <a:t>실시간이며 시간이 중요</a:t>
            </a:r>
            <a:endParaRPr lang="en-US" altLang="ko-KR" dirty="0">
              <a:solidFill>
                <a:schemeClr val="bg1">
                  <a:lumMod val="65000"/>
                </a:schemeClr>
              </a:solidFill>
            </a:endParaRPr>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85</a:t>
            </a:fld>
            <a:endParaRPr lang="en-US" dirty="0"/>
          </a:p>
        </p:txBody>
      </p:sp>
    </p:spTree>
    <p:extLst>
      <p:ext uri="{BB962C8B-B14F-4D97-AF65-F5344CB8AC3E}">
        <p14:creationId xmlns:p14="http://schemas.microsoft.com/office/powerpoint/2010/main" val="3225686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marL="0" indent="0"/>
            <a:r>
              <a:rPr lang="en-US" altLang="ko-KR" dirty="0" err="1"/>
              <a:t>InfluxDB</a:t>
            </a:r>
            <a:r>
              <a:rPr lang="en-US" altLang="ko-KR" dirty="0"/>
              <a:t> </a:t>
            </a:r>
            <a:r>
              <a:rPr lang="ko-KR" altLang="en-US" dirty="0"/>
              <a:t>소개</a:t>
            </a:r>
            <a:endParaRPr lang="en-US" altLang="ko-KR" dirty="0"/>
          </a:p>
        </p:txBody>
      </p:sp>
      <p:sp>
        <p:nvSpPr>
          <p:cNvPr id="3" name="내용 개체 틀 2"/>
          <p:cNvSpPr>
            <a:spLocks noGrp="1"/>
          </p:cNvSpPr>
          <p:nvPr>
            <p:ph sz="quarter" idx="11"/>
          </p:nvPr>
        </p:nvSpPr>
        <p:spPr>
          <a:xfrm>
            <a:off x="266399" y="578149"/>
            <a:ext cx="11039253" cy="1745730"/>
          </a:xfrm>
        </p:spPr>
        <p:txBody>
          <a:bodyPr/>
          <a:lstStyle/>
          <a:p>
            <a:r>
              <a:rPr lang="en-US" altLang="ko-KR" dirty="0" err="1"/>
              <a:t>InfluxDB</a:t>
            </a:r>
            <a:endParaRPr lang="en-US" altLang="ko-KR" dirty="0"/>
          </a:p>
          <a:p>
            <a:pPr lvl="1"/>
            <a:r>
              <a:rPr lang="en-US" altLang="ko-KR" dirty="0" err="1"/>
              <a:t>InfluxDB</a:t>
            </a:r>
            <a:r>
              <a:rPr lang="ko-KR" altLang="en-US" dirty="0"/>
              <a:t>는 </a:t>
            </a:r>
            <a:r>
              <a:rPr lang="en-US" altLang="ko-KR" dirty="0" err="1"/>
              <a:t>InfluxData</a:t>
            </a:r>
            <a:r>
              <a:rPr lang="ko-KR" altLang="en-US" dirty="0"/>
              <a:t>에</a:t>
            </a:r>
            <a:r>
              <a:rPr lang="en-US" altLang="ko-KR" dirty="0"/>
              <a:t> </a:t>
            </a:r>
            <a:r>
              <a:rPr lang="ko-KR" altLang="en-US" dirty="0"/>
              <a:t>의해 개발</a:t>
            </a:r>
            <a:endParaRPr lang="en-US" altLang="ko-KR" dirty="0"/>
          </a:p>
          <a:p>
            <a:pPr lvl="1"/>
            <a:r>
              <a:rPr lang="ko-KR" altLang="en-US" dirty="0"/>
              <a:t>시계열</a:t>
            </a:r>
            <a:r>
              <a:rPr lang="en-US" altLang="ko-KR" dirty="0"/>
              <a:t>(Time-series) </a:t>
            </a:r>
            <a:r>
              <a:rPr lang="ko-KR" altLang="en-US" dirty="0"/>
              <a:t>데이터를 저장하는 데이터 저장소</a:t>
            </a:r>
            <a:endParaRPr lang="en-US" altLang="ko-KR" dirty="0"/>
          </a:p>
          <a:p>
            <a:pPr lvl="2"/>
            <a:r>
              <a:rPr lang="ko-KR" altLang="en-US" dirty="0"/>
              <a:t>시계열 데이터</a:t>
            </a:r>
            <a:r>
              <a:rPr lang="en-US" altLang="ko-KR" dirty="0"/>
              <a:t> - </a:t>
            </a:r>
            <a:r>
              <a:rPr lang="ko-KR" altLang="en-US" dirty="0"/>
              <a:t>시간 순서에 따라 발생하는 데이터</a:t>
            </a:r>
            <a:endParaRPr lang="en-US" altLang="ko-KR" dirty="0"/>
          </a:p>
          <a:p>
            <a:pPr lvl="2"/>
            <a:r>
              <a:rPr lang="ko-KR" altLang="en-US" dirty="0"/>
              <a:t>예</a:t>
            </a:r>
            <a:r>
              <a:rPr lang="en-US" altLang="ko-KR" dirty="0"/>
              <a:t>, IoT </a:t>
            </a:r>
            <a:r>
              <a:rPr lang="ko-KR" altLang="en-US" dirty="0" err="1"/>
              <a:t>기기들로부터의</a:t>
            </a:r>
            <a:r>
              <a:rPr lang="ko-KR" altLang="en-US" dirty="0"/>
              <a:t> 센서 데이터</a:t>
            </a:r>
            <a:r>
              <a:rPr lang="en-US" altLang="ko-KR" dirty="0"/>
              <a:t>, </a:t>
            </a:r>
            <a:r>
              <a:rPr lang="ko-KR" altLang="en-US" dirty="0"/>
              <a:t>다이어트를 위한 매일 기록하는 몸무게 데이터 등</a:t>
            </a:r>
            <a:endParaRPr lang="en-US" altLang="ko-KR" dirty="0"/>
          </a:p>
          <a:p>
            <a:r>
              <a:rPr lang="ko-KR" altLang="en-US" dirty="0"/>
              <a:t>시계열 데이터 베이스의 트랜드</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lvl="2"/>
            <a:r>
              <a:rPr lang="ko-KR" altLang="en-US" dirty="0"/>
              <a:t>출처 </a:t>
            </a:r>
            <a:r>
              <a:rPr lang="en-US" altLang="ko-KR" dirty="0"/>
              <a:t>- </a:t>
            </a:r>
            <a:r>
              <a:rPr lang="en-US" altLang="ko-KR" dirty="0">
                <a:hlinkClick r:id="rId3"/>
              </a:rPr>
              <a:t>https://db-engines.com/en/ranking/time+series+dbms</a:t>
            </a:r>
            <a:endParaRPr lang="en-US" altLang="ko-KR" dirty="0"/>
          </a:p>
          <a:p>
            <a:pPr lvl="2"/>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86</a:t>
            </a:fld>
            <a:endParaRPr lang="en-US" dirty="0"/>
          </a:p>
        </p:txBody>
      </p:sp>
      <p:pic>
        <p:nvPicPr>
          <p:cNvPr id="6" name="그림 5">
            <a:extLst>
              <a:ext uri="{FF2B5EF4-FFF2-40B4-BE49-F238E27FC236}">
                <a16:creationId xmlns:a16="http://schemas.microsoft.com/office/drawing/2014/main" id="{A3DE116A-501F-4FF4-AD85-B29BAF335E6F}"/>
              </a:ext>
            </a:extLst>
          </p:cNvPr>
          <p:cNvPicPr>
            <a:picLocks noChangeAspect="1"/>
          </p:cNvPicPr>
          <p:nvPr/>
        </p:nvPicPr>
        <p:blipFill>
          <a:blip r:embed="rId4"/>
          <a:stretch>
            <a:fillRect/>
          </a:stretch>
        </p:blipFill>
        <p:spPr>
          <a:xfrm>
            <a:off x="2304653" y="2664023"/>
            <a:ext cx="6035040" cy="1973580"/>
          </a:xfrm>
          <a:prstGeom prst="rect">
            <a:avLst/>
          </a:prstGeom>
        </p:spPr>
      </p:pic>
    </p:spTree>
    <p:extLst>
      <p:ext uri="{BB962C8B-B14F-4D97-AF65-F5344CB8AC3E}">
        <p14:creationId xmlns:p14="http://schemas.microsoft.com/office/powerpoint/2010/main" val="1721317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err="1"/>
              <a:t>InfluxDB</a:t>
            </a:r>
            <a:r>
              <a:rPr lang="en-US" altLang="ko-KR" dirty="0"/>
              <a:t> </a:t>
            </a:r>
            <a:r>
              <a:rPr lang="ko-KR" altLang="en-US" dirty="0"/>
              <a:t>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Ubuntu</a:t>
            </a:r>
            <a:r>
              <a:rPr lang="ko-KR" altLang="en-US" dirty="0"/>
              <a:t>의 버전 확인</a:t>
            </a:r>
            <a:endParaRPr lang="en-US" altLang="ko-KR" dirty="0"/>
          </a:p>
          <a:p>
            <a:pPr lvl="1"/>
            <a:r>
              <a:rPr lang="en-US" altLang="ko-KR" dirty="0" err="1"/>
              <a:t>phirippa@ubuntu</a:t>
            </a:r>
            <a:r>
              <a:rPr lang="en-US" altLang="ko-KR" dirty="0"/>
              <a:t>:~$</a:t>
            </a:r>
            <a:r>
              <a:rPr lang="ko-KR" altLang="en-US" dirty="0"/>
              <a:t> </a:t>
            </a:r>
            <a:r>
              <a:rPr lang="en-US" altLang="ko-KR" dirty="0" err="1"/>
              <a:t>lsb_release</a:t>
            </a:r>
            <a:r>
              <a:rPr lang="ko-KR" altLang="en-US" dirty="0"/>
              <a:t> </a:t>
            </a:r>
            <a:r>
              <a:rPr lang="en-US" altLang="ko-KR" dirty="0"/>
              <a:t>–d</a:t>
            </a:r>
          </a:p>
          <a:p>
            <a:pPr lvl="2"/>
            <a:r>
              <a:rPr lang="en-US" altLang="ko-KR" dirty="0"/>
              <a:t>description:	Ubuntu 20.04.02 LTS</a:t>
            </a:r>
          </a:p>
          <a:p>
            <a:r>
              <a:rPr lang="en-US" altLang="ko-KR" dirty="0"/>
              <a:t>Install</a:t>
            </a:r>
            <a:r>
              <a:rPr lang="ko-KR" altLang="en-US" dirty="0"/>
              <a:t> </a:t>
            </a:r>
            <a:r>
              <a:rPr lang="en-US" altLang="ko-KR" dirty="0" err="1"/>
              <a:t>cURL</a:t>
            </a:r>
            <a:r>
              <a:rPr lang="en-US" altLang="ko-KR" dirty="0"/>
              <a:t> for Ubuntu Linux</a:t>
            </a:r>
          </a:p>
          <a:p>
            <a:pPr lvl="1"/>
            <a:r>
              <a:rPr lang="en-US" altLang="ko-KR" dirty="0"/>
              <a:t>$ </a:t>
            </a:r>
            <a:r>
              <a:rPr lang="en-US" altLang="ko-KR" dirty="0" err="1"/>
              <a:t>sudo</a:t>
            </a:r>
            <a:r>
              <a:rPr lang="ko-KR" altLang="en-US" dirty="0"/>
              <a:t> </a:t>
            </a:r>
            <a:r>
              <a:rPr lang="en-US" altLang="ko-KR" dirty="0"/>
              <a:t>apt</a:t>
            </a:r>
            <a:r>
              <a:rPr lang="ko-KR" altLang="en-US" dirty="0"/>
              <a:t> </a:t>
            </a:r>
            <a:r>
              <a:rPr lang="en-US" altLang="ko-KR" dirty="0"/>
              <a:t>update</a:t>
            </a:r>
            <a:r>
              <a:rPr lang="ko-KR" altLang="en-US" dirty="0"/>
              <a:t> </a:t>
            </a:r>
            <a:r>
              <a:rPr lang="en-US" altLang="ko-KR" dirty="0"/>
              <a:t>&amp;&amp;</a:t>
            </a:r>
            <a:r>
              <a:rPr lang="ko-KR" altLang="en-US" dirty="0"/>
              <a:t> </a:t>
            </a:r>
            <a:r>
              <a:rPr lang="en-US" altLang="ko-KR" dirty="0" err="1"/>
              <a:t>sudo</a:t>
            </a:r>
            <a:r>
              <a:rPr lang="ko-KR" altLang="en-US" dirty="0"/>
              <a:t> </a:t>
            </a:r>
            <a:r>
              <a:rPr lang="en-US" altLang="ko-KR" dirty="0"/>
              <a:t>apt</a:t>
            </a:r>
            <a:r>
              <a:rPr lang="ko-KR" altLang="en-US" dirty="0"/>
              <a:t> </a:t>
            </a:r>
            <a:r>
              <a:rPr lang="en-US" altLang="ko-KR" dirty="0"/>
              <a:t>upgrade -y</a:t>
            </a:r>
          </a:p>
          <a:p>
            <a:pPr lvl="1"/>
            <a:r>
              <a:rPr lang="en-US" altLang="ko-KR" dirty="0"/>
              <a:t>$ </a:t>
            </a:r>
            <a:r>
              <a:rPr lang="en-US" altLang="ko-KR" dirty="0" err="1"/>
              <a:t>sudo</a:t>
            </a:r>
            <a:r>
              <a:rPr lang="en-US" altLang="ko-KR" dirty="0"/>
              <a:t> apt install curl</a:t>
            </a:r>
          </a:p>
          <a:p>
            <a:pPr lvl="1"/>
            <a:r>
              <a:rPr lang="en-US" altLang="ko-KR" dirty="0">
                <a:solidFill>
                  <a:schemeClr val="bg1">
                    <a:lumMod val="75000"/>
                  </a:schemeClr>
                </a:solidFill>
              </a:rPr>
              <a:t>$ curl --version</a:t>
            </a:r>
          </a:p>
          <a:p>
            <a:pPr lvl="2"/>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87</a:t>
            </a:fld>
            <a:endParaRPr lang="en-US" dirty="0"/>
          </a:p>
        </p:txBody>
      </p:sp>
    </p:spTree>
    <p:extLst>
      <p:ext uri="{BB962C8B-B14F-4D97-AF65-F5344CB8AC3E}">
        <p14:creationId xmlns:p14="http://schemas.microsoft.com/office/powerpoint/2010/main" val="862020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err="1"/>
              <a:t>InfluxDB</a:t>
            </a:r>
            <a:r>
              <a:rPr lang="en-US" altLang="ko-KR" dirty="0"/>
              <a:t> </a:t>
            </a:r>
            <a:r>
              <a:rPr lang="ko-KR" altLang="en-US" dirty="0"/>
              <a:t>설치</a:t>
            </a:r>
          </a:p>
        </p:txBody>
      </p:sp>
      <p:sp>
        <p:nvSpPr>
          <p:cNvPr id="2" name="내용 개체 틀 1"/>
          <p:cNvSpPr>
            <a:spLocks noGrp="1"/>
          </p:cNvSpPr>
          <p:nvPr>
            <p:ph sz="quarter" idx="11"/>
          </p:nvPr>
        </p:nvSpPr>
        <p:spPr>
          <a:xfrm>
            <a:off x="144413" y="578149"/>
            <a:ext cx="11255675" cy="1745730"/>
          </a:xfrm>
        </p:spPr>
        <p:txBody>
          <a:bodyPr/>
          <a:lstStyle/>
          <a:p>
            <a:r>
              <a:rPr lang="en-US" altLang="ko-KR" dirty="0"/>
              <a:t>How to install </a:t>
            </a:r>
            <a:r>
              <a:rPr lang="en-US" altLang="ko-KR" dirty="0" err="1"/>
              <a:t>InfluxDB</a:t>
            </a:r>
            <a:r>
              <a:rPr lang="en-US" altLang="ko-KR" dirty="0"/>
              <a:t> on Ubuntu 20.04</a:t>
            </a:r>
          </a:p>
          <a:p>
            <a:pPr lvl="1"/>
            <a:r>
              <a:rPr lang="en-US" altLang="ko-KR" dirty="0"/>
              <a:t>Installation</a:t>
            </a:r>
          </a:p>
          <a:p>
            <a:pPr lvl="2"/>
            <a:r>
              <a:rPr lang="en-US" altLang="ko-KR" dirty="0" err="1">
                <a:solidFill>
                  <a:schemeClr val="bg1">
                    <a:lumMod val="75000"/>
                  </a:schemeClr>
                </a:solidFill>
              </a:rPr>
              <a:t>InfluxDb</a:t>
            </a:r>
            <a:r>
              <a:rPr lang="en-US" altLang="ko-KR" dirty="0">
                <a:solidFill>
                  <a:schemeClr val="bg1">
                    <a:lumMod val="75000"/>
                  </a:schemeClr>
                </a:solidFill>
              </a:rPr>
              <a:t> can be installed by directly querying the official repositories of this tool. First, add them to your list, by typing the following commands:</a:t>
            </a:r>
          </a:p>
          <a:p>
            <a:pPr lvl="2"/>
            <a:r>
              <a:rPr lang="en-US" altLang="ko-KR" dirty="0">
                <a:solidFill>
                  <a:schemeClr val="bg1">
                    <a:lumMod val="50000"/>
                  </a:schemeClr>
                </a:solidFill>
              </a:rPr>
              <a:t>$</a:t>
            </a:r>
            <a:r>
              <a:rPr lang="en-US" altLang="ko-KR" dirty="0"/>
              <a:t> </a:t>
            </a:r>
            <a:r>
              <a:rPr lang="en-US" altLang="ko-KR" dirty="0" err="1"/>
              <a:t>sudo</a:t>
            </a:r>
            <a:r>
              <a:rPr lang="en-US" altLang="ko-KR" dirty="0"/>
              <a:t> curl –</a:t>
            </a:r>
            <a:r>
              <a:rPr lang="en-US" altLang="ko-KR" dirty="0" err="1"/>
              <a:t>sl</a:t>
            </a:r>
            <a:r>
              <a:rPr lang="en-US" altLang="ko-KR" dirty="0"/>
              <a:t> https://repos.influxdata.com/influxdb.key | </a:t>
            </a:r>
            <a:r>
              <a:rPr lang="en-US" altLang="ko-KR" dirty="0" err="1"/>
              <a:t>sudo</a:t>
            </a:r>
            <a:r>
              <a:rPr lang="en-US" altLang="ko-KR" dirty="0"/>
              <a:t> apt-key add – </a:t>
            </a:r>
          </a:p>
          <a:p>
            <a:pPr lvl="2"/>
            <a:r>
              <a:rPr lang="en-US" altLang="ko-KR" dirty="0">
                <a:solidFill>
                  <a:schemeClr val="bg1">
                    <a:lumMod val="50000"/>
                  </a:schemeClr>
                </a:solidFill>
              </a:rPr>
              <a:t>$</a:t>
            </a:r>
            <a:r>
              <a:rPr lang="en-US" altLang="ko-KR" dirty="0"/>
              <a:t> </a:t>
            </a:r>
            <a:r>
              <a:rPr lang="en-US" altLang="ko-KR" dirty="0" err="1"/>
              <a:t>sudo</a:t>
            </a:r>
            <a:r>
              <a:rPr lang="en-US" altLang="ko-KR" dirty="0"/>
              <a:t> </a:t>
            </a:r>
            <a:r>
              <a:rPr lang="en-US" altLang="ko-KR" i="0" dirty="0">
                <a:solidFill>
                  <a:srgbClr val="E0C46C"/>
                </a:solidFill>
                <a:effectLst/>
                <a:latin typeface="맑은고딕"/>
              </a:rPr>
              <a:t>echo</a:t>
            </a:r>
            <a:r>
              <a:rPr lang="en-US" altLang="ko-KR" i="0" dirty="0">
                <a:solidFill>
                  <a:srgbClr val="BABABA"/>
                </a:solidFill>
                <a:effectLst/>
                <a:latin typeface="맑은고딕"/>
              </a:rPr>
              <a:t> </a:t>
            </a:r>
            <a:r>
              <a:rPr lang="en-US" altLang="ko-KR" i="0" dirty="0">
                <a:solidFill>
                  <a:srgbClr val="6A8759"/>
                </a:solidFill>
                <a:effectLst/>
                <a:latin typeface="맑은고딕"/>
              </a:rPr>
              <a:t>"deb https://repos.influxdata.com/ubuntu `</a:t>
            </a:r>
            <a:r>
              <a:rPr lang="en-US" altLang="ko-KR" i="0" dirty="0" err="1">
                <a:solidFill>
                  <a:srgbClr val="6A8759"/>
                </a:solidFill>
                <a:effectLst/>
                <a:latin typeface="맑은고딕"/>
              </a:rPr>
              <a:t>lsb_release</a:t>
            </a:r>
            <a:r>
              <a:rPr lang="en-US" altLang="ko-KR" i="0" dirty="0">
                <a:solidFill>
                  <a:srgbClr val="6A8759"/>
                </a:solidFill>
                <a:effectLst/>
                <a:latin typeface="맑은고딕"/>
              </a:rPr>
              <a:t> -</a:t>
            </a:r>
            <a:r>
              <a:rPr lang="en-US" altLang="ko-KR" i="0" dirty="0" err="1">
                <a:solidFill>
                  <a:srgbClr val="6A8759"/>
                </a:solidFill>
                <a:effectLst/>
                <a:latin typeface="맑은고딕"/>
              </a:rPr>
              <a:t>sc</a:t>
            </a:r>
            <a:r>
              <a:rPr lang="en-US" altLang="ko-KR" i="0" dirty="0">
                <a:solidFill>
                  <a:srgbClr val="6A8759"/>
                </a:solidFill>
                <a:effectLst/>
                <a:latin typeface="맑은고딕"/>
              </a:rPr>
              <a:t>` stable"</a:t>
            </a:r>
            <a:r>
              <a:rPr lang="en-US" altLang="ko-KR" i="0" dirty="0">
                <a:solidFill>
                  <a:srgbClr val="BABABA"/>
                </a:solidFill>
                <a:effectLst/>
                <a:latin typeface="맑은고딕"/>
              </a:rPr>
              <a:t> | tee /</a:t>
            </a:r>
            <a:r>
              <a:rPr lang="en-US" altLang="ko-KR" i="0" dirty="0" err="1">
                <a:solidFill>
                  <a:srgbClr val="BABABA"/>
                </a:solidFill>
                <a:effectLst/>
                <a:latin typeface="맑은고딕"/>
              </a:rPr>
              <a:t>etc</a:t>
            </a:r>
            <a:r>
              <a:rPr lang="en-US" altLang="ko-KR" i="0" dirty="0">
                <a:solidFill>
                  <a:srgbClr val="BABABA"/>
                </a:solidFill>
                <a:effectLst/>
                <a:latin typeface="맑은고딕"/>
              </a:rPr>
              <a:t>/apt/</a:t>
            </a:r>
            <a:r>
              <a:rPr lang="en-US" altLang="ko-KR" i="0" dirty="0" err="1">
                <a:solidFill>
                  <a:srgbClr val="BABABA"/>
                </a:solidFill>
                <a:effectLst/>
                <a:latin typeface="맑은고딕"/>
              </a:rPr>
              <a:t>sources.list.d</a:t>
            </a:r>
            <a:r>
              <a:rPr lang="en-US" altLang="ko-KR" i="0" dirty="0">
                <a:solidFill>
                  <a:srgbClr val="BABABA"/>
                </a:solidFill>
                <a:effectLst/>
                <a:latin typeface="맑은고딕"/>
              </a:rPr>
              <a:t>/</a:t>
            </a:r>
            <a:r>
              <a:rPr lang="en-US" altLang="ko-KR" i="0" dirty="0" err="1">
                <a:solidFill>
                  <a:srgbClr val="BABABA"/>
                </a:solidFill>
                <a:effectLst/>
                <a:latin typeface="맑은고딕"/>
              </a:rPr>
              <a:t>influxdb.list</a:t>
            </a:r>
            <a:endParaRPr lang="en-US" altLang="ko-KR" i="0" dirty="0">
              <a:solidFill>
                <a:srgbClr val="BABABA"/>
              </a:solidFill>
              <a:effectLst/>
              <a:latin typeface="맑은고딕"/>
            </a:endParaRPr>
          </a:p>
          <a:p>
            <a:pPr lvl="2"/>
            <a:r>
              <a:rPr lang="en-US" altLang="ko-KR" dirty="0"/>
              <a:t>$ </a:t>
            </a:r>
            <a:r>
              <a:rPr lang="en-US" altLang="ko-KR" dirty="0" err="1"/>
              <a:t>sudo</a:t>
            </a:r>
            <a:r>
              <a:rPr lang="en-US" altLang="ko-KR" dirty="0"/>
              <a:t> apt update</a:t>
            </a:r>
          </a:p>
          <a:p>
            <a:pPr lvl="2"/>
            <a:r>
              <a:rPr lang="en-US" altLang="ko-KR" dirty="0">
                <a:solidFill>
                  <a:schemeClr val="bg1">
                    <a:lumMod val="75000"/>
                  </a:schemeClr>
                </a:solidFill>
              </a:rPr>
              <a:t>Once the list of repositories has been updated, proceed with the installation of </a:t>
            </a:r>
            <a:r>
              <a:rPr lang="en-US" altLang="ko-KR" dirty="0" err="1">
                <a:solidFill>
                  <a:schemeClr val="bg1">
                    <a:lumMod val="75000"/>
                  </a:schemeClr>
                </a:solidFill>
              </a:rPr>
              <a:t>InfluxDB</a:t>
            </a:r>
            <a:r>
              <a:rPr lang="en-US" altLang="ko-KR" dirty="0">
                <a:solidFill>
                  <a:schemeClr val="bg1">
                    <a:lumMod val="75000"/>
                  </a:schemeClr>
                </a:solidFill>
              </a:rPr>
              <a:t> using the command:</a:t>
            </a:r>
          </a:p>
          <a:p>
            <a:pPr lvl="2"/>
            <a:r>
              <a:rPr lang="en-US" altLang="ko-KR" dirty="0"/>
              <a:t>$ </a:t>
            </a:r>
            <a:r>
              <a:rPr lang="en-US" altLang="ko-KR" dirty="0" err="1"/>
              <a:t>sudo</a:t>
            </a:r>
            <a:r>
              <a:rPr lang="en-US" altLang="ko-KR" dirty="0"/>
              <a:t> apt install </a:t>
            </a:r>
            <a:r>
              <a:rPr lang="en-US" altLang="ko-KR" dirty="0" err="1"/>
              <a:t>influxdb</a:t>
            </a:r>
            <a:endParaRPr lang="en-US" altLang="ko-KR" dirty="0"/>
          </a:p>
          <a:p>
            <a:pPr lvl="2"/>
            <a:r>
              <a:rPr lang="en-US" altLang="ko-KR" dirty="0">
                <a:solidFill>
                  <a:schemeClr val="bg1">
                    <a:lumMod val="75000"/>
                  </a:schemeClr>
                </a:solidFill>
              </a:rPr>
              <a:t>Once installed check the status of the service via:</a:t>
            </a:r>
          </a:p>
          <a:p>
            <a:pPr lvl="2"/>
            <a:r>
              <a:rPr lang="en-US" altLang="ko-KR" dirty="0"/>
              <a:t>$ </a:t>
            </a:r>
            <a:r>
              <a:rPr lang="en-US" altLang="ko-KR" dirty="0" err="1"/>
              <a:t>sudo</a:t>
            </a:r>
            <a:r>
              <a:rPr lang="en-US" altLang="ko-KR" dirty="0"/>
              <a:t> </a:t>
            </a:r>
            <a:r>
              <a:rPr lang="en-US" altLang="ko-KR" dirty="0" err="1"/>
              <a:t>systemctl</a:t>
            </a:r>
            <a:r>
              <a:rPr lang="en-US" altLang="ko-KR" dirty="0"/>
              <a:t> status </a:t>
            </a:r>
            <a:r>
              <a:rPr lang="en-US" altLang="ko-KR" dirty="0" err="1"/>
              <a:t>influxdb</a:t>
            </a:r>
            <a:endParaRPr lang="en-US" altLang="ko-KR" dirty="0"/>
          </a:p>
          <a:p>
            <a:pPr lvl="3"/>
            <a:endParaRPr lang="en-US" altLang="ko-KR" dirty="0"/>
          </a:p>
          <a:p>
            <a:pPr lvl="3"/>
            <a:endParaRPr lang="en-US" altLang="ko-KR" dirty="0"/>
          </a:p>
          <a:p>
            <a:pPr lvl="3"/>
            <a:endParaRPr lang="en-US" altLang="ko-KR" dirty="0"/>
          </a:p>
          <a:p>
            <a:pPr lvl="2"/>
            <a:r>
              <a:rPr lang="en-US" altLang="ko-KR" dirty="0">
                <a:solidFill>
                  <a:schemeClr val="bg1">
                    <a:lumMod val="75000"/>
                  </a:schemeClr>
                </a:solidFill>
              </a:rPr>
              <a:t>If, when typing this command, a result similar to the one shown in the screenshot above appears, the tool has been correctly installed, but is not running yet.</a:t>
            </a:r>
          </a:p>
          <a:p>
            <a:pPr marL="702000" lvl="3" indent="0">
              <a:buNone/>
            </a:pPr>
            <a:endParaRPr lang="en-US" altLang="ko-KR" dirty="0"/>
          </a:p>
          <a:p>
            <a:pPr lvl="2"/>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88</a:t>
            </a:fld>
            <a:endParaRPr lang="en-US" dirty="0"/>
          </a:p>
        </p:txBody>
      </p:sp>
      <p:pic>
        <p:nvPicPr>
          <p:cNvPr id="5" name="그림 4">
            <a:extLst>
              <a:ext uri="{FF2B5EF4-FFF2-40B4-BE49-F238E27FC236}">
                <a16:creationId xmlns:a16="http://schemas.microsoft.com/office/drawing/2014/main" id="{D6C6B047-2EB9-4B4A-A7B9-B74B27233DC5}"/>
              </a:ext>
            </a:extLst>
          </p:cNvPr>
          <p:cNvPicPr>
            <a:picLocks noChangeAspect="1"/>
          </p:cNvPicPr>
          <p:nvPr/>
        </p:nvPicPr>
        <p:blipFill>
          <a:blip r:embed="rId3"/>
          <a:stretch>
            <a:fillRect/>
          </a:stretch>
        </p:blipFill>
        <p:spPr>
          <a:xfrm>
            <a:off x="1812726" y="3960167"/>
            <a:ext cx="7886700" cy="685800"/>
          </a:xfrm>
          <a:prstGeom prst="rect">
            <a:avLst/>
          </a:prstGeom>
        </p:spPr>
      </p:pic>
    </p:spTree>
    <p:extLst>
      <p:ext uri="{BB962C8B-B14F-4D97-AF65-F5344CB8AC3E}">
        <p14:creationId xmlns:p14="http://schemas.microsoft.com/office/powerpoint/2010/main" val="201190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err="1"/>
              <a:t>InfluxDB</a:t>
            </a:r>
            <a:r>
              <a:rPr lang="en-US" altLang="ko-KR" dirty="0"/>
              <a:t> </a:t>
            </a:r>
            <a:r>
              <a:rPr lang="ko-KR" altLang="en-US" dirty="0"/>
              <a:t>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How to install </a:t>
            </a:r>
            <a:r>
              <a:rPr lang="en-US" altLang="ko-KR" dirty="0" err="1"/>
              <a:t>InfluxDB</a:t>
            </a:r>
            <a:r>
              <a:rPr lang="en-US" altLang="ko-KR" dirty="0"/>
              <a:t> on Ubuntu 20.04</a:t>
            </a:r>
          </a:p>
          <a:p>
            <a:pPr lvl="1"/>
            <a:r>
              <a:rPr lang="en-US" altLang="ko-KR" dirty="0"/>
              <a:t>Installation</a:t>
            </a:r>
          </a:p>
          <a:p>
            <a:pPr lvl="2"/>
            <a:r>
              <a:rPr lang="en-US" altLang="ko-KR" dirty="0">
                <a:solidFill>
                  <a:schemeClr val="bg1">
                    <a:lumMod val="75000"/>
                  </a:schemeClr>
                </a:solidFill>
              </a:rPr>
              <a:t>To start if and make sure that the service is always available every time the machine is restarted, type the command:</a:t>
            </a:r>
          </a:p>
          <a:p>
            <a:pPr lvl="2"/>
            <a:r>
              <a:rPr lang="en-US" altLang="ko-KR" dirty="0"/>
              <a:t>$ </a:t>
            </a:r>
            <a:r>
              <a:rPr lang="en-US" altLang="ko-KR" dirty="0" err="1"/>
              <a:t>sudo</a:t>
            </a:r>
            <a:r>
              <a:rPr lang="en-US" altLang="ko-KR" dirty="0"/>
              <a:t> </a:t>
            </a:r>
            <a:r>
              <a:rPr lang="en-US" altLang="ko-KR" dirty="0" err="1"/>
              <a:t>systemctl</a:t>
            </a:r>
            <a:r>
              <a:rPr lang="en-US" altLang="ko-KR" dirty="0"/>
              <a:t> enable --now </a:t>
            </a:r>
            <a:r>
              <a:rPr lang="en-US" altLang="ko-KR" dirty="0" err="1"/>
              <a:t>influxdb</a:t>
            </a:r>
            <a:endParaRPr lang="en-US" altLang="ko-KR" dirty="0"/>
          </a:p>
          <a:p>
            <a:pPr lvl="2"/>
            <a:r>
              <a:rPr lang="en-US" altLang="ko-KR" dirty="0">
                <a:solidFill>
                  <a:schemeClr val="bg1">
                    <a:lumMod val="75000"/>
                  </a:schemeClr>
                </a:solidFill>
              </a:rPr>
              <a:t>In this way, not only will it start on the spot, but it will be reloaded every time the server is restarted. To start it manually, run, as an </a:t>
            </a:r>
            <a:r>
              <a:rPr lang="en-US" altLang="ko-KR" dirty="0" err="1">
                <a:solidFill>
                  <a:schemeClr val="bg1">
                    <a:lumMod val="75000"/>
                  </a:schemeClr>
                </a:solidFill>
              </a:rPr>
              <a:t>aslternative</a:t>
            </a:r>
            <a:r>
              <a:rPr lang="en-US" altLang="ko-KR" dirty="0">
                <a:solidFill>
                  <a:schemeClr val="bg1">
                    <a:lumMod val="75000"/>
                  </a:schemeClr>
                </a:solidFill>
              </a:rPr>
              <a:t> to the command shown above, the following:</a:t>
            </a:r>
          </a:p>
          <a:p>
            <a:pPr lvl="3"/>
            <a:r>
              <a:rPr lang="en-US" altLang="ko-KR" dirty="0">
                <a:solidFill>
                  <a:schemeClr val="bg1">
                    <a:lumMod val="75000"/>
                  </a:schemeClr>
                </a:solidFill>
              </a:rPr>
              <a:t>$ </a:t>
            </a:r>
            <a:r>
              <a:rPr lang="en-US" altLang="ko-KR" dirty="0" err="1">
                <a:solidFill>
                  <a:schemeClr val="bg1">
                    <a:lumMod val="75000"/>
                  </a:schemeClr>
                </a:solidFill>
              </a:rPr>
              <a:t>sudo</a:t>
            </a:r>
            <a:r>
              <a:rPr lang="en-US" altLang="ko-KR" dirty="0">
                <a:solidFill>
                  <a:schemeClr val="bg1">
                    <a:lumMod val="75000"/>
                  </a:schemeClr>
                </a:solidFill>
              </a:rPr>
              <a:t> </a:t>
            </a:r>
            <a:r>
              <a:rPr lang="en-US" altLang="ko-KR" dirty="0" err="1">
                <a:solidFill>
                  <a:schemeClr val="bg1">
                    <a:lumMod val="75000"/>
                  </a:schemeClr>
                </a:solidFill>
              </a:rPr>
              <a:t>systemctl</a:t>
            </a:r>
            <a:r>
              <a:rPr lang="en-US" altLang="ko-KR" dirty="0">
                <a:solidFill>
                  <a:schemeClr val="bg1">
                    <a:lumMod val="75000"/>
                  </a:schemeClr>
                </a:solidFill>
              </a:rPr>
              <a:t> start </a:t>
            </a:r>
            <a:r>
              <a:rPr lang="en-US" altLang="ko-KR" dirty="0" err="1">
                <a:solidFill>
                  <a:schemeClr val="bg1">
                    <a:lumMod val="75000"/>
                  </a:schemeClr>
                </a:solidFill>
              </a:rPr>
              <a:t>influxdb</a:t>
            </a:r>
            <a:endParaRPr lang="en-US" altLang="ko-KR" dirty="0">
              <a:solidFill>
                <a:schemeClr val="bg1">
                  <a:lumMod val="75000"/>
                </a:schemeClr>
              </a:solidFill>
            </a:endParaRPr>
          </a:p>
          <a:p>
            <a:pPr lvl="2"/>
            <a:r>
              <a:rPr lang="en-US" altLang="ko-KR" dirty="0">
                <a:solidFill>
                  <a:schemeClr val="bg1">
                    <a:lumMod val="75000"/>
                  </a:schemeClr>
                </a:solidFill>
              </a:rPr>
              <a:t>To stop the execution of </a:t>
            </a:r>
            <a:r>
              <a:rPr lang="en-US" altLang="ko-KR" dirty="0" err="1">
                <a:solidFill>
                  <a:schemeClr val="bg1">
                    <a:lumMod val="75000"/>
                  </a:schemeClr>
                </a:solidFill>
              </a:rPr>
              <a:t>InfluxDB</a:t>
            </a:r>
            <a:r>
              <a:rPr lang="en-US" altLang="ko-KR" dirty="0">
                <a:solidFill>
                  <a:schemeClr val="bg1">
                    <a:lumMod val="75000"/>
                  </a:schemeClr>
                </a:solidFill>
              </a:rPr>
              <a:t> use the command:</a:t>
            </a:r>
          </a:p>
          <a:p>
            <a:pPr lvl="3"/>
            <a:r>
              <a:rPr lang="en-US" altLang="ko-KR" dirty="0">
                <a:solidFill>
                  <a:schemeClr val="bg1">
                    <a:lumMod val="75000"/>
                  </a:schemeClr>
                </a:solidFill>
              </a:rPr>
              <a:t>$ </a:t>
            </a:r>
            <a:r>
              <a:rPr lang="en-US" altLang="ko-KR" dirty="0" err="1">
                <a:solidFill>
                  <a:schemeClr val="bg1">
                    <a:lumMod val="75000"/>
                  </a:schemeClr>
                </a:solidFill>
              </a:rPr>
              <a:t>suso</a:t>
            </a:r>
            <a:r>
              <a:rPr lang="en-US" altLang="ko-KR" dirty="0">
                <a:solidFill>
                  <a:schemeClr val="bg1">
                    <a:lumMod val="75000"/>
                  </a:schemeClr>
                </a:solidFill>
              </a:rPr>
              <a:t> </a:t>
            </a:r>
            <a:r>
              <a:rPr lang="en-US" altLang="ko-KR" dirty="0" err="1">
                <a:solidFill>
                  <a:schemeClr val="bg1">
                    <a:lumMod val="75000"/>
                  </a:schemeClr>
                </a:solidFill>
              </a:rPr>
              <a:t>systemctl</a:t>
            </a:r>
            <a:r>
              <a:rPr lang="en-US" altLang="ko-KR" dirty="0">
                <a:solidFill>
                  <a:schemeClr val="bg1">
                    <a:lumMod val="75000"/>
                  </a:schemeClr>
                </a:solidFill>
              </a:rPr>
              <a:t> stop </a:t>
            </a:r>
            <a:r>
              <a:rPr lang="en-US" altLang="ko-KR" dirty="0" err="1">
                <a:solidFill>
                  <a:schemeClr val="bg1">
                    <a:lumMod val="75000"/>
                  </a:schemeClr>
                </a:solidFill>
              </a:rPr>
              <a:t>influxdb</a:t>
            </a:r>
            <a:endParaRPr lang="en-US" altLang="ko-KR" dirty="0">
              <a:solidFill>
                <a:schemeClr val="bg1">
                  <a:lumMod val="75000"/>
                </a:schemeClr>
              </a:solidFill>
            </a:endParaRPr>
          </a:p>
          <a:p>
            <a:pPr lvl="3"/>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89</a:t>
            </a:fld>
            <a:endParaRPr lang="en-US" dirty="0"/>
          </a:p>
        </p:txBody>
      </p:sp>
    </p:spTree>
    <p:extLst>
      <p:ext uri="{BB962C8B-B14F-4D97-AF65-F5344CB8AC3E}">
        <p14:creationId xmlns:p14="http://schemas.microsoft.com/office/powerpoint/2010/main" val="400480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VMware</a:t>
            </a:r>
            <a:r>
              <a:rPr lang="ko-KR" altLang="en-US" dirty="0"/>
              <a:t>에 우분투</a:t>
            </a:r>
            <a:r>
              <a:rPr lang="en-US" altLang="ko-KR" dirty="0"/>
              <a:t>(Ubuntu OS) </a:t>
            </a:r>
            <a:r>
              <a:rPr lang="ko-KR" altLang="en-US" dirty="0"/>
              <a:t>설치 </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VMware</a:t>
            </a:r>
            <a:r>
              <a:rPr lang="ko-KR" altLang="en-US" dirty="0"/>
              <a:t>에 가상 머신 만들기</a:t>
            </a:r>
            <a:endParaRPr lang="en-US" altLang="ko-KR" dirty="0"/>
          </a:p>
          <a:p>
            <a:pPr lvl="1"/>
            <a:r>
              <a:rPr lang="en-US" altLang="ko-KR" dirty="0"/>
              <a:t>Create a New Virtual Machine </a:t>
            </a:r>
            <a:r>
              <a:rPr lang="ko-KR" altLang="en-US" dirty="0"/>
              <a:t>클릭</a:t>
            </a:r>
            <a:endParaRPr lang="en-US" altLang="ko-KR" dirty="0"/>
          </a:p>
          <a:p>
            <a:pPr lvl="1"/>
            <a:r>
              <a:rPr lang="en-US" altLang="ko-KR" dirty="0"/>
              <a:t>Welcome to the New Virtual Machine Wizard</a:t>
            </a:r>
          </a:p>
          <a:p>
            <a:pPr lvl="2"/>
            <a:r>
              <a:rPr lang="en-US" altLang="ko-KR" dirty="0"/>
              <a:t>Installer disk image file(iso): </a:t>
            </a:r>
            <a:r>
              <a:rPr lang="ko-KR" altLang="en-US" dirty="0"/>
              <a:t>라디오 버튼 클릭 </a:t>
            </a:r>
            <a:r>
              <a:rPr lang="en-US" altLang="ko-KR" dirty="0">
                <a:sym typeface="Wingdings" panose="05000000000000000000" pitchFamily="2" charset="2"/>
              </a:rPr>
              <a:t> Browse… </a:t>
            </a:r>
            <a:r>
              <a:rPr lang="ko-KR" altLang="en-US" dirty="0">
                <a:sym typeface="Wingdings" panose="05000000000000000000" pitchFamily="2" charset="2"/>
              </a:rPr>
              <a:t>버튼 선택</a:t>
            </a:r>
            <a:endParaRPr lang="en-US" altLang="ko-KR" dirty="0">
              <a:sym typeface="Wingdings" panose="05000000000000000000" pitchFamily="2" charset="2"/>
            </a:endParaRPr>
          </a:p>
          <a:p>
            <a:pPr lvl="1"/>
            <a:r>
              <a:rPr lang="en-US" altLang="ko-KR" dirty="0">
                <a:sym typeface="Wingdings" panose="05000000000000000000" pitchFamily="2" charset="2"/>
              </a:rPr>
              <a:t>Browse for ISO Image </a:t>
            </a:r>
          </a:p>
          <a:p>
            <a:pPr lvl="2"/>
            <a:r>
              <a:rPr lang="ko-KR" altLang="en-US" dirty="0">
                <a:sym typeface="Wingdings" panose="05000000000000000000" pitchFamily="2" charset="2"/>
              </a:rPr>
              <a:t>단계 </a:t>
            </a:r>
            <a:r>
              <a:rPr lang="en-US" altLang="ko-KR" dirty="0">
                <a:sym typeface="Wingdings" panose="05000000000000000000" pitchFamily="2" charset="2"/>
              </a:rPr>
              <a:t>1</a:t>
            </a:r>
            <a:r>
              <a:rPr lang="ko-KR" altLang="en-US" dirty="0">
                <a:sym typeface="Wingdings" panose="05000000000000000000" pitchFamily="2" charset="2"/>
              </a:rPr>
              <a:t>에서 다운로드 받은 </a:t>
            </a:r>
            <a:r>
              <a:rPr lang="en-US" altLang="ko-KR" dirty="0">
                <a:sym typeface="Wingdings" panose="05000000000000000000" pitchFamily="2" charset="2"/>
              </a:rPr>
              <a:t>ubuntu </a:t>
            </a:r>
            <a:r>
              <a:rPr lang="ko-KR" altLang="en-US" dirty="0">
                <a:sym typeface="Wingdings" panose="05000000000000000000" pitchFamily="2" charset="2"/>
              </a:rPr>
              <a:t>파일 선택 </a:t>
            </a:r>
            <a:r>
              <a:rPr lang="en-US" altLang="ko-KR" dirty="0">
                <a:sym typeface="Wingdings" panose="05000000000000000000" pitchFamily="2" charset="2"/>
              </a:rPr>
              <a:t> </a:t>
            </a:r>
            <a:r>
              <a:rPr lang="ko-KR" altLang="en-US" dirty="0">
                <a:sym typeface="Wingdings" panose="05000000000000000000" pitchFamily="2" charset="2"/>
              </a:rPr>
              <a:t>열기</a:t>
            </a:r>
            <a:r>
              <a:rPr lang="en-US" altLang="ko-KR" dirty="0">
                <a:sym typeface="Wingdings" panose="05000000000000000000" pitchFamily="2" charset="2"/>
              </a:rPr>
              <a:t> </a:t>
            </a:r>
            <a:r>
              <a:rPr lang="ko-KR" altLang="en-US" dirty="0">
                <a:sym typeface="Wingdings" panose="05000000000000000000" pitchFamily="2" charset="2"/>
              </a:rPr>
              <a:t>버튼 클릭</a:t>
            </a:r>
            <a:endParaRPr lang="en-US" altLang="ko-KR" dirty="0">
              <a:sym typeface="Wingdings" panose="05000000000000000000" pitchFamily="2" charset="2"/>
            </a:endParaRPr>
          </a:p>
          <a:p>
            <a:pPr lvl="1"/>
            <a:r>
              <a:rPr lang="en-US" altLang="ko-KR" dirty="0"/>
              <a:t>Welcome to the New Virtual Machine Wizard – Next </a:t>
            </a:r>
            <a:r>
              <a:rPr lang="ko-KR" altLang="en-US" dirty="0"/>
              <a:t>버튼 클릭</a:t>
            </a:r>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a:t>
            </a:fld>
            <a:endParaRPr lang="en-US" dirty="0"/>
          </a:p>
        </p:txBody>
      </p:sp>
      <p:pic>
        <p:nvPicPr>
          <p:cNvPr id="5" name="그림 4">
            <a:extLst>
              <a:ext uri="{FF2B5EF4-FFF2-40B4-BE49-F238E27FC236}">
                <a16:creationId xmlns:a16="http://schemas.microsoft.com/office/drawing/2014/main" id="{64E7791E-5A34-44AA-A02A-EC6E2842A74D}"/>
              </a:ext>
            </a:extLst>
          </p:cNvPr>
          <p:cNvPicPr>
            <a:picLocks noChangeAspect="1"/>
          </p:cNvPicPr>
          <p:nvPr/>
        </p:nvPicPr>
        <p:blipFill>
          <a:blip r:embed="rId3"/>
          <a:stretch>
            <a:fillRect/>
          </a:stretch>
        </p:blipFill>
        <p:spPr>
          <a:xfrm>
            <a:off x="7731882" y="685101"/>
            <a:ext cx="2853691" cy="2350098"/>
          </a:xfrm>
          <a:prstGeom prst="rect">
            <a:avLst/>
          </a:prstGeom>
        </p:spPr>
      </p:pic>
      <p:sp>
        <p:nvSpPr>
          <p:cNvPr id="9" name="번개 8">
            <a:extLst>
              <a:ext uri="{FF2B5EF4-FFF2-40B4-BE49-F238E27FC236}">
                <a16:creationId xmlns:a16="http://schemas.microsoft.com/office/drawing/2014/main" id="{03DD9873-15B1-4751-9C32-F4625FE778E9}"/>
              </a:ext>
            </a:extLst>
          </p:cNvPr>
          <p:cNvSpPr/>
          <p:nvPr/>
        </p:nvSpPr>
        <p:spPr>
          <a:xfrm>
            <a:off x="9014711" y="1184441"/>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1" name="그림 10">
            <a:extLst>
              <a:ext uri="{FF2B5EF4-FFF2-40B4-BE49-F238E27FC236}">
                <a16:creationId xmlns:a16="http://schemas.microsoft.com/office/drawing/2014/main" id="{AA772EFD-AB3C-4405-8104-D7851F4842C4}"/>
              </a:ext>
            </a:extLst>
          </p:cNvPr>
          <p:cNvPicPr>
            <a:picLocks noChangeAspect="1"/>
          </p:cNvPicPr>
          <p:nvPr/>
        </p:nvPicPr>
        <p:blipFill>
          <a:blip r:embed="rId4"/>
          <a:stretch>
            <a:fillRect/>
          </a:stretch>
        </p:blipFill>
        <p:spPr>
          <a:xfrm>
            <a:off x="972413" y="3302917"/>
            <a:ext cx="2446020" cy="2457450"/>
          </a:xfrm>
          <a:prstGeom prst="rect">
            <a:avLst/>
          </a:prstGeom>
        </p:spPr>
      </p:pic>
      <p:pic>
        <p:nvPicPr>
          <p:cNvPr id="13" name="그림 12">
            <a:extLst>
              <a:ext uri="{FF2B5EF4-FFF2-40B4-BE49-F238E27FC236}">
                <a16:creationId xmlns:a16="http://schemas.microsoft.com/office/drawing/2014/main" id="{7BF74FEF-9E0C-4C84-AFCB-925C5BD65053}"/>
              </a:ext>
            </a:extLst>
          </p:cNvPr>
          <p:cNvPicPr>
            <a:picLocks noChangeAspect="1"/>
          </p:cNvPicPr>
          <p:nvPr/>
        </p:nvPicPr>
        <p:blipFill>
          <a:blip r:embed="rId5"/>
          <a:stretch>
            <a:fillRect/>
          </a:stretch>
        </p:blipFill>
        <p:spPr>
          <a:xfrm>
            <a:off x="4032845" y="3720112"/>
            <a:ext cx="3491865" cy="2040255"/>
          </a:xfrm>
          <a:prstGeom prst="rect">
            <a:avLst/>
          </a:prstGeom>
        </p:spPr>
      </p:pic>
      <p:sp>
        <p:nvSpPr>
          <p:cNvPr id="14" name="번개 13">
            <a:extLst>
              <a:ext uri="{FF2B5EF4-FFF2-40B4-BE49-F238E27FC236}">
                <a16:creationId xmlns:a16="http://schemas.microsoft.com/office/drawing/2014/main" id="{B6928783-4A92-421F-AA89-7B45EB9DFEE8}"/>
              </a:ext>
            </a:extLst>
          </p:cNvPr>
          <p:cNvSpPr/>
          <p:nvPr/>
        </p:nvSpPr>
        <p:spPr>
          <a:xfrm>
            <a:off x="936501" y="4429554"/>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5" name="번개 14">
            <a:extLst>
              <a:ext uri="{FF2B5EF4-FFF2-40B4-BE49-F238E27FC236}">
                <a16:creationId xmlns:a16="http://schemas.microsoft.com/office/drawing/2014/main" id="{2B6B2273-C437-4A1C-A4DE-9CDC651C2AEF}"/>
              </a:ext>
            </a:extLst>
          </p:cNvPr>
          <p:cNvSpPr/>
          <p:nvPr/>
        </p:nvSpPr>
        <p:spPr>
          <a:xfrm>
            <a:off x="6248207" y="5523370"/>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pic>
        <p:nvPicPr>
          <p:cNvPr id="16" name="그림 15">
            <a:extLst>
              <a:ext uri="{FF2B5EF4-FFF2-40B4-BE49-F238E27FC236}">
                <a16:creationId xmlns:a16="http://schemas.microsoft.com/office/drawing/2014/main" id="{ABCF2D0F-11E6-499D-82A1-A957B98C3741}"/>
              </a:ext>
            </a:extLst>
          </p:cNvPr>
          <p:cNvPicPr>
            <a:picLocks noChangeAspect="1"/>
          </p:cNvPicPr>
          <p:nvPr/>
        </p:nvPicPr>
        <p:blipFill>
          <a:blip r:embed="rId6"/>
          <a:stretch>
            <a:fillRect/>
          </a:stretch>
        </p:blipFill>
        <p:spPr>
          <a:xfrm>
            <a:off x="8139553" y="3302917"/>
            <a:ext cx="2446020" cy="2457450"/>
          </a:xfrm>
          <a:prstGeom prst="rect">
            <a:avLst/>
          </a:prstGeom>
        </p:spPr>
      </p:pic>
      <p:sp>
        <p:nvSpPr>
          <p:cNvPr id="17" name="번개 16">
            <a:extLst>
              <a:ext uri="{FF2B5EF4-FFF2-40B4-BE49-F238E27FC236}">
                <a16:creationId xmlns:a16="http://schemas.microsoft.com/office/drawing/2014/main" id="{277CEB37-D3F5-436B-ABF6-6686CDF82B71}"/>
              </a:ext>
            </a:extLst>
          </p:cNvPr>
          <p:cNvSpPr/>
          <p:nvPr/>
        </p:nvSpPr>
        <p:spPr>
          <a:xfrm>
            <a:off x="9577461" y="5470285"/>
            <a:ext cx="144016" cy="144016"/>
          </a:xfrm>
          <a:prstGeom prst="lightningBolt">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4" name="타원 3">
            <a:extLst>
              <a:ext uri="{FF2B5EF4-FFF2-40B4-BE49-F238E27FC236}">
                <a16:creationId xmlns:a16="http://schemas.microsoft.com/office/drawing/2014/main" id="{CD617DF2-C4F7-4678-8F51-21ED1108A653}"/>
              </a:ext>
            </a:extLst>
          </p:cNvPr>
          <p:cNvSpPr/>
          <p:nvPr/>
        </p:nvSpPr>
        <p:spPr>
          <a:xfrm>
            <a:off x="8844087" y="1112808"/>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0" name="타원 19">
            <a:extLst>
              <a:ext uri="{FF2B5EF4-FFF2-40B4-BE49-F238E27FC236}">
                <a16:creationId xmlns:a16="http://schemas.microsoft.com/office/drawing/2014/main" id="{6602622E-6106-48CF-8582-27DEED22AFFB}"/>
              </a:ext>
            </a:extLst>
          </p:cNvPr>
          <p:cNvSpPr/>
          <p:nvPr/>
        </p:nvSpPr>
        <p:spPr>
          <a:xfrm>
            <a:off x="756501" y="4363834"/>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1" name="타원 20">
            <a:extLst>
              <a:ext uri="{FF2B5EF4-FFF2-40B4-BE49-F238E27FC236}">
                <a16:creationId xmlns:a16="http://schemas.microsoft.com/office/drawing/2014/main" id="{B6EAF6E0-9E1F-42CA-8DA8-2F9B8F057168}"/>
              </a:ext>
            </a:extLst>
          </p:cNvPr>
          <p:cNvSpPr/>
          <p:nvPr/>
        </p:nvSpPr>
        <p:spPr>
          <a:xfrm>
            <a:off x="6031130" y="5504392"/>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22" name="타원 21">
            <a:extLst>
              <a:ext uri="{FF2B5EF4-FFF2-40B4-BE49-F238E27FC236}">
                <a16:creationId xmlns:a16="http://schemas.microsoft.com/office/drawing/2014/main" id="{3FA68B18-C3F4-4EE2-9C83-183DBAB31AE7}"/>
              </a:ext>
            </a:extLst>
          </p:cNvPr>
          <p:cNvSpPr/>
          <p:nvPr/>
        </p:nvSpPr>
        <p:spPr>
          <a:xfrm>
            <a:off x="9397461" y="5346153"/>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
        <p:nvSpPr>
          <p:cNvPr id="23" name="타원 22">
            <a:extLst>
              <a:ext uri="{FF2B5EF4-FFF2-40B4-BE49-F238E27FC236}">
                <a16:creationId xmlns:a16="http://schemas.microsoft.com/office/drawing/2014/main" id="{02FBFD08-56C2-41A9-AB6C-04F8B270ECF9}"/>
              </a:ext>
            </a:extLst>
          </p:cNvPr>
          <p:cNvSpPr/>
          <p:nvPr/>
        </p:nvSpPr>
        <p:spPr>
          <a:xfrm>
            <a:off x="4320877" y="1022808"/>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1</a:t>
            </a:r>
            <a:endParaRPr lang="ko-KR" altLang="en-US" sz="1100" dirty="0">
              <a:solidFill>
                <a:schemeClr val="tx1"/>
              </a:solidFill>
            </a:endParaRPr>
          </a:p>
        </p:txBody>
      </p:sp>
      <p:sp>
        <p:nvSpPr>
          <p:cNvPr id="24" name="타원 23">
            <a:extLst>
              <a:ext uri="{FF2B5EF4-FFF2-40B4-BE49-F238E27FC236}">
                <a16:creationId xmlns:a16="http://schemas.microsoft.com/office/drawing/2014/main" id="{5C5CC4E3-017E-41D6-8C9C-3E5F104D26D9}"/>
              </a:ext>
            </a:extLst>
          </p:cNvPr>
          <p:cNvSpPr/>
          <p:nvPr/>
        </p:nvSpPr>
        <p:spPr>
          <a:xfrm>
            <a:off x="6841157" y="1680150"/>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2</a:t>
            </a:r>
            <a:endParaRPr lang="ko-KR" altLang="en-US" sz="1100" dirty="0">
              <a:solidFill>
                <a:schemeClr val="tx1"/>
              </a:solidFill>
            </a:endParaRPr>
          </a:p>
        </p:txBody>
      </p:sp>
      <p:sp>
        <p:nvSpPr>
          <p:cNvPr id="25" name="타원 24">
            <a:extLst>
              <a:ext uri="{FF2B5EF4-FFF2-40B4-BE49-F238E27FC236}">
                <a16:creationId xmlns:a16="http://schemas.microsoft.com/office/drawing/2014/main" id="{F01F3E4D-8B40-47DC-8124-3D8CCDCCE0C3}"/>
              </a:ext>
            </a:extLst>
          </p:cNvPr>
          <p:cNvSpPr/>
          <p:nvPr/>
        </p:nvSpPr>
        <p:spPr>
          <a:xfrm>
            <a:off x="6140215" y="2321313"/>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3</a:t>
            </a:r>
            <a:endParaRPr lang="ko-KR" altLang="en-US" sz="1100" dirty="0">
              <a:solidFill>
                <a:schemeClr val="tx1"/>
              </a:solidFill>
            </a:endParaRPr>
          </a:p>
        </p:txBody>
      </p:sp>
      <p:sp>
        <p:nvSpPr>
          <p:cNvPr id="26" name="타원 25">
            <a:extLst>
              <a:ext uri="{FF2B5EF4-FFF2-40B4-BE49-F238E27FC236}">
                <a16:creationId xmlns:a16="http://schemas.microsoft.com/office/drawing/2014/main" id="{EF227030-3B28-4849-82D2-421193CA920B}"/>
              </a:ext>
            </a:extLst>
          </p:cNvPr>
          <p:cNvSpPr/>
          <p:nvPr/>
        </p:nvSpPr>
        <p:spPr>
          <a:xfrm>
            <a:off x="6981702" y="2633398"/>
            <a:ext cx="180000" cy="180000"/>
          </a:xfrm>
          <a:prstGeom prst="ellipse">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4</a:t>
            </a:r>
            <a:endParaRPr lang="ko-KR" altLang="en-US" sz="1100" dirty="0">
              <a:solidFill>
                <a:schemeClr val="tx1"/>
              </a:solidFill>
            </a:endParaRPr>
          </a:p>
        </p:txBody>
      </p:sp>
    </p:spTree>
    <p:extLst>
      <p:ext uri="{BB962C8B-B14F-4D97-AF65-F5344CB8AC3E}">
        <p14:creationId xmlns:p14="http://schemas.microsoft.com/office/powerpoint/2010/main" val="41768435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err="1"/>
              <a:t>InfluxDB</a:t>
            </a:r>
            <a:r>
              <a:rPr lang="en-US" altLang="ko-KR" dirty="0"/>
              <a:t> </a:t>
            </a:r>
            <a:r>
              <a:rPr lang="ko-KR" altLang="en-US" dirty="0"/>
              <a:t>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How to install </a:t>
            </a:r>
            <a:r>
              <a:rPr lang="en-US" altLang="ko-KR" dirty="0" err="1"/>
              <a:t>InfluxDB</a:t>
            </a:r>
            <a:r>
              <a:rPr lang="en-US" altLang="ko-KR" dirty="0"/>
              <a:t> on Ubuntu 20.04</a:t>
            </a:r>
          </a:p>
          <a:p>
            <a:pPr lvl="1"/>
            <a:r>
              <a:rPr lang="en-US" altLang="ko-KR" dirty="0">
                <a:solidFill>
                  <a:schemeClr val="bg1">
                    <a:lumMod val="50000"/>
                  </a:schemeClr>
                </a:solidFill>
              </a:rPr>
              <a:t>Configuring </a:t>
            </a:r>
            <a:r>
              <a:rPr lang="en-US" altLang="ko-KR" dirty="0" err="1">
                <a:solidFill>
                  <a:schemeClr val="bg1">
                    <a:lumMod val="50000"/>
                  </a:schemeClr>
                </a:solidFill>
              </a:rPr>
              <a:t>InfluxDB</a:t>
            </a:r>
            <a:endParaRPr lang="en-US" altLang="ko-KR" dirty="0">
              <a:solidFill>
                <a:schemeClr val="bg1">
                  <a:lumMod val="50000"/>
                </a:schemeClr>
              </a:solidFill>
            </a:endParaRPr>
          </a:p>
          <a:p>
            <a:pPr lvl="2"/>
            <a:r>
              <a:rPr lang="en-US" altLang="ko-KR" dirty="0">
                <a:solidFill>
                  <a:schemeClr val="bg1">
                    <a:lumMod val="50000"/>
                  </a:schemeClr>
                </a:solidFill>
              </a:rPr>
              <a:t>The </a:t>
            </a:r>
            <a:r>
              <a:rPr lang="en-US" altLang="ko-KR" dirty="0" err="1">
                <a:solidFill>
                  <a:schemeClr val="bg1">
                    <a:lumMod val="50000"/>
                  </a:schemeClr>
                </a:solidFill>
              </a:rPr>
              <a:t>InfluxDB</a:t>
            </a:r>
            <a:r>
              <a:rPr lang="en-US" altLang="ko-KR" dirty="0">
                <a:solidFill>
                  <a:schemeClr val="bg1">
                    <a:lumMod val="50000"/>
                  </a:schemeClr>
                </a:solidFill>
              </a:rPr>
              <a:t> configuration file( </a:t>
            </a:r>
            <a:r>
              <a:rPr lang="en-US" altLang="ko-KR" i="1" dirty="0" err="1">
                <a:solidFill>
                  <a:schemeClr val="bg1">
                    <a:lumMod val="50000"/>
                  </a:schemeClr>
                </a:solidFill>
              </a:rPr>
              <a:t>influxdb.conf</a:t>
            </a:r>
            <a:r>
              <a:rPr lang="en-US" altLang="ko-KR" i="1" dirty="0">
                <a:solidFill>
                  <a:schemeClr val="bg1">
                    <a:lumMod val="50000"/>
                  </a:schemeClr>
                </a:solidFill>
              </a:rPr>
              <a:t> </a:t>
            </a:r>
            <a:r>
              <a:rPr lang="en-US" altLang="ko-KR" dirty="0">
                <a:solidFill>
                  <a:schemeClr val="bg1">
                    <a:lumMod val="50000"/>
                  </a:schemeClr>
                </a:solidFill>
              </a:rPr>
              <a:t>) is located by default in the </a:t>
            </a:r>
            <a:r>
              <a:rPr lang="en-US" altLang="ko-KR" i="1" dirty="0">
                <a:solidFill>
                  <a:schemeClr val="bg1">
                    <a:lumMod val="50000"/>
                  </a:schemeClr>
                </a:solidFill>
              </a:rPr>
              <a:t>/</a:t>
            </a:r>
            <a:r>
              <a:rPr lang="en-US" altLang="ko-KR" i="1" dirty="0" err="1">
                <a:solidFill>
                  <a:schemeClr val="bg1">
                    <a:lumMod val="50000"/>
                  </a:schemeClr>
                </a:solidFill>
              </a:rPr>
              <a:t>etc</a:t>
            </a:r>
            <a:r>
              <a:rPr lang="en-US" altLang="ko-KR" i="1" dirty="0">
                <a:solidFill>
                  <a:schemeClr val="bg1">
                    <a:lumMod val="50000"/>
                  </a:schemeClr>
                </a:solidFill>
              </a:rPr>
              <a:t>/</a:t>
            </a:r>
            <a:r>
              <a:rPr lang="en-US" altLang="ko-KR" i="1" dirty="0" err="1">
                <a:solidFill>
                  <a:schemeClr val="bg1">
                    <a:lumMod val="50000"/>
                  </a:schemeClr>
                </a:solidFill>
              </a:rPr>
              <a:t>influxdb</a:t>
            </a:r>
            <a:r>
              <a:rPr lang="en-US" altLang="ko-KR" i="1" dirty="0">
                <a:solidFill>
                  <a:schemeClr val="bg1">
                    <a:lumMod val="50000"/>
                  </a:schemeClr>
                </a:solidFill>
              </a:rPr>
              <a:t> </a:t>
            </a:r>
            <a:r>
              <a:rPr lang="en-US" altLang="ko-KR" dirty="0">
                <a:solidFill>
                  <a:schemeClr val="bg1">
                    <a:lumMod val="50000"/>
                  </a:schemeClr>
                </a:solidFill>
              </a:rPr>
              <a:t>folder. Many features are commented out. To enable them, simply open the configuration file and delete the “#” symbols from the relevant line.</a:t>
            </a:r>
          </a:p>
          <a:p>
            <a:pPr lvl="2"/>
            <a:r>
              <a:rPr lang="en-US" altLang="ko-KR" dirty="0">
                <a:solidFill>
                  <a:schemeClr val="bg1">
                    <a:lumMod val="50000"/>
                  </a:schemeClr>
                </a:solidFill>
              </a:rPr>
              <a:t>To modify the configuration file use the command:</a:t>
            </a:r>
          </a:p>
          <a:p>
            <a:pPr lvl="3"/>
            <a:r>
              <a:rPr lang="en-US" altLang="ko-KR" dirty="0">
                <a:solidFill>
                  <a:schemeClr val="bg1">
                    <a:lumMod val="50000"/>
                  </a:schemeClr>
                </a:solidFill>
              </a:rPr>
              <a:t>$ </a:t>
            </a:r>
            <a:r>
              <a:rPr lang="en-US" altLang="ko-KR" dirty="0" err="1">
                <a:solidFill>
                  <a:schemeClr val="bg1">
                    <a:lumMod val="50000"/>
                  </a:schemeClr>
                </a:solidFill>
              </a:rPr>
              <a:t>sudo</a:t>
            </a:r>
            <a:r>
              <a:rPr lang="ko-KR" altLang="en-US" dirty="0">
                <a:solidFill>
                  <a:schemeClr val="bg1">
                    <a:lumMod val="50000"/>
                  </a:schemeClr>
                </a:solidFill>
              </a:rPr>
              <a:t> </a:t>
            </a:r>
            <a:r>
              <a:rPr lang="en-US" altLang="ko-KR" dirty="0">
                <a:solidFill>
                  <a:schemeClr val="bg1">
                    <a:lumMod val="50000"/>
                  </a:schemeClr>
                </a:solidFill>
              </a:rPr>
              <a:t>nano</a:t>
            </a:r>
            <a:r>
              <a:rPr lang="ko-KR" altLang="en-US" dirty="0">
                <a:solidFill>
                  <a:schemeClr val="bg1">
                    <a:lumMod val="50000"/>
                  </a:schemeClr>
                </a:solidFill>
              </a:rPr>
              <a:t> </a:t>
            </a:r>
            <a:r>
              <a:rPr lang="en-US" altLang="ko-KR" dirty="0">
                <a:solidFill>
                  <a:schemeClr val="bg1">
                    <a:lumMod val="50000"/>
                  </a:schemeClr>
                </a:solidFill>
              </a:rPr>
              <a:t>/</a:t>
            </a:r>
            <a:r>
              <a:rPr lang="en-US" altLang="ko-KR" dirty="0" err="1">
                <a:solidFill>
                  <a:schemeClr val="bg1">
                    <a:lumMod val="50000"/>
                  </a:schemeClr>
                </a:solidFill>
              </a:rPr>
              <a:t>etc</a:t>
            </a:r>
            <a:r>
              <a:rPr lang="en-US" altLang="ko-KR" dirty="0">
                <a:solidFill>
                  <a:schemeClr val="bg1">
                    <a:lumMod val="50000"/>
                  </a:schemeClr>
                </a:solidFill>
              </a:rPr>
              <a:t>/</a:t>
            </a:r>
            <a:r>
              <a:rPr lang="en-US" altLang="ko-KR" dirty="0" err="1">
                <a:solidFill>
                  <a:schemeClr val="bg1">
                    <a:lumMod val="50000"/>
                  </a:schemeClr>
                </a:solidFill>
              </a:rPr>
              <a:t>influxdb</a:t>
            </a:r>
            <a:r>
              <a:rPr lang="en-US" altLang="ko-KR" dirty="0">
                <a:solidFill>
                  <a:schemeClr val="bg1">
                    <a:lumMod val="50000"/>
                  </a:schemeClr>
                </a:solidFill>
              </a:rPr>
              <a:t>/</a:t>
            </a:r>
            <a:r>
              <a:rPr lang="en-US" altLang="ko-KR" dirty="0" err="1">
                <a:solidFill>
                  <a:schemeClr val="bg1">
                    <a:lumMod val="50000"/>
                  </a:schemeClr>
                </a:solidFill>
              </a:rPr>
              <a:t>influxdb.conf</a:t>
            </a:r>
            <a:endParaRPr lang="en-US" altLang="ko-KR" dirty="0">
              <a:solidFill>
                <a:schemeClr val="bg1">
                  <a:lumMod val="50000"/>
                </a:schemeClr>
              </a:solidFill>
            </a:endParaRPr>
          </a:p>
          <a:p>
            <a:pPr lvl="2"/>
            <a:r>
              <a:rPr lang="en-US" altLang="ko-KR" dirty="0">
                <a:solidFill>
                  <a:schemeClr val="bg1">
                    <a:lumMod val="50000"/>
                  </a:schemeClr>
                </a:solidFill>
              </a:rPr>
              <a:t>For example, to access via HTTP request(enabling endpoints), uncomment the “enabled” item in the “http” section, as shown in the following screenshot:</a:t>
            </a:r>
          </a:p>
          <a:p>
            <a:pPr lvl="3"/>
            <a:endParaRPr lang="en-US" altLang="ko-KR" dirty="0"/>
          </a:p>
          <a:p>
            <a:pPr lvl="1"/>
            <a:endParaRPr lang="en-US" altLang="ko-KR" dirty="0"/>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90</a:t>
            </a:fld>
            <a:endParaRPr lang="en-US" dirty="0"/>
          </a:p>
        </p:txBody>
      </p:sp>
      <p:pic>
        <p:nvPicPr>
          <p:cNvPr id="5" name="그림 4">
            <a:extLst>
              <a:ext uri="{FF2B5EF4-FFF2-40B4-BE49-F238E27FC236}">
                <a16:creationId xmlns:a16="http://schemas.microsoft.com/office/drawing/2014/main" id="{393715C7-CFC1-47D9-855F-320F04A87EEA}"/>
              </a:ext>
            </a:extLst>
          </p:cNvPr>
          <p:cNvPicPr>
            <a:picLocks noChangeAspect="1"/>
          </p:cNvPicPr>
          <p:nvPr/>
        </p:nvPicPr>
        <p:blipFill>
          <a:blip r:embed="rId3"/>
          <a:stretch>
            <a:fillRect/>
          </a:stretch>
        </p:blipFill>
        <p:spPr>
          <a:xfrm>
            <a:off x="2735373" y="3168079"/>
            <a:ext cx="5735003" cy="2494598"/>
          </a:xfrm>
          <a:prstGeom prst="rect">
            <a:avLst/>
          </a:prstGeom>
        </p:spPr>
      </p:pic>
    </p:spTree>
    <p:extLst>
      <p:ext uri="{BB962C8B-B14F-4D97-AF65-F5344CB8AC3E}">
        <p14:creationId xmlns:p14="http://schemas.microsoft.com/office/powerpoint/2010/main" val="24139852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a:xfrm>
            <a:off x="181419" y="85023"/>
            <a:ext cx="10842913" cy="400049"/>
          </a:xfrm>
        </p:spPr>
        <p:txBody>
          <a:bodyPr/>
          <a:lstStyle/>
          <a:p>
            <a:r>
              <a:rPr lang="en-US" altLang="ko-KR" dirty="0"/>
              <a:t>Ubuntu</a:t>
            </a:r>
            <a:r>
              <a:rPr lang="ko-KR" altLang="en-US" dirty="0"/>
              <a:t>에 </a:t>
            </a:r>
            <a:r>
              <a:rPr lang="en-US" altLang="ko-KR" dirty="0" err="1"/>
              <a:t>InfluxDB</a:t>
            </a:r>
            <a:r>
              <a:rPr lang="en-US" altLang="ko-KR" dirty="0"/>
              <a:t> </a:t>
            </a:r>
            <a:r>
              <a:rPr lang="ko-KR" altLang="en-US" dirty="0"/>
              <a:t>설치</a:t>
            </a:r>
          </a:p>
        </p:txBody>
      </p:sp>
      <p:sp>
        <p:nvSpPr>
          <p:cNvPr id="2" name="내용 개체 틀 1"/>
          <p:cNvSpPr>
            <a:spLocks noGrp="1"/>
          </p:cNvSpPr>
          <p:nvPr>
            <p:ph sz="quarter" idx="11"/>
          </p:nvPr>
        </p:nvSpPr>
        <p:spPr>
          <a:xfrm>
            <a:off x="266400" y="578149"/>
            <a:ext cx="10979353" cy="1745730"/>
          </a:xfrm>
        </p:spPr>
        <p:txBody>
          <a:bodyPr/>
          <a:lstStyle/>
          <a:p>
            <a:r>
              <a:rPr lang="en-US" altLang="ko-KR" dirty="0"/>
              <a:t>How to install </a:t>
            </a:r>
            <a:r>
              <a:rPr lang="en-US" altLang="ko-KR" dirty="0" err="1"/>
              <a:t>InfluxDB</a:t>
            </a:r>
            <a:r>
              <a:rPr lang="en-US" altLang="ko-KR" dirty="0"/>
              <a:t> on Ubuntu 20.04</a:t>
            </a:r>
          </a:p>
          <a:p>
            <a:pPr lvl="1"/>
            <a:r>
              <a:rPr lang="en-US" altLang="ko-KR" dirty="0">
                <a:solidFill>
                  <a:schemeClr val="bg1">
                    <a:lumMod val="50000"/>
                  </a:schemeClr>
                </a:solidFill>
              </a:rPr>
              <a:t>Configuring </a:t>
            </a:r>
            <a:r>
              <a:rPr lang="en-US" altLang="ko-KR" dirty="0" err="1">
                <a:solidFill>
                  <a:schemeClr val="bg1">
                    <a:lumMod val="50000"/>
                  </a:schemeClr>
                </a:solidFill>
              </a:rPr>
              <a:t>InfluxDB</a:t>
            </a:r>
            <a:endParaRPr lang="en-US" altLang="ko-KR" dirty="0">
              <a:solidFill>
                <a:schemeClr val="bg1">
                  <a:lumMod val="50000"/>
                </a:schemeClr>
              </a:solidFill>
            </a:endParaRPr>
          </a:p>
          <a:p>
            <a:pPr lvl="2"/>
            <a:r>
              <a:rPr lang="en-US" altLang="ko-KR" dirty="0">
                <a:solidFill>
                  <a:schemeClr val="bg1">
                    <a:lumMod val="50000"/>
                  </a:schemeClr>
                </a:solidFill>
              </a:rPr>
              <a:t>When the necessary changes made, close and exit using the key combination CTRL+X/Y/Enter.</a:t>
            </a:r>
          </a:p>
          <a:p>
            <a:pPr lvl="2"/>
            <a:r>
              <a:rPr lang="en-US" altLang="ko-KR" dirty="0">
                <a:solidFill>
                  <a:schemeClr val="bg1">
                    <a:lumMod val="50000"/>
                  </a:schemeClr>
                </a:solidFill>
              </a:rPr>
              <a:t>To apply the changes, the service has to be restarted. This operation that can be carried out using the commands described above:</a:t>
            </a:r>
          </a:p>
          <a:p>
            <a:pPr lvl="3"/>
            <a:r>
              <a:rPr lang="en-US" altLang="ko-KR" dirty="0">
                <a:solidFill>
                  <a:schemeClr val="bg1">
                    <a:lumMod val="50000"/>
                  </a:schemeClr>
                </a:solidFill>
              </a:rPr>
              <a:t>$ </a:t>
            </a:r>
            <a:r>
              <a:rPr lang="en-US" altLang="ko-KR" dirty="0" err="1">
                <a:solidFill>
                  <a:schemeClr val="bg1">
                    <a:lumMod val="50000"/>
                  </a:schemeClr>
                </a:solidFill>
              </a:rPr>
              <a:t>sudo</a:t>
            </a:r>
            <a:r>
              <a:rPr lang="en-US" altLang="ko-KR" dirty="0">
                <a:solidFill>
                  <a:schemeClr val="bg1">
                    <a:lumMod val="50000"/>
                  </a:schemeClr>
                </a:solidFill>
              </a:rPr>
              <a:t> </a:t>
            </a:r>
            <a:r>
              <a:rPr lang="en-US" altLang="ko-KR" dirty="0" err="1">
                <a:solidFill>
                  <a:schemeClr val="bg1">
                    <a:lumMod val="50000"/>
                  </a:schemeClr>
                </a:solidFill>
              </a:rPr>
              <a:t>systemctl</a:t>
            </a:r>
            <a:r>
              <a:rPr lang="en-US" altLang="ko-KR" dirty="0">
                <a:solidFill>
                  <a:schemeClr val="bg1">
                    <a:lumMod val="50000"/>
                  </a:schemeClr>
                </a:solidFill>
              </a:rPr>
              <a:t> stop </a:t>
            </a:r>
            <a:r>
              <a:rPr lang="en-US" altLang="ko-KR" dirty="0" err="1">
                <a:solidFill>
                  <a:schemeClr val="bg1">
                    <a:lumMod val="50000"/>
                  </a:schemeClr>
                </a:solidFill>
              </a:rPr>
              <a:t>influxdb</a:t>
            </a:r>
            <a:r>
              <a:rPr lang="en-US" altLang="ko-KR" dirty="0">
                <a:solidFill>
                  <a:schemeClr val="bg1">
                    <a:lumMod val="50000"/>
                  </a:schemeClr>
                </a:solidFill>
              </a:rPr>
              <a:t> &amp;&amp; </a:t>
            </a:r>
            <a:r>
              <a:rPr lang="en-US" altLang="ko-KR" dirty="0" err="1">
                <a:solidFill>
                  <a:schemeClr val="bg1">
                    <a:lumMod val="50000"/>
                  </a:schemeClr>
                </a:solidFill>
              </a:rPr>
              <a:t>sudo</a:t>
            </a:r>
            <a:r>
              <a:rPr lang="en-US" altLang="ko-KR" dirty="0">
                <a:solidFill>
                  <a:schemeClr val="bg1">
                    <a:lumMod val="50000"/>
                  </a:schemeClr>
                </a:solidFill>
              </a:rPr>
              <a:t> </a:t>
            </a:r>
            <a:r>
              <a:rPr lang="en-US" altLang="ko-KR" dirty="0" err="1">
                <a:solidFill>
                  <a:schemeClr val="bg1">
                    <a:lumMod val="50000"/>
                  </a:schemeClr>
                </a:solidFill>
              </a:rPr>
              <a:t>systemctl</a:t>
            </a:r>
            <a:r>
              <a:rPr lang="en-US" altLang="ko-KR" dirty="0">
                <a:solidFill>
                  <a:schemeClr val="bg1">
                    <a:lumMod val="50000"/>
                  </a:schemeClr>
                </a:solidFill>
              </a:rPr>
              <a:t> start </a:t>
            </a:r>
            <a:r>
              <a:rPr lang="en-US" altLang="ko-KR" dirty="0" err="1">
                <a:solidFill>
                  <a:schemeClr val="bg1">
                    <a:lumMod val="50000"/>
                  </a:schemeClr>
                </a:solidFill>
              </a:rPr>
              <a:t>influxdb</a:t>
            </a:r>
            <a:endParaRPr lang="en-US" altLang="ko-KR" dirty="0">
              <a:solidFill>
                <a:schemeClr val="bg1">
                  <a:lumMod val="50000"/>
                </a:schemeClr>
              </a:solidFill>
            </a:endParaRPr>
          </a:p>
          <a:p>
            <a:pPr lvl="3"/>
            <a:endParaRPr lang="en-US" altLang="ko-KR" dirty="0"/>
          </a:p>
        </p:txBody>
      </p:sp>
      <p:sp>
        <p:nvSpPr>
          <p:cNvPr id="3" name="슬라이드 번호 개체 틀 2"/>
          <p:cNvSpPr>
            <a:spLocks noGrp="1"/>
          </p:cNvSpPr>
          <p:nvPr>
            <p:ph type="sldNum" sz="quarter" idx="12"/>
          </p:nvPr>
        </p:nvSpPr>
        <p:spPr/>
        <p:txBody>
          <a:bodyPr/>
          <a:lstStyle/>
          <a:p>
            <a:fld id="{070A3F4A-4E56-472D-A19C-7CE7449ABD1B}" type="slidenum">
              <a:rPr lang="en-US" altLang="ko-KR" smtClean="0"/>
              <a:pPr/>
              <a:t>91</a:t>
            </a:fld>
            <a:endParaRPr lang="en-US" dirty="0"/>
          </a:p>
        </p:txBody>
      </p:sp>
    </p:spTree>
    <p:extLst>
      <p:ext uri="{BB962C8B-B14F-4D97-AF65-F5344CB8AC3E}">
        <p14:creationId xmlns:p14="http://schemas.microsoft.com/office/powerpoint/2010/main" val="29178992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2C385077-A7BE-46A2-AFFA-EA7BF86F654B}"/>
              </a:ext>
            </a:extLst>
          </p:cNvPr>
          <p:cNvPicPr>
            <a:picLocks noChangeAspect="1"/>
          </p:cNvPicPr>
          <p:nvPr/>
        </p:nvPicPr>
        <p:blipFill>
          <a:blip r:embed="rId3"/>
          <a:stretch>
            <a:fillRect/>
          </a:stretch>
        </p:blipFill>
        <p:spPr>
          <a:xfrm>
            <a:off x="4211594" y="987734"/>
            <a:ext cx="7060311" cy="3881819"/>
          </a:xfrm>
          <a:prstGeom prst="rect">
            <a:avLst/>
          </a:prstGeom>
        </p:spPr>
      </p:pic>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a:t>A basic understanding of </a:t>
            </a:r>
            <a:r>
              <a:rPr lang="en-US" altLang="ko-KR" dirty="0" err="1"/>
              <a:t>InfluxDB’s</a:t>
            </a:r>
            <a:r>
              <a:rPr lang="en-US" altLang="ko-KR" dirty="0"/>
              <a:t> datastore</a:t>
            </a:r>
          </a:p>
        </p:txBody>
      </p:sp>
      <p:sp>
        <p:nvSpPr>
          <p:cNvPr id="3" name="내용 개체 틀 2"/>
          <p:cNvSpPr>
            <a:spLocks noGrp="1"/>
          </p:cNvSpPr>
          <p:nvPr>
            <p:ph sz="quarter" idx="11"/>
          </p:nvPr>
        </p:nvSpPr>
        <p:spPr>
          <a:xfrm>
            <a:off x="266399" y="578149"/>
            <a:ext cx="11039254" cy="1745730"/>
          </a:xfrm>
        </p:spPr>
        <p:txBody>
          <a:bodyPr/>
          <a:lstStyle/>
          <a:p>
            <a:r>
              <a:rPr lang="en-US" altLang="ko-KR" dirty="0" err="1"/>
              <a:t>InfluxDB</a:t>
            </a:r>
            <a:r>
              <a:rPr lang="ko-KR" altLang="en-US" dirty="0"/>
              <a:t>의 용어 및 개념</a:t>
            </a:r>
            <a:endParaRPr lang="en-US" altLang="ko-KR" dirty="0"/>
          </a:p>
          <a:p>
            <a:pPr lvl="1"/>
            <a:r>
              <a:rPr lang="en-US" altLang="ko-KR" dirty="0"/>
              <a:t>database : set of measurements</a:t>
            </a:r>
          </a:p>
          <a:p>
            <a:pPr lvl="1"/>
            <a:r>
              <a:rPr lang="en-US" altLang="ko-KR" dirty="0"/>
              <a:t>measurement : table</a:t>
            </a:r>
          </a:p>
          <a:p>
            <a:pPr lvl="1"/>
            <a:r>
              <a:rPr lang="en-US" altLang="ko-KR" dirty="0">
                <a:solidFill>
                  <a:srgbClr val="00B050"/>
                </a:solidFill>
              </a:rPr>
              <a:t>Tag</a:t>
            </a:r>
            <a:r>
              <a:rPr lang="en-US" altLang="ko-KR" dirty="0"/>
              <a:t> </a:t>
            </a:r>
            <a:r>
              <a:rPr lang="en-US" altLang="ko-KR" dirty="0">
                <a:solidFill>
                  <a:schemeClr val="bg1">
                    <a:lumMod val="75000"/>
                  </a:schemeClr>
                </a:solidFill>
              </a:rPr>
              <a:t>(Key)</a:t>
            </a:r>
            <a:r>
              <a:rPr lang="en-US" altLang="ko-KR" dirty="0"/>
              <a:t> : indexed</a:t>
            </a:r>
            <a:r>
              <a:rPr lang="ko-KR" altLang="en-US" dirty="0"/>
              <a:t> </a:t>
            </a:r>
            <a:r>
              <a:rPr lang="en-US" altLang="ko-KR" dirty="0"/>
              <a:t>column</a:t>
            </a:r>
          </a:p>
          <a:p>
            <a:pPr lvl="1"/>
            <a:r>
              <a:rPr lang="en-US" altLang="ko-KR" dirty="0">
                <a:solidFill>
                  <a:schemeClr val="accent6">
                    <a:lumMod val="75000"/>
                  </a:schemeClr>
                </a:solidFill>
              </a:rPr>
              <a:t>Field</a:t>
            </a:r>
            <a:r>
              <a:rPr lang="en-US" altLang="ko-KR" dirty="0"/>
              <a:t> </a:t>
            </a:r>
            <a:r>
              <a:rPr lang="en-US" altLang="ko-KR" dirty="0">
                <a:solidFill>
                  <a:schemeClr val="bg1">
                    <a:lumMod val="75000"/>
                  </a:schemeClr>
                </a:solidFill>
              </a:rPr>
              <a:t>(Key)</a:t>
            </a:r>
            <a:r>
              <a:rPr lang="en-US" altLang="ko-KR" dirty="0"/>
              <a:t> : no indexed column</a:t>
            </a:r>
          </a:p>
          <a:p>
            <a:pPr marL="702000" lvl="3" indent="0">
              <a:buNone/>
            </a:pPr>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92</a:t>
            </a:fld>
            <a:endParaRPr lang="en-US" dirty="0"/>
          </a:p>
        </p:txBody>
      </p:sp>
      <p:sp>
        <p:nvSpPr>
          <p:cNvPr id="9" name="타원 8">
            <a:extLst>
              <a:ext uri="{FF2B5EF4-FFF2-40B4-BE49-F238E27FC236}">
                <a16:creationId xmlns:a16="http://schemas.microsoft.com/office/drawing/2014/main" id="{FDA5DF30-0207-4095-B2B3-133B7726F40E}"/>
              </a:ext>
            </a:extLst>
          </p:cNvPr>
          <p:cNvSpPr/>
          <p:nvPr/>
        </p:nvSpPr>
        <p:spPr>
          <a:xfrm>
            <a:off x="5977061" y="1007839"/>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0" name="타원 9">
            <a:extLst>
              <a:ext uri="{FF2B5EF4-FFF2-40B4-BE49-F238E27FC236}">
                <a16:creationId xmlns:a16="http://schemas.microsoft.com/office/drawing/2014/main" id="{B6A7A082-C60E-4F16-8F72-FD7F048D7DDC}"/>
              </a:ext>
            </a:extLst>
          </p:cNvPr>
          <p:cNvSpPr/>
          <p:nvPr/>
        </p:nvSpPr>
        <p:spPr>
          <a:xfrm>
            <a:off x="4945069" y="4506335"/>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11" name="타원 10">
            <a:extLst>
              <a:ext uri="{FF2B5EF4-FFF2-40B4-BE49-F238E27FC236}">
                <a16:creationId xmlns:a16="http://schemas.microsoft.com/office/drawing/2014/main" id="{D0EC11FE-6A91-4A07-8223-9D9DC68EE707}"/>
              </a:ext>
            </a:extLst>
          </p:cNvPr>
          <p:cNvSpPr/>
          <p:nvPr/>
        </p:nvSpPr>
        <p:spPr>
          <a:xfrm>
            <a:off x="6319145" y="4506335"/>
            <a:ext cx="64807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
        <p:nvSpPr>
          <p:cNvPr id="6" name="설명선: 굽은 선 5">
            <a:extLst>
              <a:ext uri="{FF2B5EF4-FFF2-40B4-BE49-F238E27FC236}">
                <a16:creationId xmlns:a16="http://schemas.microsoft.com/office/drawing/2014/main" id="{F139C321-F051-4F65-AE62-4552F3EAFF31}"/>
              </a:ext>
            </a:extLst>
          </p:cNvPr>
          <p:cNvSpPr/>
          <p:nvPr/>
        </p:nvSpPr>
        <p:spPr>
          <a:xfrm>
            <a:off x="6841157" y="578149"/>
            <a:ext cx="1368152" cy="316508"/>
          </a:xfrm>
          <a:prstGeom prst="borderCallout2">
            <a:avLst>
              <a:gd name="adj1" fmla="val 18750"/>
              <a:gd name="adj2" fmla="val -8333"/>
              <a:gd name="adj3" fmla="val 18750"/>
              <a:gd name="adj4" fmla="val -16667"/>
              <a:gd name="adj5" fmla="val 137209"/>
              <a:gd name="adj6" fmla="val -4109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Database (Name)</a:t>
            </a:r>
            <a:endParaRPr lang="ko-KR" altLang="en-US" sz="1100" dirty="0">
              <a:solidFill>
                <a:schemeClr val="tx1"/>
              </a:solidFill>
            </a:endParaRPr>
          </a:p>
        </p:txBody>
      </p:sp>
      <p:sp>
        <p:nvSpPr>
          <p:cNvPr id="7" name="설명선: 굽은 선 6">
            <a:extLst>
              <a:ext uri="{FF2B5EF4-FFF2-40B4-BE49-F238E27FC236}">
                <a16:creationId xmlns:a16="http://schemas.microsoft.com/office/drawing/2014/main" id="{B65670D3-FD00-48B3-A499-21A32F6A73C8}"/>
              </a:ext>
            </a:extLst>
          </p:cNvPr>
          <p:cNvSpPr/>
          <p:nvPr/>
        </p:nvSpPr>
        <p:spPr>
          <a:xfrm>
            <a:off x="6481117" y="5209433"/>
            <a:ext cx="1440160" cy="389936"/>
          </a:xfrm>
          <a:prstGeom prst="borderCallout2">
            <a:avLst>
              <a:gd name="adj1" fmla="val 18750"/>
              <a:gd name="adj2" fmla="val -8333"/>
              <a:gd name="adj3" fmla="val 18750"/>
              <a:gd name="adj4" fmla="val -16667"/>
              <a:gd name="adj5" fmla="val -131256"/>
              <a:gd name="adj6" fmla="val -37477"/>
            </a:avLst>
          </a:prstGeom>
          <a:solidFill>
            <a:schemeClr val="accent2">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Table (Name)</a:t>
            </a:r>
            <a:endParaRPr lang="ko-KR" altLang="en-US" sz="1100" dirty="0">
              <a:solidFill>
                <a:schemeClr val="tx1"/>
              </a:solidFill>
            </a:endParaRPr>
          </a:p>
        </p:txBody>
      </p:sp>
    </p:spTree>
    <p:extLst>
      <p:ext uri="{BB962C8B-B14F-4D97-AF65-F5344CB8AC3E}">
        <p14:creationId xmlns:p14="http://schemas.microsoft.com/office/powerpoint/2010/main" val="875912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10842912" cy="1745730"/>
          </a:xfrm>
        </p:spPr>
        <p:txBody>
          <a:bodyPr/>
          <a:lstStyle/>
          <a:p>
            <a:r>
              <a:rPr lang="en-US" altLang="ko-KR" dirty="0"/>
              <a:t>Sample data</a:t>
            </a:r>
          </a:p>
          <a:p>
            <a:pPr lvl="2" algn="just"/>
            <a:r>
              <a:rPr lang="en-US" altLang="ko-KR" dirty="0"/>
              <a:t>The next section references the data printed out below. The data is fictional, but represents a believable setup in </a:t>
            </a:r>
            <a:r>
              <a:rPr lang="en-US" altLang="ko-KR" dirty="0" err="1"/>
              <a:t>InfluxDB</a:t>
            </a:r>
            <a:r>
              <a:rPr lang="en-US" altLang="ko-KR" dirty="0"/>
              <a:t>. The show the number of butterflies and honeybees counted by two scientists( Langstroth and </a:t>
            </a:r>
            <a:r>
              <a:rPr lang="en-US" altLang="ko-KR" dirty="0" err="1"/>
              <a:t>perpetua</a:t>
            </a:r>
            <a:r>
              <a:rPr lang="en-US" altLang="ko-KR" dirty="0"/>
              <a:t>) in two locations(location 1 and location 2) over the time period from August 18, 2015 at midnight through August 18, 2015 at 6:12AM. Assume that the data lives in a database called </a:t>
            </a:r>
            <a:r>
              <a:rPr lang="en-US" altLang="ko-KR" dirty="0" err="1"/>
              <a:t>my_database</a:t>
            </a:r>
            <a:r>
              <a:rPr lang="en-US" altLang="ko-KR" dirty="0"/>
              <a:t> and are subject to the </a:t>
            </a:r>
            <a:r>
              <a:rPr lang="en-US" altLang="ko-KR" dirty="0" err="1"/>
              <a:t>autogen</a:t>
            </a:r>
            <a:r>
              <a:rPr lang="en-US" altLang="ko-KR" dirty="0"/>
              <a:t> retention policy(more on databases and retention policies to come).</a:t>
            </a:r>
          </a:p>
          <a:p>
            <a:pPr lvl="1"/>
            <a:endParaRPr lang="en-US" altLang="ko-KR" dirty="0"/>
          </a:p>
          <a:p>
            <a:pPr marL="702000" lvl="3" indent="0">
              <a:buNone/>
            </a:pPr>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93</a:t>
            </a:fld>
            <a:endParaRPr lang="en-US" dirty="0"/>
          </a:p>
        </p:txBody>
      </p:sp>
      <p:pic>
        <p:nvPicPr>
          <p:cNvPr id="6" name="그림 5">
            <a:extLst>
              <a:ext uri="{FF2B5EF4-FFF2-40B4-BE49-F238E27FC236}">
                <a16:creationId xmlns:a16="http://schemas.microsoft.com/office/drawing/2014/main" id="{FFF8501F-1661-4FCD-B88D-DF59F857924B}"/>
              </a:ext>
            </a:extLst>
          </p:cNvPr>
          <p:cNvPicPr>
            <a:picLocks noChangeAspect="1"/>
          </p:cNvPicPr>
          <p:nvPr/>
        </p:nvPicPr>
        <p:blipFill>
          <a:blip r:embed="rId3"/>
          <a:stretch>
            <a:fillRect/>
          </a:stretch>
        </p:blipFill>
        <p:spPr>
          <a:xfrm>
            <a:off x="3074195" y="2089892"/>
            <a:ext cx="5227320" cy="3825240"/>
          </a:xfrm>
          <a:prstGeom prst="rect">
            <a:avLst/>
          </a:prstGeom>
        </p:spPr>
      </p:pic>
    </p:spTree>
    <p:extLst>
      <p:ext uri="{BB962C8B-B14F-4D97-AF65-F5344CB8AC3E}">
        <p14:creationId xmlns:p14="http://schemas.microsoft.com/office/powerpoint/2010/main" val="3074789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862790" cy="1941858"/>
          </a:xfrm>
        </p:spPr>
        <p:txBody>
          <a:bodyPr/>
          <a:lstStyle/>
          <a:p>
            <a:r>
              <a:rPr lang="en-US" altLang="ko-KR" dirty="0"/>
              <a:t>Discussion</a:t>
            </a:r>
          </a:p>
          <a:p>
            <a:pPr lvl="2" algn="just"/>
            <a:r>
              <a:rPr lang="en-US" altLang="ko-KR" dirty="0"/>
              <a:t>Now that you’ve seen some sample data in </a:t>
            </a:r>
            <a:r>
              <a:rPr lang="en-US" altLang="ko-KR" dirty="0" err="1"/>
              <a:t>InfluxDB</a:t>
            </a:r>
            <a:r>
              <a:rPr lang="en-US" altLang="ko-KR" dirty="0"/>
              <a:t> this section covers what it all means</a:t>
            </a:r>
          </a:p>
          <a:p>
            <a:pPr lvl="2" algn="just"/>
            <a:r>
              <a:rPr lang="en-US" altLang="ko-KR" dirty="0" err="1"/>
              <a:t>InfluxDB</a:t>
            </a:r>
            <a:r>
              <a:rPr lang="en-US" altLang="ko-KR" dirty="0"/>
              <a:t> is a time series database so it makes sense to start with what is at the root of everything we do: time. In the data above there’s a column called </a:t>
            </a:r>
            <a:r>
              <a:rPr lang="en-US" altLang="ko-KR" dirty="0">
                <a:highlight>
                  <a:srgbClr val="00FFFF"/>
                </a:highlight>
              </a:rPr>
              <a:t>time</a:t>
            </a:r>
            <a:r>
              <a:rPr lang="en-US" altLang="ko-KR" dirty="0"/>
              <a:t> – all data in </a:t>
            </a:r>
            <a:r>
              <a:rPr lang="en-US" altLang="ko-KR" dirty="0" err="1"/>
              <a:t>InfluxDB</a:t>
            </a:r>
            <a:r>
              <a:rPr lang="en-US" altLang="ko-KR" dirty="0"/>
              <a:t> have that column. </a:t>
            </a:r>
            <a:r>
              <a:rPr lang="en-US" altLang="ko-KR" dirty="0">
                <a:highlight>
                  <a:srgbClr val="00FFFF"/>
                </a:highlight>
              </a:rPr>
              <a:t>time</a:t>
            </a:r>
            <a:r>
              <a:rPr lang="en-US" altLang="ko-KR" dirty="0"/>
              <a:t> stores timestamps, and the </a:t>
            </a:r>
            <a:r>
              <a:rPr lang="en-US" altLang="ko-KR" i="1" dirty="0"/>
              <a:t>timestamp</a:t>
            </a:r>
            <a:r>
              <a:rPr lang="en-US" altLang="ko-KR" dirty="0"/>
              <a:t> shows the data and time, in RFC3339 UTC, associated with particular data.</a:t>
            </a:r>
          </a:p>
          <a:p>
            <a:pPr lvl="2" algn="just"/>
            <a:r>
              <a:rPr lang="en-US" altLang="ko-KR" dirty="0"/>
              <a:t>The next two columns, called </a:t>
            </a:r>
            <a:r>
              <a:rPr lang="en-US" altLang="ko-KR" dirty="0">
                <a:highlight>
                  <a:srgbClr val="00FFFF"/>
                </a:highlight>
              </a:rPr>
              <a:t>butterflies</a:t>
            </a:r>
            <a:r>
              <a:rPr lang="en-US" altLang="ko-KR" dirty="0"/>
              <a:t> and </a:t>
            </a:r>
            <a:r>
              <a:rPr lang="en-US" altLang="ko-KR" dirty="0">
                <a:highlight>
                  <a:srgbClr val="00FFFF"/>
                </a:highlight>
              </a:rPr>
              <a:t>honeybees</a:t>
            </a:r>
            <a:r>
              <a:rPr lang="en-US" altLang="ko-KR" dirty="0"/>
              <a:t>, are fields. Fields are made up of field key and field values. Field keys(</a:t>
            </a:r>
            <a:r>
              <a:rPr lang="en-US" altLang="ko-KR" dirty="0">
                <a:highlight>
                  <a:srgbClr val="00FFFF"/>
                </a:highlight>
              </a:rPr>
              <a:t>butterflies </a:t>
            </a:r>
            <a:r>
              <a:rPr lang="en-US" altLang="ko-KR" dirty="0"/>
              <a:t>and </a:t>
            </a:r>
            <a:r>
              <a:rPr lang="en-US" altLang="ko-KR" dirty="0">
                <a:highlight>
                  <a:srgbClr val="00FFFF"/>
                </a:highlight>
              </a:rPr>
              <a:t>honeybees</a:t>
            </a:r>
            <a:r>
              <a:rPr lang="en-US" altLang="ko-KR" dirty="0"/>
              <a:t>) are strings; the filed key </a:t>
            </a:r>
            <a:r>
              <a:rPr lang="en-US" altLang="ko-KR" dirty="0">
                <a:highlight>
                  <a:srgbClr val="00FFFF"/>
                </a:highlight>
              </a:rPr>
              <a:t>butterflies</a:t>
            </a:r>
            <a:r>
              <a:rPr lang="en-US" altLang="ko-KR" dirty="0"/>
              <a:t> tells us that the filed values 12-7 refer to butterflies and the filed key </a:t>
            </a:r>
            <a:r>
              <a:rPr lang="en-US" altLang="ko-KR" dirty="0">
                <a:highlight>
                  <a:srgbClr val="00FFFF"/>
                </a:highlight>
              </a:rPr>
              <a:t>honeybees</a:t>
            </a:r>
            <a:r>
              <a:rPr lang="en-US" altLang="ko-KR" dirty="0"/>
              <a:t> tells us that the filed values 23-22 refer to, well, honeybees.</a:t>
            </a:r>
          </a:p>
          <a:p>
            <a:pPr lvl="2" algn="just"/>
            <a:r>
              <a:rPr lang="en-US" altLang="ko-KR" i="1" dirty="0"/>
              <a:t>Filed values</a:t>
            </a:r>
            <a:r>
              <a:rPr lang="en-US" altLang="ko-KR" dirty="0"/>
              <a:t> are your data; they can be strings, floats, integers, or Booleans, and, because </a:t>
            </a:r>
            <a:r>
              <a:rPr lang="en-US" altLang="ko-KR" dirty="0" err="1"/>
              <a:t>InfluxDB</a:t>
            </a:r>
            <a:r>
              <a:rPr lang="en-US" altLang="ko-KR" dirty="0"/>
              <a:t> is a time series database, a filed value is always associated with a timestamp. The filed values in the sample data are : </a:t>
            </a:r>
          </a:p>
          <a:p>
            <a:pPr lvl="2" algn="just"/>
            <a:endParaRPr lang="en-US" altLang="ko-KR" dirty="0"/>
          </a:p>
          <a:p>
            <a:pPr lvl="1"/>
            <a:endParaRPr lang="en-US" altLang="ko-KR" dirty="0"/>
          </a:p>
          <a:p>
            <a:pPr marL="702000" lvl="3" indent="0">
              <a:buNone/>
            </a:pPr>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94</a:t>
            </a:fld>
            <a:endParaRPr lang="en-US" dirty="0"/>
          </a:p>
        </p:txBody>
      </p:sp>
      <p:pic>
        <p:nvPicPr>
          <p:cNvPr id="6" name="그림 5">
            <a:extLst>
              <a:ext uri="{FF2B5EF4-FFF2-40B4-BE49-F238E27FC236}">
                <a16:creationId xmlns:a16="http://schemas.microsoft.com/office/drawing/2014/main" id="{FFF8501F-1661-4FCD-B88D-DF59F857924B}"/>
              </a:ext>
            </a:extLst>
          </p:cNvPr>
          <p:cNvPicPr>
            <a:picLocks noChangeAspect="1"/>
          </p:cNvPicPr>
          <p:nvPr/>
        </p:nvPicPr>
        <p:blipFill>
          <a:blip r:embed="rId3"/>
          <a:stretch>
            <a:fillRect/>
          </a:stretch>
        </p:blipFill>
        <p:spPr>
          <a:xfrm>
            <a:off x="7345213" y="1295871"/>
            <a:ext cx="3835012" cy="2806379"/>
          </a:xfrm>
          <a:prstGeom prst="rect">
            <a:avLst/>
          </a:prstGeom>
        </p:spPr>
      </p:pic>
      <p:sp>
        <p:nvSpPr>
          <p:cNvPr id="7" name="직사각형 6">
            <a:extLst>
              <a:ext uri="{FF2B5EF4-FFF2-40B4-BE49-F238E27FC236}">
                <a16:creationId xmlns:a16="http://schemas.microsoft.com/office/drawing/2014/main" id="{40E155D8-A9B1-4175-9D8A-8E7B28D31B16}"/>
              </a:ext>
            </a:extLst>
          </p:cNvPr>
          <p:cNvSpPr/>
          <p:nvPr/>
        </p:nvSpPr>
        <p:spPr>
          <a:xfrm>
            <a:off x="8641357" y="1931911"/>
            <a:ext cx="864096" cy="2088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dirty="0">
              <a:solidFill>
                <a:schemeClr val="tx1"/>
              </a:solidFill>
            </a:endParaRPr>
          </a:p>
        </p:txBody>
      </p:sp>
    </p:spTree>
    <p:extLst>
      <p:ext uri="{BB962C8B-B14F-4D97-AF65-F5344CB8AC3E}">
        <p14:creationId xmlns:p14="http://schemas.microsoft.com/office/powerpoint/2010/main" val="3897418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862790" cy="1941858"/>
          </a:xfrm>
        </p:spPr>
        <p:txBody>
          <a:bodyPr/>
          <a:lstStyle/>
          <a:p>
            <a:r>
              <a:rPr lang="en-US" altLang="ko-KR" dirty="0"/>
              <a:t>Discussion</a:t>
            </a:r>
          </a:p>
          <a:p>
            <a:pPr lvl="2" algn="just"/>
            <a:r>
              <a:rPr lang="en-US" altLang="ko-KR" dirty="0"/>
              <a:t>In the data above, the collection of field-key and field-value pairs make up a field set. Here are all eight field sets in the sample data:</a:t>
            </a:r>
          </a:p>
          <a:p>
            <a:pPr lvl="2" algn="just"/>
            <a:r>
              <a:rPr lang="en-US" altLang="ko-KR" dirty="0"/>
              <a:t>Fields are a required piece of the </a:t>
            </a:r>
            <a:r>
              <a:rPr lang="en-US" altLang="ko-KR" dirty="0" err="1"/>
              <a:t>InfluxDB</a:t>
            </a:r>
            <a:r>
              <a:rPr lang="en-US" altLang="ko-KR" dirty="0"/>
              <a:t> data structure – you cannot have data in </a:t>
            </a:r>
            <a:r>
              <a:rPr lang="en-US" altLang="ko-KR" dirty="0" err="1"/>
              <a:t>InfluxDB</a:t>
            </a:r>
            <a:r>
              <a:rPr lang="en-US" altLang="ko-KR" dirty="0"/>
              <a:t> without fields. It’s also important to note that fields are not indexed. Queries that use field values as filters must scan all values that match the other conditions in the query. As a result, those queries are not performant relative to queries on tags(more on tags below). In general, fields should not contain commonly-queried metadata.</a:t>
            </a:r>
          </a:p>
          <a:p>
            <a:pPr lvl="2" algn="just"/>
            <a:endParaRPr lang="en-US" altLang="ko-KR" dirty="0"/>
          </a:p>
          <a:p>
            <a:pPr lvl="2" algn="just"/>
            <a:endParaRPr lang="en-US" altLang="ko-KR" dirty="0"/>
          </a:p>
          <a:p>
            <a:pPr lvl="1"/>
            <a:endParaRPr lang="en-US" altLang="ko-KR" dirty="0"/>
          </a:p>
          <a:p>
            <a:pPr marL="702000" lvl="3" indent="0">
              <a:buNone/>
            </a:pPr>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95</a:t>
            </a:fld>
            <a:endParaRPr lang="en-US" dirty="0"/>
          </a:p>
        </p:txBody>
      </p:sp>
      <p:pic>
        <p:nvPicPr>
          <p:cNvPr id="6" name="그림 5">
            <a:extLst>
              <a:ext uri="{FF2B5EF4-FFF2-40B4-BE49-F238E27FC236}">
                <a16:creationId xmlns:a16="http://schemas.microsoft.com/office/drawing/2014/main" id="{FFF8501F-1661-4FCD-B88D-DF59F857924B}"/>
              </a:ext>
            </a:extLst>
          </p:cNvPr>
          <p:cNvPicPr>
            <a:picLocks noChangeAspect="1"/>
          </p:cNvPicPr>
          <p:nvPr/>
        </p:nvPicPr>
        <p:blipFill>
          <a:blip r:embed="rId3"/>
          <a:stretch>
            <a:fillRect/>
          </a:stretch>
        </p:blipFill>
        <p:spPr>
          <a:xfrm>
            <a:off x="7391961" y="719807"/>
            <a:ext cx="3835012" cy="2806379"/>
          </a:xfrm>
          <a:prstGeom prst="rect">
            <a:avLst/>
          </a:prstGeom>
        </p:spPr>
      </p:pic>
      <p:pic>
        <p:nvPicPr>
          <p:cNvPr id="8" name="그림 7">
            <a:extLst>
              <a:ext uri="{FF2B5EF4-FFF2-40B4-BE49-F238E27FC236}">
                <a16:creationId xmlns:a16="http://schemas.microsoft.com/office/drawing/2014/main" id="{B2180491-6E33-44F1-94F2-395DE48D4CB3}"/>
              </a:ext>
            </a:extLst>
          </p:cNvPr>
          <p:cNvPicPr>
            <a:picLocks noChangeAspect="1"/>
          </p:cNvPicPr>
          <p:nvPr/>
        </p:nvPicPr>
        <p:blipFill>
          <a:blip r:embed="rId4"/>
          <a:stretch>
            <a:fillRect/>
          </a:stretch>
        </p:blipFill>
        <p:spPr>
          <a:xfrm>
            <a:off x="7391961" y="3556539"/>
            <a:ext cx="3162300" cy="2447925"/>
          </a:xfrm>
          <a:prstGeom prst="rect">
            <a:avLst/>
          </a:prstGeom>
        </p:spPr>
      </p:pic>
    </p:spTree>
    <p:extLst>
      <p:ext uri="{BB962C8B-B14F-4D97-AF65-F5344CB8AC3E}">
        <p14:creationId xmlns:p14="http://schemas.microsoft.com/office/powerpoint/2010/main" val="15693350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862790" cy="1941858"/>
          </a:xfrm>
        </p:spPr>
        <p:txBody>
          <a:bodyPr/>
          <a:lstStyle/>
          <a:p>
            <a:r>
              <a:rPr lang="en-US" altLang="ko-KR" dirty="0"/>
              <a:t>Discussion</a:t>
            </a:r>
          </a:p>
          <a:p>
            <a:pPr lvl="2" algn="just"/>
            <a:r>
              <a:rPr lang="en-US" altLang="ko-KR" dirty="0"/>
              <a:t>The last two columns in the sample data, called </a:t>
            </a:r>
            <a:r>
              <a:rPr lang="en-US" altLang="ko-KR" dirty="0">
                <a:highlight>
                  <a:srgbClr val="00FFFF"/>
                </a:highlight>
              </a:rPr>
              <a:t>location</a:t>
            </a:r>
            <a:r>
              <a:rPr lang="en-US" altLang="ko-KR" dirty="0"/>
              <a:t> and </a:t>
            </a:r>
            <a:r>
              <a:rPr lang="en-US" altLang="ko-KR" dirty="0">
                <a:highlight>
                  <a:srgbClr val="00FFFF"/>
                </a:highlight>
              </a:rPr>
              <a:t>scientist</a:t>
            </a:r>
            <a:r>
              <a:rPr lang="en-US" altLang="ko-KR" dirty="0"/>
              <a:t>, are tags. Tags are made up of tag keys and tag values. Both </a:t>
            </a:r>
            <a:r>
              <a:rPr lang="en-US" altLang="ko-KR" i="1" dirty="0"/>
              <a:t>tag keys</a:t>
            </a:r>
            <a:r>
              <a:rPr lang="en-US" altLang="ko-KR" dirty="0"/>
              <a:t> and </a:t>
            </a:r>
            <a:r>
              <a:rPr lang="en-US" altLang="ko-KR" i="1" dirty="0"/>
              <a:t>tag values </a:t>
            </a:r>
            <a:r>
              <a:rPr lang="en-US" altLang="ko-KR" dirty="0"/>
              <a:t>are stored as strings and record metadata. The tag keys in the sample data are </a:t>
            </a:r>
            <a:r>
              <a:rPr lang="en-US" altLang="ko-KR" dirty="0">
                <a:highlight>
                  <a:srgbClr val="00FFFF"/>
                </a:highlight>
              </a:rPr>
              <a:t>location</a:t>
            </a:r>
            <a:r>
              <a:rPr lang="en-US" altLang="ko-KR" dirty="0"/>
              <a:t> and </a:t>
            </a:r>
            <a:r>
              <a:rPr lang="en-US" altLang="ko-KR" dirty="0">
                <a:highlight>
                  <a:srgbClr val="00FFFF"/>
                </a:highlight>
              </a:rPr>
              <a:t>scientist</a:t>
            </a:r>
            <a:r>
              <a:rPr lang="en-US" altLang="ko-KR" dirty="0"/>
              <a:t>. The tag key </a:t>
            </a:r>
            <a:r>
              <a:rPr lang="en-US" altLang="ko-KR" dirty="0">
                <a:highlight>
                  <a:srgbClr val="00FFFF"/>
                </a:highlight>
              </a:rPr>
              <a:t>location</a:t>
            </a:r>
            <a:r>
              <a:rPr lang="en-US" altLang="ko-KR" dirty="0"/>
              <a:t> has two tag values: 1 and 2. The tag key scientist also has two tag values: </a:t>
            </a:r>
            <a:r>
              <a:rPr lang="en-US" altLang="ko-KR" dirty="0" err="1">
                <a:highlight>
                  <a:srgbClr val="00FFFF"/>
                </a:highlight>
              </a:rPr>
              <a:t>langstroth</a:t>
            </a:r>
            <a:r>
              <a:rPr lang="en-US" altLang="ko-KR" dirty="0"/>
              <a:t> and </a:t>
            </a:r>
            <a:r>
              <a:rPr lang="en-US" altLang="ko-KR" dirty="0" err="1">
                <a:highlight>
                  <a:srgbClr val="00FFFF"/>
                </a:highlight>
              </a:rPr>
              <a:t>perpetua</a:t>
            </a:r>
            <a:r>
              <a:rPr lang="en-US" altLang="ko-KR" dirty="0"/>
              <a:t>.</a:t>
            </a:r>
          </a:p>
          <a:p>
            <a:pPr lvl="2" algn="just"/>
            <a:r>
              <a:rPr lang="en-US" altLang="ko-KR" dirty="0"/>
              <a:t>In the data above, the </a:t>
            </a:r>
            <a:r>
              <a:rPr lang="en-US" altLang="ko-KR" i="1" dirty="0"/>
              <a:t>tag set </a:t>
            </a:r>
            <a:r>
              <a:rPr lang="en-US" altLang="ko-KR" dirty="0"/>
              <a:t>is the different combinations of all the tag key-value pairs. The four tag sets in the sample data are:</a:t>
            </a:r>
          </a:p>
          <a:p>
            <a:pPr lvl="2" algn="just"/>
            <a:r>
              <a:rPr lang="en-US" altLang="ko-KR" dirty="0"/>
              <a:t>Tags are optional. You don’t need to have tags in your data structure, but it’s generally a good idea to make use of them because, unlike, fields, tags are indexed. This means that queries on tags are faster and that tags are ideal storing commonly-queried metadata.</a:t>
            </a:r>
          </a:p>
          <a:p>
            <a:pPr lvl="2" algn="just"/>
            <a:r>
              <a:rPr lang="en-US" altLang="ko-KR" dirty="0"/>
              <a:t>Avoid using the following reserved keys:</a:t>
            </a:r>
          </a:p>
          <a:p>
            <a:pPr lvl="2" algn="just"/>
            <a:endParaRPr lang="en-US" altLang="ko-KR" dirty="0"/>
          </a:p>
          <a:p>
            <a:pPr lvl="2" algn="just"/>
            <a:endParaRPr lang="en-US" altLang="ko-KR" dirty="0"/>
          </a:p>
          <a:p>
            <a:pPr lvl="2" algn="just"/>
            <a:endParaRPr lang="en-US" altLang="ko-KR" dirty="0"/>
          </a:p>
          <a:p>
            <a:pPr lvl="2" algn="just"/>
            <a:r>
              <a:rPr lang="en-US" altLang="ko-KR" dirty="0"/>
              <a:t>If reserved keys are included as a tag or filed key, the associated point is discarded.</a:t>
            </a:r>
          </a:p>
          <a:p>
            <a:pPr lvl="2" algn="just"/>
            <a:endParaRPr lang="en-US" altLang="ko-KR" dirty="0"/>
          </a:p>
          <a:p>
            <a:pPr lvl="2" algn="just"/>
            <a:endParaRPr lang="en-US" altLang="ko-KR" dirty="0"/>
          </a:p>
          <a:p>
            <a:pPr lvl="2" algn="just"/>
            <a:endParaRPr lang="en-US" altLang="ko-KR" dirty="0"/>
          </a:p>
          <a:p>
            <a:pPr lvl="1"/>
            <a:endParaRPr lang="en-US" altLang="ko-KR" dirty="0"/>
          </a:p>
          <a:p>
            <a:pPr marL="342900" lvl="1" indent="0" fontAlgn="auto">
              <a:spcAft>
                <a:spcPts val="0"/>
              </a:spcAft>
              <a:buFont typeface="Wingdings 3" pitchFamily="18" charset="2"/>
              <a:buNone/>
            </a:pPr>
            <a:endParaRPr lang="en-US" altLang="ko-KR" dirty="0"/>
          </a:p>
          <a:p>
            <a:pPr lvl="1"/>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96</a:t>
            </a:fld>
            <a:endParaRPr lang="en-US" dirty="0"/>
          </a:p>
        </p:txBody>
      </p:sp>
      <p:pic>
        <p:nvPicPr>
          <p:cNvPr id="6" name="그림 5">
            <a:extLst>
              <a:ext uri="{FF2B5EF4-FFF2-40B4-BE49-F238E27FC236}">
                <a16:creationId xmlns:a16="http://schemas.microsoft.com/office/drawing/2014/main" id="{FFF8501F-1661-4FCD-B88D-DF59F857924B}"/>
              </a:ext>
            </a:extLst>
          </p:cNvPr>
          <p:cNvPicPr>
            <a:picLocks noChangeAspect="1"/>
          </p:cNvPicPr>
          <p:nvPr/>
        </p:nvPicPr>
        <p:blipFill>
          <a:blip r:embed="rId3"/>
          <a:stretch>
            <a:fillRect/>
          </a:stretch>
        </p:blipFill>
        <p:spPr>
          <a:xfrm>
            <a:off x="7391961" y="719807"/>
            <a:ext cx="3835012" cy="2806379"/>
          </a:xfrm>
          <a:prstGeom prst="rect">
            <a:avLst/>
          </a:prstGeom>
        </p:spPr>
      </p:pic>
      <p:pic>
        <p:nvPicPr>
          <p:cNvPr id="7" name="그림 6">
            <a:extLst>
              <a:ext uri="{FF2B5EF4-FFF2-40B4-BE49-F238E27FC236}">
                <a16:creationId xmlns:a16="http://schemas.microsoft.com/office/drawing/2014/main" id="{6F0E2111-4960-4D85-AE0F-7900F2612528}"/>
              </a:ext>
            </a:extLst>
          </p:cNvPr>
          <p:cNvPicPr>
            <a:picLocks noChangeAspect="1"/>
          </p:cNvPicPr>
          <p:nvPr/>
        </p:nvPicPr>
        <p:blipFill>
          <a:blip r:embed="rId4"/>
          <a:stretch>
            <a:fillRect/>
          </a:stretch>
        </p:blipFill>
        <p:spPr>
          <a:xfrm>
            <a:off x="7299351" y="3754374"/>
            <a:ext cx="3514725" cy="1181100"/>
          </a:xfrm>
          <a:prstGeom prst="rect">
            <a:avLst/>
          </a:prstGeom>
        </p:spPr>
      </p:pic>
      <p:pic>
        <p:nvPicPr>
          <p:cNvPr id="10" name="그림 9">
            <a:extLst>
              <a:ext uri="{FF2B5EF4-FFF2-40B4-BE49-F238E27FC236}">
                <a16:creationId xmlns:a16="http://schemas.microsoft.com/office/drawing/2014/main" id="{626DBA35-3C23-49A7-AE02-4EDBD14FCB08}"/>
              </a:ext>
            </a:extLst>
          </p:cNvPr>
          <p:cNvPicPr>
            <a:picLocks noChangeAspect="1"/>
          </p:cNvPicPr>
          <p:nvPr/>
        </p:nvPicPr>
        <p:blipFill>
          <a:blip r:embed="rId5"/>
          <a:stretch>
            <a:fillRect/>
          </a:stretch>
        </p:blipFill>
        <p:spPr>
          <a:xfrm>
            <a:off x="1368549" y="4032175"/>
            <a:ext cx="1504950" cy="962025"/>
          </a:xfrm>
          <a:prstGeom prst="rect">
            <a:avLst/>
          </a:prstGeom>
        </p:spPr>
      </p:pic>
    </p:spTree>
    <p:extLst>
      <p:ext uri="{BB962C8B-B14F-4D97-AF65-F5344CB8AC3E}">
        <p14:creationId xmlns:p14="http://schemas.microsoft.com/office/powerpoint/2010/main" val="3130190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862790" cy="1941858"/>
          </a:xfrm>
        </p:spPr>
        <p:txBody>
          <a:bodyPr/>
          <a:lstStyle/>
          <a:p>
            <a:r>
              <a:rPr lang="en-US" altLang="ko-KR" dirty="0"/>
              <a:t>Discussion</a:t>
            </a:r>
          </a:p>
          <a:p>
            <a:pPr lvl="2" algn="just"/>
            <a:r>
              <a:rPr lang="en-US" altLang="ko-KR" dirty="0"/>
              <a:t>Say you notice that most of your queries focus on the values of the field keys </a:t>
            </a:r>
            <a:r>
              <a:rPr lang="en-US" altLang="ko-KR" dirty="0">
                <a:highlight>
                  <a:srgbClr val="00FFFF"/>
                </a:highlight>
              </a:rPr>
              <a:t>honeybees</a:t>
            </a:r>
            <a:r>
              <a:rPr lang="en-US" altLang="ko-KR" dirty="0"/>
              <a:t> and </a:t>
            </a:r>
            <a:r>
              <a:rPr lang="en-US" altLang="ko-KR" dirty="0">
                <a:highlight>
                  <a:srgbClr val="00FFFF"/>
                </a:highlight>
              </a:rPr>
              <a:t>butterflies</a:t>
            </a:r>
            <a:r>
              <a:rPr lang="en-US" altLang="ko-KR" dirty="0"/>
              <a:t>:</a:t>
            </a:r>
          </a:p>
          <a:p>
            <a:pPr lvl="3" algn="just"/>
            <a:r>
              <a:rPr lang="en-US" altLang="ko-KR" dirty="0"/>
              <a:t>&gt; SELECT * FROM “census” WHERE “butterflies” = 1</a:t>
            </a:r>
          </a:p>
          <a:p>
            <a:pPr lvl="3" algn="just"/>
            <a:r>
              <a:rPr lang="en-US" altLang="ko-KR" dirty="0"/>
              <a:t>&gt; SELECT * FROM “census” WHERE “honeybees” = 23</a:t>
            </a:r>
          </a:p>
          <a:p>
            <a:pPr lvl="2" algn="just"/>
            <a:r>
              <a:rPr lang="en-US" altLang="ko-KR" dirty="0"/>
              <a:t>Because fields aren’t indexed, </a:t>
            </a:r>
            <a:r>
              <a:rPr lang="en-US" altLang="ko-KR" dirty="0" err="1"/>
              <a:t>InfluxDB</a:t>
            </a:r>
            <a:r>
              <a:rPr lang="en-US" altLang="ko-KR" dirty="0"/>
              <a:t> scans every value of </a:t>
            </a:r>
            <a:r>
              <a:rPr lang="en-US" altLang="ko-KR" dirty="0">
                <a:highlight>
                  <a:srgbClr val="00FFFF"/>
                </a:highlight>
              </a:rPr>
              <a:t>butterflies</a:t>
            </a:r>
            <a:r>
              <a:rPr lang="en-US" altLang="ko-KR" dirty="0"/>
              <a:t> in the first query and every value of honeybees in the second query before it provides a response. That behavior can hurt query response times – especially on a much larger scale. To optimize your queries, it may be beneficial to rearrange your schema such that the fields (</a:t>
            </a:r>
            <a:r>
              <a:rPr lang="en-US" altLang="ko-KR" dirty="0">
                <a:highlight>
                  <a:srgbClr val="00FFFF"/>
                </a:highlight>
              </a:rPr>
              <a:t>butterflies</a:t>
            </a:r>
            <a:r>
              <a:rPr lang="en-US" altLang="ko-KR" dirty="0"/>
              <a:t> and </a:t>
            </a:r>
            <a:r>
              <a:rPr lang="en-US" altLang="ko-KR" dirty="0">
                <a:highlight>
                  <a:srgbClr val="00FFFF"/>
                </a:highlight>
              </a:rPr>
              <a:t>honeybees</a:t>
            </a:r>
            <a:r>
              <a:rPr lang="en-US" altLang="ko-KR" dirty="0"/>
              <a:t>) become the tags and the tags(</a:t>
            </a:r>
            <a:r>
              <a:rPr lang="en-US" altLang="ko-KR" dirty="0">
                <a:highlight>
                  <a:srgbClr val="00FFFF"/>
                </a:highlight>
              </a:rPr>
              <a:t>location</a:t>
            </a:r>
            <a:r>
              <a:rPr lang="en-US" altLang="ko-KR" dirty="0"/>
              <a:t> and </a:t>
            </a:r>
            <a:r>
              <a:rPr lang="en-US" altLang="ko-KR" dirty="0">
                <a:highlight>
                  <a:srgbClr val="00FFFF"/>
                </a:highlight>
              </a:rPr>
              <a:t>scientist</a:t>
            </a:r>
            <a:r>
              <a:rPr lang="en-US" altLang="ko-KR" dirty="0"/>
              <a:t>) become the fields:</a:t>
            </a:r>
          </a:p>
          <a:p>
            <a:pPr lvl="2" algn="just"/>
            <a:endParaRPr lang="en-US" altLang="ko-KR" dirty="0"/>
          </a:p>
          <a:p>
            <a:pPr lvl="2" algn="just"/>
            <a:r>
              <a:rPr lang="en-US" altLang="ko-KR" dirty="0"/>
              <a:t>Now that </a:t>
            </a:r>
            <a:r>
              <a:rPr lang="en-US" altLang="ko-KR" dirty="0">
                <a:highlight>
                  <a:srgbClr val="00FFFF"/>
                </a:highlight>
              </a:rPr>
              <a:t>butterflies</a:t>
            </a:r>
            <a:r>
              <a:rPr lang="en-US" altLang="ko-KR" dirty="0"/>
              <a:t> and </a:t>
            </a:r>
            <a:r>
              <a:rPr lang="en-US" altLang="ko-KR" dirty="0">
                <a:highlight>
                  <a:srgbClr val="00FFFF"/>
                </a:highlight>
              </a:rPr>
              <a:t>honeybees</a:t>
            </a:r>
            <a:r>
              <a:rPr lang="en-US" altLang="ko-KR" dirty="0"/>
              <a:t> are </a:t>
            </a:r>
            <a:r>
              <a:rPr lang="en-US" altLang="ko-KR" dirty="0">
                <a:solidFill>
                  <a:srgbClr val="FF0000"/>
                </a:solidFill>
              </a:rPr>
              <a:t>tag</a:t>
            </a:r>
            <a:r>
              <a:rPr lang="en-US" altLang="ko-KR" dirty="0"/>
              <a:t>s, </a:t>
            </a:r>
            <a:r>
              <a:rPr lang="en-US" altLang="ko-KR" dirty="0" err="1"/>
              <a:t>InfluxDB</a:t>
            </a:r>
            <a:r>
              <a:rPr lang="en-US" altLang="ko-KR" dirty="0"/>
              <a:t> won’t have to scan every one of their values when it performs the queries above – this means that your queries are even faster.</a:t>
            </a:r>
          </a:p>
          <a:p>
            <a:pPr lvl="2" algn="just"/>
            <a:endParaRPr lang="en-US" altLang="ko-KR" dirty="0"/>
          </a:p>
          <a:p>
            <a:pPr lvl="2" algn="just"/>
            <a:endParaRPr lang="en-US" altLang="ko-KR" dirty="0"/>
          </a:p>
          <a:p>
            <a:pPr lvl="1"/>
            <a:endParaRPr lang="en-US" altLang="ko-KR" dirty="0"/>
          </a:p>
          <a:p>
            <a:pPr marL="342900" lvl="1" indent="0">
              <a:buNone/>
            </a:pPr>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97</a:t>
            </a:fld>
            <a:endParaRPr lang="en-US" dirty="0"/>
          </a:p>
        </p:txBody>
      </p:sp>
      <p:pic>
        <p:nvPicPr>
          <p:cNvPr id="6" name="그림 5">
            <a:extLst>
              <a:ext uri="{FF2B5EF4-FFF2-40B4-BE49-F238E27FC236}">
                <a16:creationId xmlns:a16="http://schemas.microsoft.com/office/drawing/2014/main" id="{FFF8501F-1661-4FCD-B88D-DF59F857924B}"/>
              </a:ext>
            </a:extLst>
          </p:cNvPr>
          <p:cNvPicPr>
            <a:picLocks noChangeAspect="1"/>
          </p:cNvPicPr>
          <p:nvPr/>
        </p:nvPicPr>
        <p:blipFill>
          <a:blip r:embed="rId3"/>
          <a:stretch>
            <a:fillRect/>
          </a:stretch>
        </p:blipFill>
        <p:spPr>
          <a:xfrm>
            <a:off x="7391962" y="575791"/>
            <a:ext cx="3724465" cy="2725483"/>
          </a:xfrm>
          <a:prstGeom prst="rect">
            <a:avLst/>
          </a:prstGeom>
        </p:spPr>
      </p:pic>
      <p:pic>
        <p:nvPicPr>
          <p:cNvPr id="8" name="그림 7">
            <a:extLst>
              <a:ext uri="{FF2B5EF4-FFF2-40B4-BE49-F238E27FC236}">
                <a16:creationId xmlns:a16="http://schemas.microsoft.com/office/drawing/2014/main" id="{4F3AD6DE-E051-43F3-A3BA-BCDFE0447E0F}"/>
              </a:ext>
            </a:extLst>
          </p:cNvPr>
          <p:cNvPicPr>
            <a:picLocks noChangeAspect="1"/>
          </p:cNvPicPr>
          <p:nvPr/>
        </p:nvPicPr>
        <p:blipFill>
          <a:blip r:embed="rId4"/>
          <a:stretch>
            <a:fillRect/>
          </a:stretch>
        </p:blipFill>
        <p:spPr>
          <a:xfrm>
            <a:off x="7391961" y="3431932"/>
            <a:ext cx="3767899" cy="2448592"/>
          </a:xfrm>
          <a:prstGeom prst="rect">
            <a:avLst/>
          </a:prstGeom>
        </p:spPr>
      </p:pic>
    </p:spTree>
    <p:extLst>
      <p:ext uri="{BB962C8B-B14F-4D97-AF65-F5344CB8AC3E}">
        <p14:creationId xmlns:p14="http://schemas.microsoft.com/office/powerpoint/2010/main" val="12004504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862790" cy="1941858"/>
          </a:xfrm>
        </p:spPr>
        <p:txBody>
          <a:bodyPr/>
          <a:lstStyle/>
          <a:p>
            <a:r>
              <a:rPr lang="en-US" altLang="ko-KR" dirty="0"/>
              <a:t>Discussion</a:t>
            </a:r>
          </a:p>
          <a:p>
            <a:pPr lvl="2" algn="just"/>
            <a:r>
              <a:rPr lang="en-US" altLang="ko-KR" dirty="0"/>
              <a:t>The </a:t>
            </a:r>
            <a:r>
              <a:rPr lang="en-US" altLang="ko-KR" i="1" dirty="0"/>
              <a:t>measurement</a:t>
            </a:r>
            <a:r>
              <a:rPr lang="en-US" altLang="ko-KR" dirty="0"/>
              <a:t> acts as a container for tags, fields, and the </a:t>
            </a:r>
            <a:r>
              <a:rPr lang="en-US" altLang="ko-KR" dirty="0">
                <a:highlight>
                  <a:srgbClr val="00FFFF"/>
                </a:highlight>
              </a:rPr>
              <a:t>time</a:t>
            </a:r>
            <a:r>
              <a:rPr lang="en-US" altLang="ko-KR" dirty="0"/>
              <a:t> column, and the measurement name is the description of the data that are stored in the associated fields. Measurement names are strings, and, for any SQL users out there, a measurement is conceptually similar to a table. The only measurement in the sample data is </a:t>
            </a:r>
            <a:r>
              <a:rPr lang="en-US" altLang="ko-KR" dirty="0">
                <a:highlight>
                  <a:srgbClr val="00FFFF"/>
                </a:highlight>
              </a:rPr>
              <a:t>census</a:t>
            </a:r>
            <a:r>
              <a:rPr lang="en-US" altLang="ko-KR" dirty="0"/>
              <a:t>. The name </a:t>
            </a:r>
            <a:r>
              <a:rPr lang="en-US" altLang="ko-KR" dirty="0">
                <a:highlight>
                  <a:srgbClr val="00FFFF"/>
                </a:highlight>
              </a:rPr>
              <a:t>census</a:t>
            </a:r>
            <a:r>
              <a:rPr lang="en-US" altLang="ko-KR" dirty="0"/>
              <a:t> tells us that the field values record the number of </a:t>
            </a:r>
            <a:r>
              <a:rPr lang="en-US" altLang="ko-KR" dirty="0">
                <a:highlight>
                  <a:srgbClr val="00FFFF"/>
                </a:highlight>
              </a:rPr>
              <a:t>butterflies</a:t>
            </a:r>
            <a:r>
              <a:rPr lang="en-US" altLang="ko-KR" dirty="0"/>
              <a:t> and </a:t>
            </a:r>
            <a:r>
              <a:rPr lang="en-US" altLang="ko-KR" dirty="0">
                <a:highlight>
                  <a:srgbClr val="00FFFF"/>
                </a:highlight>
              </a:rPr>
              <a:t>honeybees</a:t>
            </a:r>
            <a:r>
              <a:rPr lang="en-US" altLang="ko-KR" dirty="0"/>
              <a:t> – not their size, direction, or some sort of happiness index.</a:t>
            </a:r>
          </a:p>
          <a:p>
            <a:pPr lvl="2" algn="just"/>
            <a:r>
              <a:rPr lang="en-US" altLang="ko-KR" dirty="0"/>
              <a:t>A single measurement can belong to different retention policies. A </a:t>
            </a:r>
            <a:r>
              <a:rPr lang="en-US" altLang="ko-KR" i="1" dirty="0"/>
              <a:t>retention policy </a:t>
            </a:r>
            <a:r>
              <a:rPr lang="en-US" altLang="ko-KR" dirty="0"/>
              <a:t>describes how long </a:t>
            </a:r>
            <a:r>
              <a:rPr lang="en-US" altLang="ko-KR" dirty="0" err="1"/>
              <a:t>InfluxDB</a:t>
            </a:r>
            <a:r>
              <a:rPr lang="en-US" altLang="ko-KR" dirty="0"/>
              <a:t> keeps data (</a:t>
            </a:r>
            <a:r>
              <a:rPr lang="en-US" altLang="ko-KR" dirty="0">
                <a:highlight>
                  <a:srgbClr val="00FFFF"/>
                </a:highlight>
              </a:rPr>
              <a:t>DURATION</a:t>
            </a:r>
            <a:r>
              <a:rPr lang="en-US" altLang="ko-KR" dirty="0"/>
              <a:t>) and how many copies of this data is stored in the cluster (</a:t>
            </a:r>
            <a:r>
              <a:rPr lang="en-US" altLang="ko-KR" dirty="0">
                <a:highlight>
                  <a:srgbClr val="00FFFF"/>
                </a:highlight>
              </a:rPr>
              <a:t>REPLICATION</a:t>
            </a:r>
            <a:r>
              <a:rPr lang="en-US" altLang="ko-KR" dirty="0"/>
              <a:t>). If you’re interested in reading more about retention polices, check out </a:t>
            </a:r>
            <a:r>
              <a:rPr lang="en-US" altLang="ko-KR" dirty="0">
                <a:hlinkClick r:id="rId3"/>
              </a:rPr>
              <a:t>Database Management</a:t>
            </a:r>
            <a:r>
              <a:rPr lang="en-US" altLang="ko-KR" dirty="0"/>
              <a:t>.</a:t>
            </a:r>
          </a:p>
          <a:p>
            <a:pPr lvl="2" algn="just"/>
            <a:r>
              <a:rPr lang="en-US" altLang="ko-KR" dirty="0"/>
              <a:t>In the sample data, everything in the </a:t>
            </a:r>
            <a:r>
              <a:rPr lang="en-US" altLang="ko-KR" dirty="0">
                <a:highlight>
                  <a:srgbClr val="00FFFF"/>
                </a:highlight>
              </a:rPr>
              <a:t>census</a:t>
            </a:r>
            <a:r>
              <a:rPr lang="en-US" altLang="ko-KR" dirty="0"/>
              <a:t> measurement belongs to the </a:t>
            </a:r>
            <a:r>
              <a:rPr lang="en-US" altLang="ko-KR" dirty="0" err="1">
                <a:highlight>
                  <a:srgbClr val="00FFFF"/>
                </a:highlight>
              </a:rPr>
              <a:t>autogen</a:t>
            </a:r>
            <a:r>
              <a:rPr lang="en-US" altLang="ko-KR" dirty="0"/>
              <a:t> retention policy. </a:t>
            </a:r>
            <a:r>
              <a:rPr lang="en-US" altLang="ko-KR" dirty="0" err="1"/>
              <a:t>InfluxDB</a:t>
            </a:r>
            <a:r>
              <a:rPr lang="en-US" altLang="ko-KR" dirty="0"/>
              <a:t> automatically creates that retention policy; it has an infinite duration and a replication factor set to one.</a:t>
            </a:r>
          </a:p>
          <a:p>
            <a:pPr lvl="1"/>
            <a:endParaRPr lang="en-US" altLang="ko-KR" dirty="0"/>
          </a:p>
          <a:p>
            <a:pPr marL="342900" lvl="1" indent="0">
              <a:buNone/>
            </a:pPr>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98</a:t>
            </a:fld>
            <a:endParaRPr lang="en-US" dirty="0"/>
          </a:p>
        </p:txBody>
      </p:sp>
      <p:pic>
        <p:nvPicPr>
          <p:cNvPr id="8" name="그림 7">
            <a:extLst>
              <a:ext uri="{FF2B5EF4-FFF2-40B4-BE49-F238E27FC236}">
                <a16:creationId xmlns:a16="http://schemas.microsoft.com/office/drawing/2014/main" id="{4F3AD6DE-E051-43F3-A3BA-BCDFE0447E0F}"/>
              </a:ext>
            </a:extLst>
          </p:cNvPr>
          <p:cNvPicPr>
            <a:picLocks noChangeAspect="1"/>
          </p:cNvPicPr>
          <p:nvPr/>
        </p:nvPicPr>
        <p:blipFill>
          <a:blip r:embed="rId4"/>
          <a:stretch>
            <a:fillRect/>
          </a:stretch>
        </p:blipFill>
        <p:spPr>
          <a:xfrm>
            <a:off x="7345213" y="1584161"/>
            <a:ext cx="3767899" cy="2448592"/>
          </a:xfrm>
          <a:prstGeom prst="rect">
            <a:avLst/>
          </a:prstGeom>
        </p:spPr>
      </p:pic>
    </p:spTree>
    <p:extLst>
      <p:ext uri="{BB962C8B-B14F-4D97-AF65-F5344CB8AC3E}">
        <p14:creationId xmlns:p14="http://schemas.microsoft.com/office/powerpoint/2010/main" val="14903274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81419" y="85023"/>
            <a:ext cx="10842913" cy="400049"/>
          </a:xfrm>
        </p:spPr>
        <p:txBody>
          <a:bodyPr/>
          <a:lstStyle/>
          <a:p>
            <a:pPr fontAlgn="auto">
              <a:spcAft>
                <a:spcPts val="0"/>
              </a:spcAft>
            </a:pPr>
            <a:r>
              <a:rPr lang="en-US" altLang="ko-KR" dirty="0" err="1"/>
              <a:t>InfluxDB</a:t>
            </a:r>
            <a:r>
              <a:rPr lang="en-US" altLang="ko-KR" dirty="0"/>
              <a:t> key concepts</a:t>
            </a:r>
          </a:p>
        </p:txBody>
      </p:sp>
      <p:sp>
        <p:nvSpPr>
          <p:cNvPr id="3" name="내용 개체 틀 2"/>
          <p:cNvSpPr>
            <a:spLocks noGrp="1"/>
          </p:cNvSpPr>
          <p:nvPr>
            <p:ph sz="quarter" idx="11"/>
          </p:nvPr>
        </p:nvSpPr>
        <p:spPr>
          <a:xfrm>
            <a:off x="266399" y="578149"/>
            <a:ext cx="6142710" cy="1941858"/>
          </a:xfrm>
        </p:spPr>
        <p:txBody>
          <a:bodyPr/>
          <a:lstStyle/>
          <a:p>
            <a:r>
              <a:rPr lang="en-US" altLang="ko-KR" dirty="0"/>
              <a:t>Discussion</a:t>
            </a:r>
          </a:p>
          <a:p>
            <a:pPr lvl="1" algn="just"/>
            <a:r>
              <a:rPr lang="en-US" altLang="ko-KR" sz="1200" dirty="0"/>
              <a:t>Now that you’re familiar with measurements, tag sets, and retention policies, let’s discuss series. In </a:t>
            </a:r>
            <a:r>
              <a:rPr lang="en-US" altLang="ko-KR" sz="1200" dirty="0" err="1"/>
              <a:t>InfluxDB</a:t>
            </a:r>
            <a:r>
              <a:rPr lang="en-US" altLang="ko-KR" sz="1200" dirty="0"/>
              <a:t>, a series is a collection of points that share a measurement, tag set, and field key. The data above consist of eight series:</a:t>
            </a:r>
          </a:p>
          <a:p>
            <a:pPr lvl="1" algn="just"/>
            <a:r>
              <a:rPr lang="en-US" altLang="ko-KR" sz="1200" dirty="0"/>
              <a:t>Understanding the concept of a series is essential when designing your schema and when working with your data in </a:t>
            </a:r>
            <a:r>
              <a:rPr lang="en-US" altLang="ko-KR" sz="1200" dirty="0" err="1"/>
              <a:t>InfluxDB</a:t>
            </a:r>
            <a:r>
              <a:rPr lang="en-US" altLang="ko-KR" sz="1200" dirty="0"/>
              <a:t>.</a:t>
            </a:r>
          </a:p>
          <a:p>
            <a:pPr lvl="1" algn="just"/>
            <a:r>
              <a:rPr lang="en-US" altLang="ko-KR" sz="1200" dirty="0"/>
              <a:t>A </a:t>
            </a:r>
            <a:r>
              <a:rPr lang="en-US" altLang="ko-KR" sz="1200" i="1" dirty="0"/>
              <a:t>point</a:t>
            </a:r>
            <a:r>
              <a:rPr lang="en-US" altLang="ko-KR" sz="1200" dirty="0"/>
              <a:t> represents a single data record that has four components: a measurement, tag set, field set, and a timestamp. A point is uniquely identified by its series and timestamp.</a:t>
            </a:r>
          </a:p>
          <a:p>
            <a:pPr lvl="1" algn="just"/>
            <a:r>
              <a:rPr lang="en-US" altLang="ko-KR" sz="1200" dirty="0"/>
              <a:t>For example, here’s a single point:</a:t>
            </a:r>
          </a:p>
          <a:p>
            <a:pPr lvl="1" algn="just"/>
            <a:r>
              <a:rPr lang="en-US" altLang="ko-KR" sz="1200" dirty="0"/>
              <a:t>The point in this example is part of series 3 and 7 and defined by the measurement(</a:t>
            </a:r>
            <a:r>
              <a:rPr lang="en-US" altLang="ko-KR" sz="1200" dirty="0">
                <a:highlight>
                  <a:srgbClr val="00FFFF"/>
                </a:highlight>
              </a:rPr>
              <a:t>census</a:t>
            </a:r>
            <a:r>
              <a:rPr lang="en-US" altLang="ko-KR" sz="1200" dirty="0"/>
              <a:t>), the tag set (</a:t>
            </a:r>
            <a:r>
              <a:rPr lang="en-US" altLang="ko-KR" sz="1200" dirty="0">
                <a:highlight>
                  <a:srgbClr val="00FFFF"/>
                </a:highlight>
              </a:rPr>
              <a:t>location=1</a:t>
            </a:r>
            <a:r>
              <a:rPr lang="en-US" altLang="ko-KR" sz="1200" dirty="0"/>
              <a:t>, </a:t>
            </a:r>
            <a:r>
              <a:rPr lang="en-US" altLang="ko-KR" sz="1200" dirty="0">
                <a:highlight>
                  <a:srgbClr val="00FFFF"/>
                </a:highlight>
              </a:rPr>
              <a:t>scientist = </a:t>
            </a:r>
            <a:r>
              <a:rPr lang="en-US" altLang="ko-KR" sz="1200" dirty="0" err="1">
                <a:highlight>
                  <a:srgbClr val="00FFFF"/>
                </a:highlight>
              </a:rPr>
              <a:t>perpetua</a:t>
            </a:r>
            <a:r>
              <a:rPr lang="en-US" altLang="ko-KR" sz="1200" dirty="0"/>
              <a:t>), the field set(butterflies=1, honeybees = 30), and the timestamp </a:t>
            </a:r>
            <a:r>
              <a:rPr lang="en-US" altLang="ko-KR" sz="1200" dirty="0">
                <a:highlight>
                  <a:srgbClr val="00FFFF"/>
                </a:highlight>
              </a:rPr>
              <a:t>2015-08-18T00:00:00Z</a:t>
            </a:r>
            <a:r>
              <a:rPr lang="en-US" altLang="ko-KR" sz="1200" dirty="0"/>
              <a:t>.</a:t>
            </a:r>
          </a:p>
          <a:p>
            <a:pPr lvl="1" algn="just"/>
            <a:r>
              <a:rPr lang="en-US" altLang="ko-KR" sz="1200" dirty="0"/>
              <a:t>All of the stuff we’ve just covered is stored in a database – the sample data are in the database </a:t>
            </a:r>
            <a:r>
              <a:rPr lang="en-US" altLang="ko-KR" sz="1200" i="1" dirty="0" err="1"/>
              <a:t>my_database</a:t>
            </a:r>
            <a:r>
              <a:rPr lang="en-US" altLang="ko-KR" sz="1200" dirty="0"/>
              <a:t>. An </a:t>
            </a:r>
            <a:r>
              <a:rPr lang="en-US" altLang="ko-KR" sz="1200" dirty="0" err="1"/>
              <a:t>InfluxDB</a:t>
            </a:r>
            <a:r>
              <a:rPr lang="en-US" altLang="ko-KR" sz="1200" dirty="0"/>
              <a:t> database is similar to traditional relational database and serves as a logical container for users, retention policies, continuous queries, and, of course, your time series data. See </a:t>
            </a:r>
            <a:r>
              <a:rPr lang="en-US" altLang="ko-KR" sz="1200" dirty="0">
                <a:hlinkClick r:id="rId3"/>
              </a:rPr>
              <a:t>Authentication and Authorization</a:t>
            </a:r>
            <a:r>
              <a:rPr lang="en-US" altLang="ko-KR" sz="1200" dirty="0"/>
              <a:t> and </a:t>
            </a:r>
            <a:r>
              <a:rPr lang="en-US" altLang="ko-KR" sz="1200" dirty="0">
                <a:hlinkClick r:id="rId4"/>
              </a:rPr>
              <a:t>Continuous Queries</a:t>
            </a:r>
            <a:r>
              <a:rPr lang="en-US" altLang="ko-KR" sz="1200" dirty="0"/>
              <a:t> for more on those topics.</a:t>
            </a:r>
          </a:p>
          <a:p>
            <a:pPr lvl="2" algn="just"/>
            <a:endParaRPr lang="en-US" altLang="ko-KR" dirty="0"/>
          </a:p>
          <a:p>
            <a:pPr lvl="1"/>
            <a:endParaRPr lang="en-US" altLang="ko-KR" dirty="0"/>
          </a:p>
          <a:p>
            <a:pPr marL="342900" lvl="1" indent="0">
              <a:buNone/>
            </a:pPr>
            <a:endParaRPr lang="en-US" altLang="ko-KR" dirty="0"/>
          </a:p>
          <a:p>
            <a:pPr marL="342900" lvl="1" indent="0">
              <a:buNone/>
            </a:pPr>
            <a:endParaRPr lang="en-US" altLang="ko-KR" dirty="0"/>
          </a:p>
          <a:p>
            <a:pPr marL="342900" lvl="1" indent="0">
              <a:buNone/>
            </a:pPr>
            <a:endParaRPr lang="ko-KR" altLang="en-US" dirty="0"/>
          </a:p>
        </p:txBody>
      </p:sp>
      <p:sp>
        <p:nvSpPr>
          <p:cNvPr id="4" name="슬라이드 번호 개체 틀 3"/>
          <p:cNvSpPr>
            <a:spLocks noGrp="1"/>
          </p:cNvSpPr>
          <p:nvPr>
            <p:ph type="sldNum" sz="quarter" idx="4294967295"/>
          </p:nvPr>
        </p:nvSpPr>
        <p:spPr>
          <a:xfrm>
            <a:off x="10382400" y="5832000"/>
            <a:ext cx="863353" cy="344929"/>
          </a:xfrm>
          <a:prstGeom prst="rect">
            <a:avLst/>
          </a:prstGeom>
        </p:spPr>
        <p:txBody>
          <a:bodyPr/>
          <a:lstStyle/>
          <a:p>
            <a:pPr defTabSz="1028700">
              <a:defRPr/>
            </a:pPr>
            <a:fld id="{070A3F4A-4E56-472D-A19C-7CE7449ABD1B}" type="slidenum">
              <a:rPr lang="en-US" altLang="ko-KR" smtClean="0"/>
              <a:pPr defTabSz="1028700">
                <a:defRPr/>
              </a:pPr>
              <a:t>99</a:t>
            </a:fld>
            <a:endParaRPr lang="en-US" dirty="0"/>
          </a:p>
        </p:txBody>
      </p:sp>
      <p:pic>
        <p:nvPicPr>
          <p:cNvPr id="6" name="그림 5">
            <a:extLst>
              <a:ext uri="{FF2B5EF4-FFF2-40B4-BE49-F238E27FC236}">
                <a16:creationId xmlns:a16="http://schemas.microsoft.com/office/drawing/2014/main" id="{1D974FE0-F4FB-4285-A61C-BE34F1C30FFF}"/>
              </a:ext>
            </a:extLst>
          </p:cNvPr>
          <p:cNvPicPr>
            <a:picLocks noChangeAspect="1"/>
          </p:cNvPicPr>
          <p:nvPr/>
        </p:nvPicPr>
        <p:blipFill>
          <a:blip r:embed="rId5"/>
          <a:stretch>
            <a:fillRect/>
          </a:stretch>
        </p:blipFill>
        <p:spPr>
          <a:xfrm>
            <a:off x="6523656" y="1007839"/>
            <a:ext cx="4732020" cy="2720340"/>
          </a:xfrm>
          <a:prstGeom prst="rect">
            <a:avLst/>
          </a:prstGeom>
        </p:spPr>
      </p:pic>
      <p:pic>
        <p:nvPicPr>
          <p:cNvPr id="9" name="그림 8">
            <a:extLst>
              <a:ext uri="{FF2B5EF4-FFF2-40B4-BE49-F238E27FC236}">
                <a16:creationId xmlns:a16="http://schemas.microsoft.com/office/drawing/2014/main" id="{A2096F90-66C4-4A66-8E11-E9A4A2F20D73}"/>
              </a:ext>
            </a:extLst>
          </p:cNvPr>
          <p:cNvPicPr>
            <a:picLocks noChangeAspect="1"/>
          </p:cNvPicPr>
          <p:nvPr/>
        </p:nvPicPr>
        <p:blipFill>
          <a:blip r:embed="rId6"/>
          <a:stretch>
            <a:fillRect/>
          </a:stretch>
        </p:blipFill>
        <p:spPr>
          <a:xfrm>
            <a:off x="6523656" y="3816151"/>
            <a:ext cx="4714875" cy="954405"/>
          </a:xfrm>
          <a:prstGeom prst="rect">
            <a:avLst/>
          </a:prstGeom>
        </p:spPr>
      </p:pic>
    </p:spTree>
    <p:extLst>
      <p:ext uri="{BB962C8B-B14F-4D97-AF65-F5344CB8AC3E}">
        <p14:creationId xmlns:p14="http://schemas.microsoft.com/office/powerpoint/2010/main" val="19526307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d4f7c8514ecab08232b64392df256eeeb4d7bf6"/>
</p:tagLst>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HYCU 표준 폰트">
      <a:majorFont>
        <a:latin typeface="Arial"/>
        <a:ea typeface="돋움"/>
        <a:cs typeface=""/>
      </a:majorFont>
      <a:minorFont>
        <a:latin typeface="Arial"/>
        <a:ea typeface="돋움"/>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40000"/>
            <a:lumOff val="60000"/>
          </a:schemeClr>
        </a:solidFill>
        <a:ln>
          <a:solidFill>
            <a:srgbClr val="FF0000"/>
          </a:solidFill>
        </a:ln>
      </a:spPr>
      <a:bodyPr rtlCol="0" anchor="ctr"/>
      <a:lstStyle>
        <a:defPPr algn="ctr">
          <a:defRPr sz="11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7433</TotalTime>
  <Words>19559</Words>
  <Application>Microsoft Office PowerPoint</Application>
  <PresentationFormat>사용자 지정</PresentationFormat>
  <Paragraphs>3164</Paragraphs>
  <Slides>163</Slides>
  <Notes>156</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163</vt:i4>
      </vt:variant>
    </vt:vector>
  </HeadingPairs>
  <TitlesOfParts>
    <vt:vector size="171" baseType="lpstr">
      <vt:lpstr>굴림</vt:lpstr>
      <vt:lpstr>돋움</vt:lpstr>
      <vt:lpstr>맑은 고딕</vt:lpstr>
      <vt:lpstr>맑은고딕</vt:lpstr>
      <vt:lpstr>Arial</vt:lpstr>
      <vt:lpstr>Consolas</vt:lpstr>
      <vt:lpstr>Wingdings 3</vt:lpstr>
      <vt:lpstr>1_Office 테마</vt:lpstr>
      <vt:lpstr>   원격 모니터링 시스템 설계</vt:lpstr>
      <vt:lpstr>VMware 가상 머신에 우분투 설치</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VMware에 우분투(Ubuntu OS) 설치 </vt:lpstr>
      <vt:lpstr>리눅스 기본 명령 &amp; 편집기</vt:lpstr>
      <vt:lpstr>리눅스 기본 명령어</vt:lpstr>
      <vt:lpstr>리눅스 기본 명령어</vt:lpstr>
      <vt:lpstr>리눅스 기본 명령어</vt:lpstr>
      <vt:lpstr>Linux Commands</vt:lpstr>
      <vt:lpstr>에디터</vt:lpstr>
      <vt:lpstr>에디터</vt:lpstr>
      <vt:lpstr>에디터</vt:lpstr>
      <vt:lpstr>Linux Commands</vt:lpstr>
      <vt:lpstr>편집기(Editor)</vt:lpstr>
      <vt:lpstr>우분투에 MQTT Broker 설치</vt:lpstr>
      <vt:lpstr>Ubuntu에 MQTT Broker 설치</vt:lpstr>
      <vt:lpstr>Ubuntu에 MQTT Broker 설치</vt:lpstr>
      <vt:lpstr>Ubuntu에 MQTT Broker 설치</vt:lpstr>
      <vt:lpstr>Ubuntu에 MQTT Broker 설치</vt:lpstr>
      <vt:lpstr>Ubuntu에 MQTT Broker 설치</vt:lpstr>
      <vt:lpstr>Python으로  MQTT Subscriber/Publisher를 구현하기</vt:lpstr>
      <vt:lpstr>MQTT Sub/Pub을 Python으로 구현 - 사전 준비 </vt:lpstr>
      <vt:lpstr>Subscriber 기본 코드</vt:lpstr>
      <vt:lpstr>Subscriber 기본 코드</vt:lpstr>
      <vt:lpstr>Subscriber 기본 코드</vt:lpstr>
      <vt:lpstr>Subscriber 기본 코드</vt:lpstr>
      <vt:lpstr>참고 - nano 편집기 설정</vt:lpstr>
      <vt:lpstr>Publisher 기본 코드</vt:lpstr>
      <vt:lpstr>Topic</vt:lpstr>
      <vt:lpstr>MQTT - Topic</vt:lpstr>
      <vt:lpstr>MQTT - Topic</vt:lpstr>
      <vt:lpstr>MQTT Broker가 실행되고 있는 컴퓨터의 외부 장치에서 Broker에 접속 </vt:lpstr>
      <vt:lpstr>MQTT Broker가 실행되고 있는 컴퓨터의 외부 장치에서 Broker에 접속</vt:lpstr>
      <vt:lpstr>MQTT Broker가 실행되고 있는 컴퓨터의 외부 장치에서 Broker에 접속</vt:lpstr>
      <vt:lpstr>MQTT Broker가 실행되고 있는 컴퓨터의 외부 장치에서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MQTT Broker가 실행되고 있는 컴퓨터의 외부 장치(Phi 보드)에서 Broker에 접속</vt:lpstr>
      <vt:lpstr> MQTT 네트워크 구성 및 InfluxDB</vt:lpstr>
      <vt:lpstr> MQTT 네트워크 구성 및 InfluxDB</vt:lpstr>
      <vt:lpstr> MQTT 네트워크 구성 및 InfluxDB</vt:lpstr>
      <vt:lpstr>우분투에 InfluxDB 설치</vt:lpstr>
      <vt:lpstr>InfluxDB 소개</vt:lpstr>
      <vt:lpstr>InfluxDB 소개</vt:lpstr>
      <vt:lpstr>Ubuntu에 InfluxDB 설치</vt:lpstr>
      <vt:lpstr>Ubuntu에 InfluxDB 설치</vt:lpstr>
      <vt:lpstr>Ubuntu에 InfluxDB 설치</vt:lpstr>
      <vt:lpstr>Ubuntu에 InfluxDB 설치</vt:lpstr>
      <vt:lpstr>Ubuntu에 InfluxDB 설치</vt:lpstr>
      <vt:lpstr>A basic understanding of InfluxDB’s datastore</vt:lpstr>
      <vt:lpstr>InfluxDB key concepts</vt:lpstr>
      <vt:lpstr>InfluxDB key concepts</vt:lpstr>
      <vt:lpstr>InfluxDB key concepts</vt:lpstr>
      <vt:lpstr>InfluxDB key concepts</vt:lpstr>
      <vt:lpstr>InfluxDB key concepts</vt:lpstr>
      <vt:lpstr>InfluxDB key concepts</vt:lpstr>
      <vt:lpstr>InfluxDB key concepts</vt:lpstr>
      <vt:lpstr>InfluxDB key concepts</vt:lpstr>
      <vt:lpstr>A basic understanding of InfluxDB’s datastore</vt:lpstr>
      <vt:lpstr>쉬어가는 페이지 - A basic understanding of InfluxDB’s datastore</vt:lpstr>
      <vt:lpstr>A basic understanding of InfluxDB’s datastore</vt:lpstr>
      <vt:lpstr>A basic understanding of InfluxDB’s datastore</vt:lpstr>
      <vt:lpstr>A basic understanding of InfluxDB’s datastore</vt:lpstr>
      <vt:lpstr>InfluxDB는 SQL과 유사한 쿼리 언어를 제공</vt:lpstr>
      <vt:lpstr>우분투에서 시스템 시간(Timezone) 변경</vt:lpstr>
      <vt:lpstr>InfluxDB는 SQL과 유사한 쿼리 언어를 제공</vt:lpstr>
      <vt:lpstr>Influxdb 사용자 생성</vt:lpstr>
      <vt:lpstr>Python으로 InfluxDB에 데이터(포인트) 넣기</vt:lpstr>
      <vt:lpstr>데이터를 InfluxDB에 넣기</vt:lpstr>
      <vt:lpstr>데이터를 InfluxDB에 넣기</vt:lpstr>
      <vt:lpstr>데이터를 InfluxDB에 넣기</vt:lpstr>
      <vt:lpstr>데이터를 InfluxDB에 넣기</vt:lpstr>
      <vt:lpstr>데이터를 InfluxDB에 넣기</vt:lpstr>
      <vt:lpstr>데이터를 InfluxDB에서 가져오기</vt:lpstr>
      <vt:lpstr>데이터를 InfluxDB에서 가져오기</vt:lpstr>
      <vt:lpstr>데이터를 InfluxDB에서 가져오기</vt:lpstr>
      <vt:lpstr>데이터를 InfluxDB에서 가져오기</vt:lpstr>
      <vt:lpstr>데이터를 InfluxDB에서 가져오기</vt:lpstr>
      <vt:lpstr>데이터를 InfluxDB에서 가져오기</vt:lpstr>
      <vt:lpstr>참고 – RestAPI</vt:lpstr>
      <vt:lpstr>Retention Policy(RP, 보존 정책) 개념 </vt:lpstr>
      <vt:lpstr>Retention Policy(RP, 보존 정책) 생성 </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MQTT 네트워크 구성 및 InfluxDB</vt:lpstr>
      <vt:lpstr> 이번 교육의 최종 목표</vt:lpstr>
      <vt:lpstr> MQTT 네트워크 구성 및 InfluxDB</vt:lpstr>
      <vt:lpstr> 이번 교육의 최종 목표</vt:lpstr>
      <vt:lpstr>Grafana </vt:lpstr>
      <vt:lpstr>Grafana</vt:lpstr>
      <vt:lpstr>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Influxdb - Grafana</vt:lpstr>
      <vt:lpstr>Set server timezone</vt:lpstr>
      <vt:lpstr>마지막 과제</vt:lpstr>
      <vt:lpstr> 이번 교육의 최종 목표</vt:lpstr>
    </vt:vector>
  </TitlesOfParts>
  <Company>JEMM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webdesign</dc:creator>
  <cp:lastModifiedBy>성필 김</cp:lastModifiedBy>
  <cp:revision>5628</cp:revision>
  <dcterms:created xsi:type="dcterms:W3CDTF">2006-05-09T06:23:44Z</dcterms:created>
  <dcterms:modified xsi:type="dcterms:W3CDTF">2023-09-21T14:07:33Z</dcterms:modified>
</cp:coreProperties>
</file>